
<file path=[Content_Types].xml><?xml version="1.0" encoding="utf-8"?>
<Types xmlns="http://schemas.openxmlformats.org/package/2006/content-types">
  <Default Extension="xml" ContentType="application/xml"/>
  <Default Extension="doc" ContentType="application/msword"/>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MOV"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1.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embeddings/oleObject6.bin" ContentType="application/vnd.openxmlformats-officedocument.oleObject"/>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34"/>
  </p:notesMasterIdLst>
  <p:handoutMasterIdLst>
    <p:handoutMasterId r:id="rId235"/>
  </p:handoutMasterIdLst>
  <p:sldIdLst>
    <p:sldId id="256" r:id="rId2"/>
    <p:sldId id="288" r:id="rId3"/>
    <p:sldId id="289" r:id="rId4"/>
    <p:sldId id="290" r:id="rId5"/>
    <p:sldId id="292" r:id="rId6"/>
    <p:sldId id="293" r:id="rId7"/>
    <p:sldId id="291" r:id="rId8"/>
    <p:sldId id="294" r:id="rId9"/>
    <p:sldId id="295" r:id="rId10"/>
    <p:sldId id="296" r:id="rId11"/>
    <p:sldId id="257" r:id="rId12"/>
    <p:sldId id="282" r:id="rId13"/>
    <p:sldId id="258" r:id="rId14"/>
    <p:sldId id="259" r:id="rId15"/>
    <p:sldId id="297" r:id="rId16"/>
    <p:sldId id="300" r:id="rId17"/>
    <p:sldId id="298" r:id="rId18"/>
    <p:sldId id="260" r:id="rId19"/>
    <p:sldId id="261" r:id="rId20"/>
    <p:sldId id="262" r:id="rId21"/>
    <p:sldId id="263" r:id="rId22"/>
    <p:sldId id="264" r:id="rId23"/>
    <p:sldId id="265" r:id="rId24"/>
    <p:sldId id="266" r:id="rId25"/>
    <p:sldId id="267" r:id="rId26"/>
    <p:sldId id="268" r:id="rId27"/>
    <p:sldId id="305" r:id="rId28"/>
    <p:sldId id="301" r:id="rId29"/>
    <p:sldId id="302" r:id="rId30"/>
    <p:sldId id="269" r:id="rId31"/>
    <p:sldId id="303" r:id="rId32"/>
    <p:sldId id="304" r:id="rId33"/>
    <p:sldId id="270" r:id="rId34"/>
    <p:sldId id="271" r:id="rId35"/>
    <p:sldId id="272" r:id="rId36"/>
    <p:sldId id="273" r:id="rId37"/>
    <p:sldId id="274" r:id="rId38"/>
    <p:sldId id="275" r:id="rId39"/>
    <p:sldId id="276" r:id="rId40"/>
    <p:sldId id="277" r:id="rId41"/>
    <p:sldId id="278" r:id="rId42"/>
    <p:sldId id="279" r:id="rId43"/>
    <p:sldId id="280" r:id="rId44"/>
    <p:sldId id="281" r:id="rId45"/>
    <p:sldId id="467" r:id="rId46"/>
    <p:sldId id="468" r:id="rId47"/>
    <p:sldId id="469" r:id="rId48"/>
    <p:sldId id="470" r:id="rId49"/>
    <p:sldId id="471" r:id="rId50"/>
    <p:sldId id="472" r:id="rId51"/>
    <p:sldId id="473" r:id="rId52"/>
    <p:sldId id="474" r:id="rId53"/>
    <p:sldId id="475" r:id="rId54"/>
    <p:sldId id="476" r:id="rId55"/>
    <p:sldId id="477" r:id="rId56"/>
    <p:sldId id="478" r:id="rId57"/>
    <p:sldId id="479" r:id="rId58"/>
    <p:sldId id="480" r:id="rId59"/>
    <p:sldId id="481" r:id="rId60"/>
    <p:sldId id="482" r:id="rId61"/>
    <p:sldId id="483" r:id="rId62"/>
    <p:sldId id="484" r:id="rId63"/>
    <p:sldId id="485" r:id="rId64"/>
    <p:sldId id="486" r:id="rId65"/>
    <p:sldId id="487" r:id="rId66"/>
    <p:sldId id="283" r:id="rId67"/>
    <p:sldId id="284" r:id="rId68"/>
    <p:sldId id="285" r:id="rId69"/>
    <p:sldId id="286" r:id="rId70"/>
    <p:sldId id="287" r:id="rId71"/>
    <p:sldId id="307" r:id="rId72"/>
    <p:sldId id="306" r:id="rId73"/>
    <p:sldId id="308" r:id="rId74"/>
    <p:sldId id="309" r:id="rId75"/>
    <p:sldId id="310" r:id="rId76"/>
    <p:sldId id="311" r:id="rId77"/>
    <p:sldId id="312" r:id="rId78"/>
    <p:sldId id="313" r:id="rId79"/>
    <p:sldId id="314" r:id="rId80"/>
    <p:sldId id="315" r:id="rId81"/>
    <p:sldId id="316" r:id="rId82"/>
    <p:sldId id="317" r:id="rId83"/>
    <p:sldId id="318" r:id="rId84"/>
    <p:sldId id="319" r:id="rId85"/>
    <p:sldId id="320" r:id="rId86"/>
    <p:sldId id="321" r:id="rId87"/>
    <p:sldId id="322" r:id="rId88"/>
    <p:sldId id="323" r:id="rId89"/>
    <p:sldId id="324" r:id="rId90"/>
    <p:sldId id="325" r:id="rId91"/>
    <p:sldId id="326" r:id="rId92"/>
    <p:sldId id="327" r:id="rId93"/>
    <p:sldId id="328" r:id="rId94"/>
    <p:sldId id="329" r:id="rId95"/>
    <p:sldId id="330" r:id="rId96"/>
    <p:sldId id="331" r:id="rId97"/>
    <p:sldId id="332" r:id="rId98"/>
    <p:sldId id="333" r:id="rId99"/>
    <p:sldId id="334" r:id="rId100"/>
    <p:sldId id="335" r:id="rId101"/>
    <p:sldId id="336" r:id="rId102"/>
    <p:sldId id="337" r:id="rId103"/>
    <p:sldId id="338" r:id="rId104"/>
    <p:sldId id="339" r:id="rId105"/>
    <p:sldId id="340" r:id="rId106"/>
    <p:sldId id="341" r:id="rId107"/>
    <p:sldId id="342" r:id="rId108"/>
    <p:sldId id="343" r:id="rId109"/>
    <p:sldId id="344" r:id="rId110"/>
    <p:sldId id="345" r:id="rId111"/>
    <p:sldId id="346" r:id="rId112"/>
    <p:sldId id="347" r:id="rId113"/>
    <p:sldId id="348" r:id="rId114"/>
    <p:sldId id="349" r:id="rId115"/>
    <p:sldId id="350" r:id="rId116"/>
    <p:sldId id="351" r:id="rId117"/>
    <p:sldId id="352" r:id="rId118"/>
    <p:sldId id="353" r:id="rId119"/>
    <p:sldId id="354" r:id="rId120"/>
    <p:sldId id="355" r:id="rId121"/>
    <p:sldId id="356" r:id="rId122"/>
    <p:sldId id="357" r:id="rId123"/>
    <p:sldId id="358" r:id="rId124"/>
    <p:sldId id="359" r:id="rId125"/>
    <p:sldId id="360" r:id="rId126"/>
    <p:sldId id="361" r:id="rId127"/>
    <p:sldId id="362" r:id="rId128"/>
    <p:sldId id="363" r:id="rId129"/>
    <p:sldId id="364" r:id="rId130"/>
    <p:sldId id="365" r:id="rId131"/>
    <p:sldId id="366" r:id="rId132"/>
    <p:sldId id="367" r:id="rId133"/>
    <p:sldId id="368" r:id="rId134"/>
    <p:sldId id="369" r:id="rId135"/>
    <p:sldId id="370" r:id="rId136"/>
    <p:sldId id="371" r:id="rId137"/>
    <p:sldId id="372" r:id="rId138"/>
    <p:sldId id="373" r:id="rId139"/>
    <p:sldId id="374" r:id="rId140"/>
    <p:sldId id="375" r:id="rId141"/>
    <p:sldId id="376" r:id="rId142"/>
    <p:sldId id="377" r:id="rId143"/>
    <p:sldId id="378" r:id="rId144"/>
    <p:sldId id="379" r:id="rId145"/>
    <p:sldId id="380" r:id="rId146"/>
    <p:sldId id="381" r:id="rId147"/>
    <p:sldId id="382" r:id="rId148"/>
    <p:sldId id="383" r:id="rId149"/>
    <p:sldId id="384" r:id="rId150"/>
    <p:sldId id="385" r:id="rId151"/>
    <p:sldId id="386" r:id="rId152"/>
    <p:sldId id="387" r:id="rId153"/>
    <p:sldId id="388" r:id="rId154"/>
    <p:sldId id="389" r:id="rId155"/>
    <p:sldId id="390" r:id="rId156"/>
    <p:sldId id="391" r:id="rId157"/>
    <p:sldId id="392" r:id="rId158"/>
    <p:sldId id="393" r:id="rId159"/>
    <p:sldId id="394" r:id="rId160"/>
    <p:sldId id="395" r:id="rId161"/>
    <p:sldId id="396" r:id="rId162"/>
    <p:sldId id="397" r:id="rId163"/>
    <p:sldId id="398" r:id="rId164"/>
    <p:sldId id="399" r:id="rId165"/>
    <p:sldId id="400" r:id="rId166"/>
    <p:sldId id="401" r:id="rId167"/>
    <p:sldId id="402" r:id="rId168"/>
    <p:sldId id="403" r:id="rId169"/>
    <p:sldId id="404" r:id="rId170"/>
    <p:sldId id="405" r:id="rId171"/>
    <p:sldId id="406" r:id="rId172"/>
    <p:sldId id="407" r:id="rId173"/>
    <p:sldId id="408" r:id="rId174"/>
    <p:sldId id="409" r:id="rId175"/>
    <p:sldId id="410" r:id="rId176"/>
    <p:sldId id="411" r:id="rId177"/>
    <p:sldId id="412" r:id="rId178"/>
    <p:sldId id="413" r:id="rId179"/>
    <p:sldId id="414" r:id="rId180"/>
    <p:sldId id="415" r:id="rId181"/>
    <p:sldId id="416" r:id="rId182"/>
    <p:sldId id="417" r:id="rId183"/>
    <p:sldId id="418" r:id="rId184"/>
    <p:sldId id="419" r:id="rId185"/>
    <p:sldId id="420" r:id="rId186"/>
    <p:sldId id="421" r:id="rId187"/>
    <p:sldId id="422" r:id="rId188"/>
    <p:sldId id="423" r:id="rId189"/>
    <p:sldId id="424" r:id="rId190"/>
    <p:sldId id="425" r:id="rId191"/>
    <p:sldId id="426" r:id="rId192"/>
    <p:sldId id="427" r:id="rId193"/>
    <p:sldId id="428" r:id="rId194"/>
    <p:sldId id="429" r:id="rId195"/>
    <p:sldId id="430" r:id="rId196"/>
    <p:sldId id="431" r:id="rId197"/>
    <p:sldId id="432" r:id="rId198"/>
    <p:sldId id="433" r:id="rId199"/>
    <p:sldId id="434" r:id="rId200"/>
    <p:sldId id="435" r:id="rId201"/>
    <p:sldId id="436" r:id="rId202"/>
    <p:sldId id="437" r:id="rId203"/>
    <p:sldId id="438" r:id="rId204"/>
    <p:sldId id="439" r:id="rId205"/>
    <p:sldId id="440" r:id="rId206"/>
    <p:sldId id="441" r:id="rId207"/>
    <p:sldId id="442" r:id="rId208"/>
    <p:sldId id="443" r:id="rId209"/>
    <p:sldId id="444" r:id="rId210"/>
    <p:sldId id="445" r:id="rId211"/>
    <p:sldId id="446" r:id="rId212"/>
    <p:sldId id="447" r:id="rId213"/>
    <p:sldId id="448" r:id="rId214"/>
    <p:sldId id="449" r:id="rId215"/>
    <p:sldId id="450" r:id="rId216"/>
    <p:sldId id="451" r:id="rId217"/>
    <p:sldId id="452" r:id="rId218"/>
    <p:sldId id="453" r:id="rId219"/>
    <p:sldId id="454" r:id="rId220"/>
    <p:sldId id="455" r:id="rId221"/>
    <p:sldId id="456" r:id="rId222"/>
    <p:sldId id="457" r:id="rId223"/>
    <p:sldId id="458" r:id="rId224"/>
    <p:sldId id="459" r:id="rId225"/>
    <p:sldId id="460" r:id="rId226"/>
    <p:sldId id="461" r:id="rId227"/>
    <p:sldId id="462" r:id="rId228"/>
    <p:sldId id="463" r:id="rId229"/>
    <p:sldId id="464" r:id="rId230"/>
    <p:sldId id="465" r:id="rId231"/>
    <p:sldId id="466" r:id="rId232"/>
    <p:sldId id="488" r:id="rId2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31" autoAdjust="0"/>
    <p:restoredTop sz="93158" autoAdjust="0"/>
  </p:normalViewPr>
  <p:slideViewPr>
    <p:cSldViewPr snapToGrid="0" snapToObjects="1">
      <p:cViewPr varScale="1">
        <p:scale>
          <a:sx n="87" d="100"/>
          <a:sy n="87" d="100"/>
        </p:scale>
        <p:origin x="-138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notesMaster" Target="notesMasters/notesMaster1.xml"/><Relationship Id="rId235" Type="http://schemas.openxmlformats.org/officeDocument/2006/relationships/handoutMaster" Target="handoutMasters/handoutMaster1.xml"/><Relationship Id="rId236" Type="http://schemas.openxmlformats.org/officeDocument/2006/relationships/printerSettings" Target="printerSettings/printerSettings1.bin"/><Relationship Id="rId237" Type="http://schemas.openxmlformats.org/officeDocument/2006/relationships/presProps" Target="presProps.xml"/><Relationship Id="rId238" Type="http://schemas.openxmlformats.org/officeDocument/2006/relationships/viewProps" Target="viewProps.xml"/><Relationship Id="rId23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40"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B43E35-F5BF-744B-A633-A1628F52FEFF}" type="doc">
      <dgm:prSet loTypeId="urn:microsoft.com/office/officeart/2005/8/layout/hierarchy3" loCatId="hierarchy" qsTypeId="urn:microsoft.com/office/officeart/2005/8/quickstyle/simple4" qsCatId="simple" csTypeId="urn:microsoft.com/office/officeart/2005/8/colors/accent1_2" csCatId="accent1" phldr="1"/>
      <dgm:spPr/>
      <dgm:t>
        <a:bodyPr/>
        <a:lstStyle/>
        <a:p>
          <a:endParaRPr lang="en-US"/>
        </a:p>
      </dgm:t>
    </dgm:pt>
    <dgm:pt modelId="{8CC20F69-6352-C74F-99C6-41EE46881A69}">
      <dgm:prSet/>
      <dgm:spPr/>
      <dgm:t>
        <a:bodyPr/>
        <a:lstStyle/>
        <a:p>
          <a:pPr rtl="0"/>
          <a:r>
            <a:rPr lang="en-US" b="1" dirty="0" smtClean="0"/>
            <a:t>Value Planning</a:t>
          </a:r>
        </a:p>
        <a:p>
          <a:pPr rtl="0"/>
          <a:r>
            <a:rPr lang="en-US" b="1" dirty="0" smtClean="0"/>
            <a:t>The Organizational Components</a:t>
          </a:r>
          <a:endParaRPr lang="en-US" b="1" dirty="0"/>
        </a:p>
      </dgm:t>
    </dgm:pt>
    <dgm:pt modelId="{EDF46F13-A297-4C42-BDE4-63189A3A1545}" type="parTrans" cxnId="{0F99445F-8D00-9C40-9912-C7AF6EA77AAC}">
      <dgm:prSet/>
      <dgm:spPr/>
      <dgm:t>
        <a:bodyPr/>
        <a:lstStyle/>
        <a:p>
          <a:endParaRPr lang="en-US"/>
        </a:p>
      </dgm:t>
    </dgm:pt>
    <dgm:pt modelId="{EFBBBCE6-3CF1-FE43-A100-4BDB7B2F9A07}" type="sibTrans" cxnId="{0F99445F-8D00-9C40-9912-C7AF6EA77AAC}">
      <dgm:prSet/>
      <dgm:spPr/>
      <dgm:t>
        <a:bodyPr/>
        <a:lstStyle/>
        <a:p>
          <a:endParaRPr lang="en-US"/>
        </a:p>
      </dgm:t>
    </dgm:pt>
    <dgm:pt modelId="{68E95998-7F18-234E-B2B1-0722F3AC77CB}" type="pres">
      <dgm:prSet presAssocID="{6DB43E35-F5BF-744B-A633-A1628F52FEFF}" presName="diagram" presStyleCnt="0">
        <dgm:presLayoutVars>
          <dgm:chPref val="1"/>
          <dgm:dir/>
          <dgm:animOne val="branch"/>
          <dgm:animLvl val="lvl"/>
          <dgm:resizeHandles/>
        </dgm:presLayoutVars>
      </dgm:prSet>
      <dgm:spPr/>
      <dgm:t>
        <a:bodyPr/>
        <a:lstStyle/>
        <a:p>
          <a:endParaRPr lang="en-US"/>
        </a:p>
      </dgm:t>
    </dgm:pt>
    <dgm:pt modelId="{6C440ECA-7EA8-634F-858C-C7E3952CDC89}" type="pres">
      <dgm:prSet presAssocID="{8CC20F69-6352-C74F-99C6-41EE46881A69}" presName="root" presStyleCnt="0"/>
      <dgm:spPr/>
    </dgm:pt>
    <dgm:pt modelId="{0B2983BC-47C8-BF40-A71F-CA458A415AF8}" type="pres">
      <dgm:prSet presAssocID="{8CC20F69-6352-C74F-99C6-41EE46881A69}" presName="rootComposite" presStyleCnt="0"/>
      <dgm:spPr/>
    </dgm:pt>
    <dgm:pt modelId="{E5CBEDB2-AD0E-7A46-BB51-1C5676EC8A0B}" type="pres">
      <dgm:prSet presAssocID="{8CC20F69-6352-C74F-99C6-41EE46881A69}" presName="rootText" presStyleLbl="node1" presStyleIdx="0" presStyleCnt="1"/>
      <dgm:spPr/>
      <dgm:t>
        <a:bodyPr/>
        <a:lstStyle/>
        <a:p>
          <a:endParaRPr lang="en-US"/>
        </a:p>
      </dgm:t>
    </dgm:pt>
    <dgm:pt modelId="{BE25B1C4-DAD9-A743-AC90-95E0ED38B8C9}" type="pres">
      <dgm:prSet presAssocID="{8CC20F69-6352-C74F-99C6-41EE46881A69}" presName="rootConnector" presStyleLbl="node1" presStyleIdx="0" presStyleCnt="1"/>
      <dgm:spPr/>
      <dgm:t>
        <a:bodyPr/>
        <a:lstStyle/>
        <a:p>
          <a:endParaRPr lang="en-US"/>
        </a:p>
      </dgm:t>
    </dgm:pt>
    <dgm:pt modelId="{87C9230C-2042-AC48-B113-D92F73820CF7}" type="pres">
      <dgm:prSet presAssocID="{8CC20F69-6352-C74F-99C6-41EE46881A69}" presName="childShape" presStyleCnt="0"/>
      <dgm:spPr/>
    </dgm:pt>
  </dgm:ptLst>
  <dgm:cxnLst>
    <dgm:cxn modelId="{CDA2C299-3A79-724D-82CC-0293680B41E0}" type="presOf" srcId="{6DB43E35-F5BF-744B-A633-A1628F52FEFF}" destId="{68E95998-7F18-234E-B2B1-0722F3AC77CB}" srcOrd="0" destOrd="0" presId="urn:microsoft.com/office/officeart/2005/8/layout/hierarchy3"/>
    <dgm:cxn modelId="{0F99445F-8D00-9C40-9912-C7AF6EA77AAC}" srcId="{6DB43E35-F5BF-744B-A633-A1628F52FEFF}" destId="{8CC20F69-6352-C74F-99C6-41EE46881A69}" srcOrd="0" destOrd="0" parTransId="{EDF46F13-A297-4C42-BDE4-63189A3A1545}" sibTransId="{EFBBBCE6-3CF1-FE43-A100-4BDB7B2F9A07}"/>
    <dgm:cxn modelId="{B1FFF0E1-081C-F240-929F-EFE346155336}" type="presOf" srcId="{8CC20F69-6352-C74F-99C6-41EE46881A69}" destId="{E5CBEDB2-AD0E-7A46-BB51-1C5676EC8A0B}" srcOrd="0" destOrd="0" presId="urn:microsoft.com/office/officeart/2005/8/layout/hierarchy3"/>
    <dgm:cxn modelId="{D320F1F3-03C3-B64A-BDD3-D9C0D1735589}" type="presOf" srcId="{8CC20F69-6352-C74F-99C6-41EE46881A69}" destId="{BE25B1C4-DAD9-A743-AC90-95E0ED38B8C9}" srcOrd="1" destOrd="0" presId="urn:microsoft.com/office/officeart/2005/8/layout/hierarchy3"/>
    <dgm:cxn modelId="{408FEA7E-83BB-8541-9B98-9258E600B2D3}" type="presParOf" srcId="{68E95998-7F18-234E-B2B1-0722F3AC77CB}" destId="{6C440ECA-7EA8-634F-858C-C7E3952CDC89}" srcOrd="0" destOrd="0" presId="urn:microsoft.com/office/officeart/2005/8/layout/hierarchy3"/>
    <dgm:cxn modelId="{EEFB19AA-79CD-0246-8DBC-BB739A333BA3}" type="presParOf" srcId="{6C440ECA-7EA8-634F-858C-C7E3952CDC89}" destId="{0B2983BC-47C8-BF40-A71F-CA458A415AF8}" srcOrd="0" destOrd="0" presId="urn:microsoft.com/office/officeart/2005/8/layout/hierarchy3"/>
    <dgm:cxn modelId="{59DDE2E9-1BEA-B94A-B76C-EBE224C201A6}" type="presParOf" srcId="{0B2983BC-47C8-BF40-A71F-CA458A415AF8}" destId="{E5CBEDB2-AD0E-7A46-BB51-1C5676EC8A0B}" srcOrd="0" destOrd="0" presId="urn:microsoft.com/office/officeart/2005/8/layout/hierarchy3"/>
    <dgm:cxn modelId="{A0E25BFE-37B3-CE41-8ADB-413E8031308C}" type="presParOf" srcId="{0B2983BC-47C8-BF40-A71F-CA458A415AF8}" destId="{BE25B1C4-DAD9-A743-AC90-95E0ED38B8C9}" srcOrd="1" destOrd="0" presId="urn:microsoft.com/office/officeart/2005/8/layout/hierarchy3"/>
    <dgm:cxn modelId="{C503E2A0-5378-F744-9602-E55D895B4EDB}" type="presParOf" srcId="{6C440ECA-7EA8-634F-858C-C7E3952CDC89}" destId="{87C9230C-2042-AC48-B113-D92F73820CF7}"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5D029A4-F592-5249-B736-DB08F056D41F}" type="doc">
      <dgm:prSet loTypeId="urn:microsoft.com/office/officeart/2005/8/layout/hierarchy3" loCatId="hierarchy" qsTypeId="urn:microsoft.com/office/officeart/2005/8/quickstyle/simple4" qsCatId="simple" csTypeId="urn:microsoft.com/office/officeart/2005/8/colors/accent1_2" csCatId="accent1" phldr="1"/>
      <dgm:spPr/>
      <dgm:t>
        <a:bodyPr/>
        <a:lstStyle/>
        <a:p>
          <a:endParaRPr lang="en-US"/>
        </a:p>
      </dgm:t>
    </dgm:pt>
    <dgm:pt modelId="{6F4D88FC-A405-8043-AE30-B79C2C77CBC3}">
      <dgm:prSet phldrT="[Text]"/>
      <dgm:spPr/>
      <dgm:t>
        <a:bodyPr/>
        <a:lstStyle/>
        <a:p>
          <a:r>
            <a:rPr lang="en-US" dirty="0" smtClean="0"/>
            <a:t>What you have to design</a:t>
          </a:r>
          <a:endParaRPr lang="en-US" dirty="0"/>
        </a:p>
      </dgm:t>
    </dgm:pt>
    <dgm:pt modelId="{3EF0B129-35E0-2F4E-87F0-23D37C295029}" type="parTrans" cxnId="{25F54536-8C28-7445-AD7B-6AC0112CDCF2}">
      <dgm:prSet/>
      <dgm:spPr/>
      <dgm:t>
        <a:bodyPr/>
        <a:lstStyle/>
        <a:p>
          <a:endParaRPr lang="en-US"/>
        </a:p>
      </dgm:t>
    </dgm:pt>
    <dgm:pt modelId="{3B14B13F-B089-EA48-A85E-0F26D50A0227}" type="sibTrans" cxnId="{25F54536-8C28-7445-AD7B-6AC0112CDCF2}">
      <dgm:prSet/>
      <dgm:spPr/>
      <dgm:t>
        <a:bodyPr/>
        <a:lstStyle/>
        <a:p>
          <a:endParaRPr lang="en-US"/>
        </a:p>
      </dgm:t>
    </dgm:pt>
    <dgm:pt modelId="{1D24ACDC-8768-BC4C-AF4A-62765EA72837}">
      <dgm:prSet phldrT="[Text]"/>
      <dgm:spPr/>
      <dgm:t>
        <a:bodyPr/>
        <a:lstStyle/>
        <a:p>
          <a:r>
            <a:rPr lang="en-US" b="1" dirty="0" smtClean="0"/>
            <a:t>Choose specific designs of product and service</a:t>
          </a:r>
        </a:p>
        <a:p>
          <a:r>
            <a:rPr lang="en-US" b="0" dirty="0" smtClean="0"/>
            <a:t>(detailed enough to hand over to development team</a:t>
          </a:r>
          <a:r>
            <a:rPr lang="en-US" b="1" dirty="0" smtClean="0"/>
            <a:t>)</a:t>
          </a:r>
          <a:endParaRPr lang="en-US" b="1" dirty="0"/>
        </a:p>
      </dgm:t>
    </dgm:pt>
    <dgm:pt modelId="{F9BCA062-DE40-B841-A9C1-7AC2FA074302}" type="parTrans" cxnId="{EC3EB163-FB41-524E-9705-6019DD284701}">
      <dgm:prSet/>
      <dgm:spPr/>
      <dgm:t>
        <a:bodyPr/>
        <a:lstStyle/>
        <a:p>
          <a:endParaRPr lang="en-US"/>
        </a:p>
      </dgm:t>
    </dgm:pt>
    <dgm:pt modelId="{E19523B3-6D79-4A4B-9C45-6F19808C42E3}" type="sibTrans" cxnId="{EC3EB163-FB41-524E-9705-6019DD284701}">
      <dgm:prSet/>
      <dgm:spPr/>
      <dgm:t>
        <a:bodyPr/>
        <a:lstStyle/>
        <a:p>
          <a:endParaRPr lang="en-US"/>
        </a:p>
      </dgm:t>
    </dgm:pt>
    <dgm:pt modelId="{4CA6831E-A6A0-D140-AD3E-9B83E4A455DA}">
      <dgm:prSet phldrT="[Text]"/>
      <dgm:spPr/>
      <dgm:t>
        <a:bodyPr/>
        <a:lstStyle/>
        <a:p>
          <a:r>
            <a:rPr lang="en-US" b="1" dirty="0" smtClean="0"/>
            <a:t>Choose specific architectures to deal with long term needs</a:t>
          </a:r>
        </a:p>
        <a:p>
          <a:r>
            <a:rPr lang="en-US" dirty="0" smtClean="0"/>
            <a:t>(platforms, interfaces, processes, organizational structures, rewards)</a:t>
          </a:r>
          <a:endParaRPr lang="en-US" dirty="0"/>
        </a:p>
      </dgm:t>
    </dgm:pt>
    <dgm:pt modelId="{0FA46C11-DF5C-834F-B5E0-156136367176}" type="parTrans" cxnId="{00015377-7C0F-514A-A671-F7F93279217B}">
      <dgm:prSet/>
      <dgm:spPr/>
      <dgm:t>
        <a:bodyPr/>
        <a:lstStyle/>
        <a:p>
          <a:endParaRPr lang="en-US"/>
        </a:p>
      </dgm:t>
    </dgm:pt>
    <dgm:pt modelId="{AE45BEC5-377C-D94B-A107-5EC5C10ECE92}" type="sibTrans" cxnId="{00015377-7C0F-514A-A671-F7F93279217B}">
      <dgm:prSet/>
      <dgm:spPr/>
      <dgm:t>
        <a:bodyPr/>
        <a:lstStyle/>
        <a:p>
          <a:endParaRPr lang="en-US"/>
        </a:p>
      </dgm:t>
    </dgm:pt>
    <dgm:pt modelId="{CE8FDB21-82A2-1144-BFD7-3EC5FA07145C}">
      <dgm:prSet phldrT="[Text]"/>
      <dgm:spPr/>
      <dgm:t>
        <a:bodyPr/>
        <a:lstStyle/>
        <a:p>
          <a:r>
            <a:rPr lang="en-US" dirty="0" smtClean="0"/>
            <a:t>How well you have to design it</a:t>
          </a:r>
          <a:endParaRPr lang="en-US" dirty="0"/>
        </a:p>
      </dgm:t>
    </dgm:pt>
    <dgm:pt modelId="{6F5A9CA9-A4DB-3F40-A578-271E8BD6A42F}" type="parTrans" cxnId="{0607522E-063E-1D4A-8B35-D3C60BB1589B}">
      <dgm:prSet/>
      <dgm:spPr/>
      <dgm:t>
        <a:bodyPr/>
        <a:lstStyle/>
        <a:p>
          <a:endParaRPr lang="en-US"/>
        </a:p>
      </dgm:t>
    </dgm:pt>
    <dgm:pt modelId="{419FF2B8-678F-5548-A26B-1D146CCBC7BC}" type="sibTrans" cxnId="{0607522E-063E-1D4A-8B35-D3C60BB1589B}">
      <dgm:prSet/>
      <dgm:spPr/>
      <dgm:t>
        <a:bodyPr/>
        <a:lstStyle/>
        <a:p>
          <a:endParaRPr lang="en-US"/>
        </a:p>
      </dgm:t>
    </dgm:pt>
    <dgm:pt modelId="{9C5BFEB3-3D7A-C240-BAAC-ABA1252ACEBD}">
      <dgm:prSet phldrT="[Text]"/>
      <dgm:spPr/>
      <dgm:t>
        <a:bodyPr/>
        <a:lstStyle/>
        <a:p>
          <a:r>
            <a:rPr lang="en-US" dirty="0" smtClean="0"/>
            <a:t>So that </a:t>
          </a:r>
          <a:r>
            <a:rPr lang="en-US" b="1" dirty="0" smtClean="0"/>
            <a:t>you reasonably understand all critical </a:t>
          </a:r>
          <a:r>
            <a:rPr lang="en-US" dirty="0" smtClean="0"/>
            <a:t>attributes and costs</a:t>
          </a:r>
        </a:p>
        <a:p>
          <a:r>
            <a:rPr lang="en-US" dirty="0" smtClean="0"/>
            <a:t>(±20%?)</a:t>
          </a:r>
          <a:endParaRPr lang="en-US" dirty="0"/>
        </a:p>
      </dgm:t>
    </dgm:pt>
    <dgm:pt modelId="{209D9FF9-CCDB-5247-97CF-7D0C63ADAFA3}" type="parTrans" cxnId="{1C3437FE-5E3F-7147-BBE2-F520FCF9C3F4}">
      <dgm:prSet/>
      <dgm:spPr/>
      <dgm:t>
        <a:bodyPr/>
        <a:lstStyle/>
        <a:p>
          <a:endParaRPr lang="en-US"/>
        </a:p>
      </dgm:t>
    </dgm:pt>
    <dgm:pt modelId="{83E6CAD3-6C9A-0E48-AD8B-7EB664F83726}" type="sibTrans" cxnId="{1C3437FE-5E3F-7147-BBE2-F520FCF9C3F4}">
      <dgm:prSet/>
      <dgm:spPr/>
      <dgm:t>
        <a:bodyPr/>
        <a:lstStyle/>
        <a:p>
          <a:endParaRPr lang="en-US"/>
        </a:p>
      </dgm:t>
    </dgm:pt>
    <dgm:pt modelId="{F9A1DADD-31C4-3748-8D1F-1FE221AE5C5D}">
      <dgm:prSet phldrT="[Text]"/>
      <dgm:spPr/>
      <dgm:t>
        <a:bodyPr/>
        <a:lstStyle/>
        <a:p>
          <a:r>
            <a:rPr lang="en-US" b="1" dirty="0" smtClean="0"/>
            <a:t>So that the overall long term implications of the product are understood</a:t>
          </a:r>
        </a:p>
        <a:p>
          <a:r>
            <a:rPr lang="en-US" dirty="0" smtClean="0"/>
            <a:t>(recruitment, partnering, international deals)</a:t>
          </a:r>
          <a:endParaRPr lang="en-US" dirty="0"/>
        </a:p>
      </dgm:t>
    </dgm:pt>
    <dgm:pt modelId="{B15B3F46-C914-E84E-A68E-1566B539A33F}" type="parTrans" cxnId="{C37EBEA1-A94E-AD4E-8831-CD6E463F4854}">
      <dgm:prSet/>
      <dgm:spPr/>
      <dgm:t>
        <a:bodyPr/>
        <a:lstStyle/>
        <a:p>
          <a:endParaRPr lang="en-US"/>
        </a:p>
      </dgm:t>
    </dgm:pt>
    <dgm:pt modelId="{9BA97F4C-ABA2-974A-B7A8-BC604456412F}" type="sibTrans" cxnId="{C37EBEA1-A94E-AD4E-8831-CD6E463F4854}">
      <dgm:prSet/>
      <dgm:spPr/>
      <dgm:t>
        <a:bodyPr/>
        <a:lstStyle/>
        <a:p>
          <a:endParaRPr lang="en-US"/>
        </a:p>
      </dgm:t>
    </dgm:pt>
    <dgm:pt modelId="{A8908A48-A998-7B4D-BEC7-0D3F76C9C28D}" type="pres">
      <dgm:prSet presAssocID="{B5D029A4-F592-5249-B736-DB08F056D41F}" presName="diagram" presStyleCnt="0">
        <dgm:presLayoutVars>
          <dgm:chPref val="1"/>
          <dgm:dir/>
          <dgm:animOne val="branch"/>
          <dgm:animLvl val="lvl"/>
          <dgm:resizeHandles/>
        </dgm:presLayoutVars>
      </dgm:prSet>
      <dgm:spPr/>
      <dgm:t>
        <a:bodyPr/>
        <a:lstStyle/>
        <a:p>
          <a:endParaRPr lang="en-US"/>
        </a:p>
      </dgm:t>
    </dgm:pt>
    <dgm:pt modelId="{7C55C48B-5322-8F40-9A1A-2DC7D5947270}" type="pres">
      <dgm:prSet presAssocID="{6F4D88FC-A405-8043-AE30-B79C2C77CBC3}" presName="root" presStyleCnt="0"/>
      <dgm:spPr/>
    </dgm:pt>
    <dgm:pt modelId="{CE4EE615-F681-6348-A7EB-19244E63A1D4}" type="pres">
      <dgm:prSet presAssocID="{6F4D88FC-A405-8043-AE30-B79C2C77CBC3}" presName="rootComposite" presStyleCnt="0"/>
      <dgm:spPr/>
    </dgm:pt>
    <dgm:pt modelId="{D3887C9C-B882-5F40-B76F-395251031DF3}" type="pres">
      <dgm:prSet presAssocID="{6F4D88FC-A405-8043-AE30-B79C2C77CBC3}" presName="rootText" presStyleLbl="node1" presStyleIdx="0" presStyleCnt="2"/>
      <dgm:spPr/>
      <dgm:t>
        <a:bodyPr/>
        <a:lstStyle/>
        <a:p>
          <a:endParaRPr lang="en-US"/>
        </a:p>
      </dgm:t>
    </dgm:pt>
    <dgm:pt modelId="{3DB1C83B-5ED5-7648-8BB1-275147158457}" type="pres">
      <dgm:prSet presAssocID="{6F4D88FC-A405-8043-AE30-B79C2C77CBC3}" presName="rootConnector" presStyleLbl="node1" presStyleIdx="0" presStyleCnt="2"/>
      <dgm:spPr/>
      <dgm:t>
        <a:bodyPr/>
        <a:lstStyle/>
        <a:p>
          <a:endParaRPr lang="en-US"/>
        </a:p>
      </dgm:t>
    </dgm:pt>
    <dgm:pt modelId="{6FE75558-FC22-B24D-BD95-965C4562D7DD}" type="pres">
      <dgm:prSet presAssocID="{6F4D88FC-A405-8043-AE30-B79C2C77CBC3}" presName="childShape" presStyleCnt="0"/>
      <dgm:spPr/>
    </dgm:pt>
    <dgm:pt modelId="{436529AF-ECEA-1D4D-860D-B9FAE8192AFE}" type="pres">
      <dgm:prSet presAssocID="{F9BCA062-DE40-B841-A9C1-7AC2FA074302}" presName="Name13" presStyleLbl="parChTrans1D2" presStyleIdx="0" presStyleCnt="4"/>
      <dgm:spPr/>
      <dgm:t>
        <a:bodyPr/>
        <a:lstStyle/>
        <a:p>
          <a:endParaRPr lang="en-US"/>
        </a:p>
      </dgm:t>
    </dgm:pt>
    <dgm:pt modelId="{2D116087-719A-FF4E-B732-2D5229BB8223}" type="pres">
      <dgm:prSet presAssocID="{1D24ACDC-8768-BC4C-AF4A-62765EA72837}" presName="childText" presStyleLbl="bgAcc1" presStyleIdx="0" presStyleCnt="4">
        <dgm:presLayoutVars>
          <dgm:bulletEnabled val="1"/>
        </dgm:presLayoutVars>
      </dgm:prSet>
      <dgm:spPr/>
      <dgm:t>
        <a:bodyPr/>
        <a:lstStyle/>
        <a:p>
          <a:endParaRPr lang="en-US"/>
        </a:p>
      </dgm:t>
    </dgm:pt>
    <dgm:pt modelId="{8DD417B5-C5F4-2B43-9D3E-F7C910C95584}" type="pres">
      <dgm:prSet presAssocID="{0FA46C11-DF5C-834F-B5E0-156136367176}" presName="Name13" presStyleLbl="parChTrans1D2" presStyleIdx="1" presStyleCnt="4"/>
      <dgm:spPr/>
      <dgm:t>
        <a:bodyPr/>
        <a:lstStyle/>
        <a:p>
          <a:endParaRPr lang="en-US"/>
        </a:p>
      </dgm:t>
    </dgm:pt>
    <dgm:pt modelId="{89A4BA78-9526-0546-BF2A-87954AFC6F1A}" type="pres">
      <dgm:prSet presAssocID="{4CA6831E-A6A0-D140-AD3E-9B83E4A455DA}" presName="childText" presStyleLbl="bgAcc1" presStyleIdx="1" presStyleCnt="4">
        <dgm:presLayoutVars>
          <dgm:bulletEnabled val="1"/>
        </dgm:presLayoutVars>
      </dgm:prSet>
      <dgm:spPr/>
      <dgm:t>
        <a:bodyPr/>
        <a:lstStyle/>
        <a:p>
          <a:endParaRPr lang="en-US"/>
        </a:p>
      </dgm:t>
    </dgm:pt>
    <dgm:pt modelId="{693791D9-CB61-0A4B-8709-D7D6A90D0320}" type="pres">
      <dgm:prSet presAssocID="{CE8FDB21-82A2-1144-BFD7-3EC5FA07145C}" presName="root" presStyleCnt="0"/>
      <dgm:spPr/>
    </dgm:pt>
    <dgm:pt modelId="{CFDFBAF2-6BD8-0C4D-BFA4-EF1B9C5701E5}" type="pres">
      <dgm:prSet presAssocID="{CE8FDB21-82A2-1144-BFD7-3EC5FA07145C}" presName="rootComposite" presStyleCnt="0"/>
      <dgm:spPr/>
    </dgm:pt>
    <dgm:pt modelId="{064010E9-5D07-E84A-A22C-D34C792C9D73}" type="pres">
      <dgm:prSet presAssocID="{CE8FDB21-82A2-1144-BFD7-3EC5FA07145C}" presName="rootText" presStyleLbl="node1" presStyleIdx="1" presStyleCnt="2"/>
      <dgm:spPr/>
      <dgm:t>
        <a:bodyPr/>
        <a:lstStyle/>
        <a:p>
          <a:endParaRPr lang="en-US"/>
        </a:p>
      </dgm:t>
    </dgm:pt>
    <dgm:pt modelId="{60911A2A-9142-1C4E-B9FC-0359B93058B3}" type="pres">
      <dgm:prSet presAssocID="{CE8FDB21-82A2-1144-BFD7-3EC5FA07145C}" presName="rootConnector" presStyleLbl="node1" presStyleIdx="1" presStyleCnt="2"/>
      <dgm:spPr/>
      <dgm:t>
        <a:bodyPr/>
        <a:lstStyle/>
        <a:p>
          <a:endParaRPr lang="en-US"/>
        </a:p>
      </dgm:t>
    </dgm:pt>
    <dgm:pt modelId="{02144923-B145-0444-8795-A218E60C642C}" type="pres">
      <dgm:prSet presAssocID="{CE8FDB21-82A2-1144-BFD7-3EC5FA07145C}" presName="childShape" presStyleCnt="0"/>
      <dgm:spPr/>
    </dgm:pt>
    <dgm:pt modelId="{04124EAB-BFFA-6340-9B25-0BA784DC3715}" type="pres">
      <dgm:prSet presAssocID="{209D9FF9-CCDB-5247-97CF-7D0C63ADAFA3}" presName="Name13" presStyleLbl="parChTrans1D2" presStyleIdx="2" presStyleCnt="4"/>
      <dgm:spPr/>
      <dgm:t>
        <a:bodyPr/>
        <a:lstStyle/>
        <a:p>
          <a:endParaRPr lang="en-US"/>
        </a:p>
      </dgm:t>
    </dgm:pt>
    <dgm:pt modelId="{8F33D95D-1AA9-9346-9A71-5F97015C148E}" type="pres">
      <dgm:prSet presAssocID="{9C5BFEB3-3D7A-C240-BAAC-ABA1252ACEBD}" presName="childText" presStyleLbl="bgAcc1" presStyleIdx="2" presStyleCnt="4">
        <dgm:presLayoutVars>
          <dgm:bulletEnabled val="1"/>
        </dgm:presLayoutVars>
      </dgm:prSet>
      <dgm:spPr/>
      <dgm:t>
        <a:bodyPr/>
        <a:lstStyle/>
        <a:p>
          <a:endParaRPr lang="en-US"/>
        </a:p>
      </dgm:t>
    </dgm:pt>
    <dgm:pt modelId="{CC0278AC-67D8-C840-B10C-C471F83CF0F5}" type="pres">
      <dgm:prSet presAssocID="{B15B3F46-C914-E84E-A68E-1566B539A33F}" presName="Name13" presStyleLbl="parChTrans1D2" presStyleIdx="3" presStyleCnt="4"/>
      <dgm:spPr/>
      <dgm:t>
        <a:bodyPr/>
        <a:lstStyle/>
        <a:p>
          <a:endParaRPr lang="en-US"/>
        </a:p>
      </dgm:t>
    </dgm:pt>
    <dgm:pt modelId="{71223981-7FA8-5B4F-92A9-8852F141D354}" type="pres">
      <dgm:prSet presAssocID="{F9A1DADD-31C4-3748-8D1F-1FE221AE5C5D}" presName="childText" presStyleLbl="bgAcc1" presStyleIdx="3" presStyleCnt="4">
        <dgm:presLayoutVars>
          <dgm:bulletEnabled val="1"/>
        </dgm:presLayoutVars>
      </dgm:prSet>
      <dgm:spPr/>
      <dgm:t>
        <a:bodyPr/>
        <a:lstStyle/>
        <a:p>
          <a:endParaRPr lang="en-US"/>
        </a:p>
      </dgm:t>
    </dgm:pt>
  </dgm:ptLst>
  <dgm:cxnLst>
    <dgm:cxn modelId="{00015377-7C0F-514A-A671-F7F93279217B}" srcId="{6F4D88FC-A405-8043-AE30-B79C2C77CBC3}" destId="{4CA6831E-A6A0-D140-AD3E-9B83E4A455DA}" srcOrd="1" destOrd="0" parTransId="{0FA46C11-DF5C-834F-B5E0-156136367176}" sibTransId="{AE45BEC5-377C-D94B-A107-5EC5C10ECE92}"/>
    <dgm:cxn modelId="{FB6F60D4-086B-154D-BC7B-0262932005A7}" type="presOf" srcId="{CE8FDB21-82A2-1144-BFD7-3EC5FA07145C}" destId="{064010E9-5D07-E84A-A22C-D34C792C9D73}" srcOrd="0" destOrd="0" presId="urn:microsoft.com/office/officeart/2005/8/layout/hierarchy3"/>
    <dgm:cxn modelId="{4DDB3F2B-0198-AF46-9146-7430599768E2}" type="presOf" srcId="{209D9FF9-CCDB-5247-97CF-7D0C63ADAFA3}" destId="{04124EAB-BFFA-6340-9B25-0BA784DC3715}" srcOrd="0" destOrd="0" presId="urn:microsoft.com/office/officeart/2005/8/layout/hierarchy3"/>
    <dgm:cxn modelId="{018620BD-90FC-B645-8152-73DB08371752}" type="presOf" srcId="{F9A1DADD-31C4-3748-8D1F-1FE221AE5C5D}" destId="{71223981-7FA8-5B4F-92A9-8852F141D354}" srcOrd="0" destOrd="0" presId="urn:microsoft.com/office/officeart/2005/8/layout/hierarchy3"/>
    <dgm:cxn modelId="{0F396C22-94CA-F047-B3B2-EB18CEBC1AA3}" type="presOf" srcId="{F9BCA062-DE40-B841-A9C1-7AC2FA074302}" destId="{436529AF-ECEA-1D4D-860D-B9FAE8192AFE}" srcOrd="0" destOrd="0" presId="urn:microsoft.com/office/officeart/2005/8/layout/hierarchy3"/>
    <dgm:cxn modelId="{C37EBEA1-A94E-AD4E-8831-CD6E463F4854}" srcId="{CE8FDB21-82A2-1144-BFD7-3EC5FA07145C}" destId="{F9A1DADD-31C4-3748-8D1F-1FE221AE5C5D}" srcOrd="1" destOrd="0" parTransId="{B15B3F46-C914-E84E-A68E-1566B539A33F}" sibTransId="{9BA97F4C-ABA2-974A-B7A8-BC604456412F}"/>
    <dgm:cxn modelId="{58040297-47F6-424F-8EC3-D9E98F4FFA0A}" type="presOf" srcId="{0FA46C11-DF5C-834F-B5E0-156136367176}" destId="{8DD417B5-C5F4-2B43-9D3E-F7C910C95584}" srcOrd="0" destOrd="0" presId="urn:microsoft.com/office/officeart/2005/8/layout/hierarchy3"/>
    <dgm:cxn modelId="{C4DFB61C-DFC6-604D-A7B0-66FAD07ADD98}" type="presOf" srcId="{9C5BFEB3-3D7A-C240-BAAC-ABA1252ACEBD}" destId="{8F33D95D-1AA9-9346-9A71-5F97015C148E}" srcOrd="0" destOrd="0" presId="urn:microsoft.com/office/officeart/2005/8/layout/hierarchy3"/>
    <dgm:cxn modelId="{5C9D9F67-15B9-F54E-B139-26E734B52851}" type="presOf" srcId="{1D24ACDC-8768-BC4C-AF4A-62765EA72837}" destId="{2D116087-719A-FF4E-B732-2D5229BB8223}" srcOrd="0" destOrd="0" presId="urn:microsoft.com/office/officeart/2005/8/layout/hierarchy3"/>
    <dgm:cxn modelId="{C4CFAE24-3982-A045-B8C6-3C46A2337326}" type="presOf" srcId="{B5D029A4-F592-5249-B736-DB08F056D41F}" destId="{A8908A48-A998-7B4D-BEC7-0D3F76C9C28D}" srcOrd="0" destOrd="0" presId="urn:microsoft.com/office/officeart/2005/8/layout/hierarchy3"/>
    <dgm:cxn modelId="{C6291DD5-5890-0C41-A14E-AE54E5830AC1}" type="presOf" srcId="{6F4D88FC-A405-8043-AE30-B79C2C77CBC3}" destId="{3DB1C83B-5ED5-7648-8BB1-275147158457}" srcOrd="1" destOrd="0" presId="urn:microsoft.com/office/officeart/2005/8/layout/hierarchy3"/>
    <dgm:cxn modelId="{635E4848-8CE2-4B42-8C34-4DF77D783865}" type="presOf" srcId="{B15B3F46-C914-E84E-A68E-1566B539A33F}" destId="{CC0278AC-67D8-C840-B10C-C471F83CF0F5}" srcOrd="0" destOrd="0" presId="urn:microsoft.com/office/officeart/2005/8/layout/hierarchy3"/>
    <dgm:cxn modelId="{4535B581-4B35-4245-943B-7179FCC9F888}" type="presOf" srcId="{4CA6831E-A6A0-D140-AD3E-9B83E4A455DA}" destId="{89A4BA78-9526-0546-BF2A-87954AFC6F1A}" srcOrd="0" destOrd="0" presId="urn:microsoft.com/office/officeart/2005/8/layout/hierarchy3"/>
    <dgm:cxn modelId="{CEBC2A17-CC84-5949-90DA-C36055098ED4}" type="presOf" srcId="{CE8FDB21-82A2-1144-BFD7-3EC5FA07145C}" destId="{60911A2A-9142-1C4E-B9FC-0359B93058B3}" srcOrd="1" destOrd="0" presId="urn:microsoft.com/office/officeart/2005/8/layout/hierarchy3"/>
    <dgm:cxn modelId="{0607522E-063E-1D4A-8B35-D3C60BB1589B}" srcId="{B5D029A4-F592-5249-B736-DB08F056D41F}" destId="{CE8FDB21-82A2-1144-BFD7-3EC5FA07145C}" srcOrd="1" destOrd="0" parTransId="{6F5A9CA9-A4DB-3F40-A578-271E8BD6A42F}" sibTransId="{419FF2B8-678F-5548-A26B-1D146CCBC7BC}"/>
    <dgm:cxn modelId="{EC3EB163-FB41-524E-9705-6019DD284701}" srcId="{6F4D88FC-A405-8043-AE30-B79C2C77CBC3}" destId="{1D24ACDC-8768-BC4C-AF4A-62765EA72837}" srcOrd="0" destOrd="0" parTransId="{F9BCA062-DE40-B841-A9C1-7AC2FA074302}" sibTransId="{E19523B3-6D79-4A4B-9C45-6F19808C42E3}"/>
    <dgm:cxn modelId="{425B5D85-F185-4D4D-B175-3F6F362DF4F2}" type="presOf" srcId="{6F4D88FC-A405-8043-AE30-B79C2C77CBC3}" destId="{D3887C9C-B882-5F40-B76F-395251031DF3}" srcOrd="0" destOrd="0" presId="urn:microsoft.com/office/officeart/2005/8/layout/hierarchy3"/>
    <dgm:cxn modelId="{25F54536-8C28-7445-AD7B-6AC0112CDCF2}" srcId="{B5D029A4-F592-5249-B736-DB08F056D41F}" destId="{6F4D88FC-A405-8043-AE30-B79C2C77CBC3}" srcOrd="0" destOrd="0" parTransId="{3EF0B129-35E0-2F4E-87F0-23D37C295029}" sibTransId="{3B14B13F-B089-EA48-A85E-0F26D50A0227}"/>
    <dgm:cxn modelId="{1C3437FE-5E3F-7147-BBE2-F520FCF9C3F4}" srcId="{CE8FDB21-82A2-1144-BFD7-3EC5FA07145C}" destId="{9C5BFEB3-3D7A-C240-BAAC-ABA1252ACEBD}" srcOrd="0" destOrd="0" parTransId="{209D9FF9-CCDB-5247-97CF-7D0C63ADAFA3}" sibTransId="{83E6CAD3-6C9A-0E48-AD8B-7EB664F83726}"/>
    <dgm:cxn modelId="{5E62B297-6862-1249-9943-DBB583D17CA8}" type="presParOf" srcId="{A8908A48-A998-7B4D-BEC7-0D3F76C9C28D}" destId="{7C55C48B-5322-8F40-9A1A-2DC7D5947270}" srcOrd="0" destOrd="0" presId="urn:microsoft.com/office/officeart/2005/8/layout/hierarchy3"/>
    <dgm:cxn modelId="{614F867C-4F4E-EB4B-8BA2-A8815A5C15C2}" type="presParOf" srcId="{7C55C48B-5322-8F40-9A1A-2DC7D5947270}" destId="{CE4EE615-F681-6348-A7EB-19244E63A1D4}" srcOrd="0" destOrd="0" presId="urn:microsoft.com/office/officeart/2005/8/layout/hierarchy3"/>
    <dgm:cxn modelId="{63003798-6FE1-7C4A-AAA0-0F5CF27C9D0F}" type="presParOf" srcId="{CE4EE615-F681-6348-A7EB-19244E63A1D4}" destId="{D3887C9C-B882-5F40-B76F-395251031DF3}" srcOrd="0" destOrd="0" presId="urn:microsoft.com/office/officeart/2005/8/layout/hierarchy3"/>
    <dgm:cxn modelId="{3CB02712-E0C7-E14B-A103-688B3DF39512}" type="presParOf" srcId="{CE4EE615-F681-6348-A7EB-19244E63A1D4}" destId="{3DB1C83B-5ED5-7648-8BB1-275147158457}" srcOrd="1" destOrd="0" presId="urn:microsoft.com/office/officeart/2005/8/layout/hierarchy3"/>
    <dgm:cxn modelId="{1F2A9E26-FF62-0C40-8DC8-B66A38B7D8BC}" type="presParOf" srcId="{7C55C48B-5322-8F40-9A1A-2DC7D5947270}" destId="{6FE75558-FC22-B24D-BD95-965C4562D7DD}" srcOrd="1" destOrd="0" presId="urn:microsoft.com/office/officeart/2005/8/layout/hierarchy3"/>
    <dgm:cxn modelId="{D9B82CD9-CF16-5649-8072-629FD15377B4}" type="presParOf" srcId="{6FE75558-FC22-B24D-BD95-965C4562D7DD}" destId="{436529AF-ECEA-1D4D-860D-B9FAE8192AFE}" srcOrd="0" destOrd="0" presId="urn:microsoft.com/office/officeart/2005/8/layout/hierarchy3"/>
    <dgm:cxn modelId="{47F6CC6B-4AC9-C942-8C44-80D3BBB99743}" type="presParOf" srcId="{6FE75558-FC22-B24D-BD95-965C4562D7DD}" destId="{2D116087-719A-FF4E-B732-2D5229BB8223}" srcOrd="1" destOrd="0" presId="urn:microsoft.com/office/officeart/2005/8/layout/hierarchy3"/>
    <dgm:cxn modelId="{50EDD815-1B28-4149-B435-15E79B435C92}" type="presParOf" srcId="{6FE75558-FC22-B24D-BD95-965C4562D7DD}" destId="{8DD417B5-C5F4-2B43-9D3E-F7C910C95584}" srcOrd="2" destOrd="0" presId="urn:microsoft.com/office/officeart/2005/8/layout/hierarchy3"/>
    <dgm:cxn modelId="{F7208844-FD04-774B-82A1-38F8E2EECB4A}" type="presParOf" srcId="{6FE75558-FC22-B24D-BD95-965C4562D7DD}" destId="{89A4BA78-9526-0546-BF2A-87954AFC6F1A}" srcOrd="3" destOrd="0" presId="urn:microsoft.com/office/officeart/2005/8/layout/hierarchy3"/>
    <dgm:cxn modelId="{82CD453F-A7CD-B949-AB4F-1B8F10EA850D}" type="presParOf" srcId="{A8908A48-A998-7B4D-BEC7-0D3F76C9C28D}" destId="{693791D9-CB61-0A4B-8709-D7D6A90D0320}" srcOrd="1" destOrd="0" presId="urn:microsoft.com/office/officeart/2005/8/layout/hierarchy3"/>
    <dgm:cxn modelId="{2642E8EE-F02B-4943-BA6A-F52D71A6F2BB}" type="presParOf" srcId="{693791D9-CB61-0A4B-8709-D7D6A90D0320}" destId="{CFDFBAF2-6BD8-0C4D-BFA4-EF1B9C5701E5}" srcOrd="0" destOrd="0" presId="urn:microsoft.com/office/officeart/2005/8/layout/hierarchy3"/>
    <dgm:cxn modelId="{FABD7450-FA38-7446-8FF9-B3C0A1629F64}" type="presParOf" srcId="{CFDFBAF2-6BD8-0C4D-BFA4-EF1B9C5701E5}" destId="{064010E9-5D07-E84A-A22C-D34C792C9D73}" srcOrd="0" destOrd="0" presId="urn:microsoft.com/office/officeart/2005/8/layout/hierarchy3"/>
    <dgm:cxn modelId="{2C4B608A-F0A0-8847-983F-44AA4A711CB1}" type="presParOf" srcId="{CFDFBAF2-6BD8-0C4D-BFA4-EF1B9C5701E5}" destId="{60911A2A-9142-1C4E-B9FC-0359B93058B3}" srcOrd="1" destOrd="0" presId="urn:microsoft.com/office/officeart/2005/8/layout/hierarchy3"/>
    <dgm:cxn modelId="{E435C74B-4525-0342-BB67-071B084E83F2}" type="presParOf" srcId="{693791D9-CB61-0A4B-8709-D7D6A90D0320}" destId="{02144923-B145-0444-8795-A218E60C642C}" srcOrd="1" destOrd="0" presId="urn:microsoft.com/office/officeart/2005/8/layout/hierarchy3"/>
    <dgm:cxn modelId="{6D4281F0-ECDE-864B-8DAF-1A7A3F9A3CE1}" type="presParOf" srcId="{02144923-B145-0444-8795-A218E60C642C}" destId="{04124EAB-BFFA-6340-9B25-0BA784DC3715}" srcOrd="0" destOrd="0" presId="urn:microsoft.com/office/officeart/2005/8/layout/hierarchy3"/>
    <dgm:cxn modelId="{AC99D41E-FF78-634C-938E-DA5E006B3E49}" type="presParOf" srcId="{02144923-B145-0444-8795-A218E60C642C}" destId="{8F33D95D-1AA9-9346-9A71-5F97015C148E}" srcOrd="1" destOrd="0" presId="urn:microsoft.com/office/officeart/2005/8/layout/hierarchy3"/>
    <dgm:cxn modelId="{35B21267-164D-864F-BC61-DC993D43621D}" type="presParOf" srcId="{02144923-B145-0444-8795-A218E60C642C}" destId="{CC0278AC-67D8-C840-B10C-C471F83CF0F5}" srcOrd="2" destOrd="0" presId="urn:microsoft.com/office/officeart/2005/8/layout/hierarchy3"/>
    <dgm:cxn modelId="{C775D5A8-35C2-6C41-9A30-366DA55E8EEC}" type="presParOf" srcId="{02144923-B145-0444-8795-A218E60C642C}" destId="{71223981-7FA8-5B4F-92A9-8852F141D354}"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0C636D9-CCA9-1B45-B599-4F9BF3A6F2D4}" type="doc">
      <dgm:prSet loTypeId="urn:microsoft.com/office/officeart/2005/8/layout/hierarchy3" loCatId="hierarchy" qsTypeId="urn:microsoft.com/office/officeart/2005/8/quickstyle/simple4" qsCatId="simple" csTypeId="urn:microsoft.com/office/officeart/2005/8/colors/accent1_2" csCatId="accent1" phldr="1"/>
      <dgm:spPr/>
      <dgm:t>
        <a:bodyPr/>
        <a:lstStyle/>
        <a:p>
          <a:endParaRPr lang="en-US"/>
        </a:p>
      </dgm:t>
    </dgm:pt>
    <dgm:pt modelId="{F114F03B-1810-A14C-A02F-0F548F2A98A5}">
      <dgm:prSet phldrT="[Text]"/>
      <dgm:spPr/>
      <dgm:t>
        <a:bodyPr/>
        <a:lstStyle/>
        <a:p>
          <a:r>
            <a:rPr lang="en-US" dirty="0" smtClean="0"/>
            <a:t>What do you have to do?</a:t>
          </a:r>
          <a:endParaRPr lang="en-US" dirty="0"/>
        </a:p>
      </dgm:t>
    </dgm:pt>
    <dgm:pt modelId="{E14C1A87-0409-9E4C-88EE-858C0838172F}" type="parTrans" cxnId="{8DF2EB4B-9605-AB47-A0A1-012AAA2C3252}">
      <dgm:prSet/>
      <dgm:spPr/>
      <dgm:t>
        <a:bodyPr/>
        <a:lstStyle/>
        <a:p>
          <a:endParaRPr lang="en-US"/>
        </a:p>
      </dgm:t>
    </dgm:pt>
    <dgm:pt modelId="{0209C8B2-A9B0-FC41-BB5B-3FC1901ADE1E}" type="sibTrans" cxnId="{8DF2EB4B-9605-AB47-A0A1-012AAA2C3252}">
      <dgm:prSet/>
      <dgm:spPr/>
      <dgm:t>
        <a:bodyPr/>
        <a:lstStyle/>
        <a:p>
          <a:endParaRPr lang="en-US"/>
        </a:p>
      </dgm:t>
    </dgm:pt>
    <dgm:pt modelId="{2D1CDE67-B988-7E45-B39F-1EA2056CFF62}">
      <dgm:prSet phldrT="[Text]"/>
      <dgm:spPr/>
      <dgm:t>
        <a:bodyPr/>
        <a:lstStyle/>
        <a:p>
          <a:r>
            <a:rPr lang="en-US" b="1" dirty="0" smtClean="0"/>
            <a:t>Build Product</a:t>
          </a:r>
        </a:p>
        <a:p>
          <a:r>
            <a:rPr lang="en-US" dirty="0" smtClean="0"/>
            <a:t>(Software, </a:t>
          </a:r>
          <a:r>
            <a:rPr lang="en-US" dirty="0" err="1" smtClean="0"/>
            <a:t>Dataware</a:t>
          </a:r>
          <a:r>
            <a:rPr lang="en-US" dirty="0" smtClean="0"/>
            <a:t>, </a:t>
          </a:r>
          <a:r>
            <a:rPr lang="en-US" dirty="0" err="1" smtClean="0"/>
            <a:t>Docuware</a:t>
          </a:r>
          <a:r>
            <a:rPr lang="en-US" dirty="0" smtClean="0"/>
            <a:t>)</a:t>
          </a:r>
          <a:endParaRPr lang="en-US" dirty="0"/>
        </a:p>
      </dgm:t>
    </dgm:pt>
    <dgm:pt modelId="{D6F94130-4C8C-6F4E-8244-10B2E6F3C934}" type="parTrans" cxnId="{3448250A-64C3-614B-93A7-CCE68530FDE6}">
      <dgm:prSet/>
      <dgm:spPr/>
      <dgm:t>
        <a:bodyPr/>
        <a:lstStyle/>
        <a:p>
          <a:endParaRPr lang="en-US"/>
        </a:p>
      </dgm:t>
    </dgm:pt>
    <dgm:pt modelId="{F415E0B2-76A5-5B47-A155-733DE7D32335}" type="sibTrans" cxnId="{3448250A-64C3-614B-93A7-CCE68530FDE6}">
      <dgm:prSet/>
      <dgm:spPr/>
      <dgm:t>
        <a:bodyPr/>
        <a:lstStyle/>
        <a:p>
          <a:endParaRPr lang="en-US"/>
        </a:p>
      </dgm:t>
    </dgm:pt>
    <dgm:pt modelId="{8DF80028-E5A0-4847-A674-7A2374614C60}">
      <dgm:prSet phldrT="[Text]"/>
      <dgm:spPr/>
      <dgm:t>
        <a:bodyPr/>
        <a:lstStyle/>
        <a:p>
          <a:r>
            <a:rPr lang="en-US" b="1" dirty="0" smtClean="0"/>
            <a:t>Validate Product</a:t>
          </a:r>
        </a:p>
        <a:p>
          <a:r>
            <a:rPr lang="en-US" dirty="0" smtClean="0"/>
            <a:t>(Does it work well enough?)</a:t>
          </a:r>
          <a:endParaRPr lang="en-US" dirty="0"/>
        </a:p>
      </dgm:t>
    </dgm:pt>
    <dgm:pt modelId="{D13496AF-0576-7843-B1E4-2B29C9BE3348}" type="parTrans" cxnId="{A8AF6C08-3C61-9141-A86C-6EAD6A2CAC1F}">
      <dgm:prSet/>
      <dgm:spPr/>
      <dgm:t>
        <a:bodyPr/>
        <a:lstStyle/>
        <a:p>
          <a:endParaRPr lang="en-US"/>
        </a:p>
      </dgm:t>
    </dgm:pt>
    <dgm:pt modelId="{02622FC6-613A-D640-9A7B-BB6ECD54FE2D}" type="sibTrans" cxnId="{A8AF6C08-3C61-9141-A86C-6EAD6A2CAC1F}">
      <dgm:prSet/>
      <dgm:spPr/>
      <dgm:t>
        <a:bodyPr/>
        <a:lstStyle/>
        <a:p>
          <a:endParaRPr lang="en-US"/>
        </a:p>
      </dgm:t>
    </dgm:pt>
    <dgm:pt modelId="{09880A4A-D2D0-674E-BC2F-04AD0F62BAB3}">
      <dgm:prSet phldrT="[Text]"/>
      <dgm:spPr/>
      <dgm:t>
        <a:bodyPr/>
        <a:lstStyle/>
        <a:p>
          <a:r>
            <a:rPr lang="en-US" dirty="0" smtClean="0"/>
            <a:t>How well do you have to do it</a:t>
          </a:r>
          <a:endParaRPr lang="en-US" dirty="0"/>
        </a:p>
      </dgm:t>
    </dgm:pt>
    <dgm:pt modelId="{7566C26F-8816-B44E-A800-34AAAAEEC533}" type="parTrans" cxnId="{37B27C4C-225D-6C43-B4A7-528B05516B50}">
      <dgm:prSet/>
      <dgm:spPr/>
      <dgm:t>
        <a:bodyPr/>
        <a:lstStyle/>
        <a:p>
          <a:endParaRPr lang="en-US"/>
        </a:p>
      </dgm:t>
    </dgm:pt>
    <dgm:pt modelId="{7674BFF8-020C-9B45-9B75-D09CB2833CE5}" type="sibTrans" cxnId="{37B27C4C-225D-6C43-B4A7-528B05516B50}">
      <dgm:prSet/>
      <dgm:spPr/>
      <dgm:t>
        <a:bodyPr/>
        <a:lstStyle/>
        <a:p>
          <a:endParaRPr lang="en-US"/>
        </a:p>
      </dgm:t>
    </dgm:pt>
    <dgm:pt modelId="{BB96AD48-310C-DB4E-BF38-E0A26CCFB8C6}">
      <dgm:prSet phldrT="[Text]"/>
      <dgm:spPr/>
      <dgm:t>
        <a:bodyPr/>
        <a:lstStyle/>
        <a:p>
          <a:r>
            <a:rPr lang="en-US" b="1" dirty="0" smtClean="0"/>
            <a:t>To meet all targets, and  constraints</a:t>
          </a:r>
          <a:r>
            <a:rPr lang="en-US" dirty="0" smtClean="0"/>
            <a:t> – for quality and performance. For New increments, and total system</a:t>
          </a:r>
          <a:endParaRPr lang="en-US" dirty="0"/>
        </a:p>
      </dgm:t>
    </dgm:pt>
    <dgm:pt modelId="{24DB6D0E-F393-774E-9469-FF16B064677F}" type="parTrans" cxnId="{B45D0893-7675-D04E-A31D-C088A9D5533E}">
      <dgm:prSet/>
      <dgm:spPr/>
      <dgm:t>
        <a:bodyPr/>
        <a:lstStyle/>
        <a:p>
          <a:endParaRPr lang="en-US"/>
        </a:p>
      </dgm:t>
    </dgm:pt>
    <dgm:pt modelId="{2686AD59-07CD-0B4D-BADA-F26262AA145B}" type="sibTrans" cxnId="{B45D0893-7675-D04E-A31D-C088A9D5533E}">
      <dgm:prSet/>
      <dgm:spPr/>
      <dgm:t>
        <a:bodyPr/>
        <a:lstStyle/>
        <a:p>
          <a:endParaRPr lang="en-US"/>
        </a:p>
      </dgm:t>
    </dgm:pt>
    <dgm:pt modelId="{8A1597A5-5D73-A649-A2C7-85C49628A988}">
      <dgm:prSet phldrT="[Text]"/>
      <dgm:spPr/>
      <dgm:t>
        <a:bodyPr/>
        <a:lstStyle/>
        <a:p>
          <a:r>
            <a:rPr lang="en-US" b="1" dirty="0" smtClean="0"/>
            <a:t>To reflect on both product attributes and process problems.</a:t>
          </a:r>
        </a:p>
        <a:p>
          <a:r>
            <a:rPr lang="en-US" dirty="0" smtClean="0"/>
            <a:t>To </a:t>
          </a:r>
          <a:r>
            <a:rPr lang="en-US" b="1" dirty="0" smtClean="0"/>
            <a:t>improve </a:t>
          </a:r>
          <a:r>
            <a:rPr lang="en-US" dirty="0" smtClean="0"/>
            <a:t>their own work environment. To improve the  design, estimates and requirements.</a:t>
          </a:r>
          <a:endParaRPr lang="en-US" dirty="0"/>
        </a:p>
      </dgm:t>
    </dgm:pt>
    <dgm:pt modelId="{832B6FDC-45E0-704A-8107-5E9B33E13005}" type="parTrans" cxnId="{1157A85E-DF15-6E49-9600-97A44EEA78A2}">
      <dgm:prSet/>
      <dgm:spPr/>
      <dgm:t>
        <a:bodyPr/>
        <a:lstStyle/>
        <a:p>
          <a:endParaRPr lang="en-US"/>
        </a:p>
      </dgm:t>
    </dgm:pt>
    <dgm:pt modelId="{F9521B61-B618-DD48-B3F4-5C73789F7B7A}" type="sibTrans" cxnId="{1157A85E-DF15-6E49-9600-97A44EEA78A2}">
      <dgm:prSet/>
      <dgm:spPr/>
      <dgm:t>
        <a:bodyPr/>
        <a:lstStyle/>
        <a:p>
          <a:endParaRPr lang="en-US"/>
        </a:p>
      </dgm:t>
    </dgm:pt>
    <dgm:pt modelId="{0A4943F7-4EF8-0B43-8716-64BD9C6C2DE1}" type="pres">
      <dgm:prSet presAssocID="{90C636D9-CCA9-1B45-B599-4F9BF3A6F2D4}" presName="diagram" presStyleCnt="0">
        <dgm:presLayoutVars>
          <dgm:chPref val="1"/>
          <dgm:dir/>
          <dgm:animOne val="branch"/>
          <dgm:animLvl val="lvl"/>
          <dgm:resizeHandles/>
        </dgm:presLayoutVars>
      </dgm:prSet>
      <dgm:spPr/>
      <dgm:t>
        <a:bodyPr/>
        <a:lstStyle/>
        <a:p>
          <a:endParaRPr lang="en-US"/>
        </a:p>
      </dgm:t>
    </dgm:pt>
    <dgm:pt modelId="{7BF71E4A-4479-8743-99B1-52B03A7B12B0}" type="pres">
      <dgm:prSet presAssocID="{F114F03B-1810-A14C-A02F-0F548F2A98A5}" presName="root" presStyleCnt="0"/>
      <dgm:spPr/>
    </dgm:pt>
    <dgm:pt modelId="{C119D436-993B-1F41-8AD6-25BD2ACE206B}" type="pres">
      <dgm:prSet presAssocID="{F114F03B-1810-A14C-A02F-0F548F2A98A5}" presName="rootComposite" presStyleCnt="0"/>
      <dgm:spPr/>
    </dgm:pt>
    <dgm:pt modelId="{867A4FDF-6A5D-3A4A-BD0F-C8A468AF4B43}" type="pres">
      <dgm:prSet presAssocID="{F114F03B-1810-A14C-A02F-0F548F2A98A5}" presName="rootText" presStyleLbl="node1" presStyleIdx="0" presStyleCnt="2"/>
      <dgm:spPr/>
      <dgm:t>
        <a:bodyPr/>
        <a:lstStyle/>
        <a:p>
          <a:endParaRPr lang="en-US"/>
        </a:p>
      </dgm:t>
    </dgm:pt>
    <dgm:pt modelId="{47E4F594-FA90-F343-9A4F-A773051252EA}" type="pres">
      <dgm:prSet presAssocID="{F114F03B-1810-A14C-A02F-0F548F2A98A5}" presName="rootConnector" presStyleLbl="node1" presStyleIdx="0" presStyleCnt="2"/>
      <dgm:spPr/>
      <dgm:t>
        <a:bodyPr/>
        <a:lstStyle/>
        <a:p>
          <a:endParaRPr lang="en-US"/>
        </a:p>
      </dgm:t>
    </dgm:pt>
    <dgm:pt modelId="{F290D3F7-1070-C341-9AED-EBB18B6AC7AC}" type="pres">
      <dgm:prSet presAssocID="{F114F03B-1810-A14C-A02F-0F548F2A98A5}" presName="childShape" presStyleCnt="0"/>
      <dgm:spPr/>
    </dgm:pt>
    <dgm:pt modelId="{C07DC9AC-6855-8344-8622-B404B7622793}" type="pres">
      <dgm:prSet presAssocID="{D6F94130-4C8C-6F4E-8244-10B2E6F3C934}" presName="Name13" presStyleLbl="parChTrans1D2" presStyleIdx="0" presStyleCnt="4"/>
      <dgm:spPr/>
      <dgm:t>
        <a:bodyPr/>
        <a:lstStyle/>
        <a:p>
          <a:endParaRPr lang="en-US"/>
        </a:p>
      </dgm:t>
    </dgm:pt>
    <dgm:pt modelId="{36B140DA-4CF5-9D40-8104-9A9A396E743A}" type="pres">
      <dgm:prSet presAssocID="{2D1CDE67-B988-7E45-B39F-1EA2056CFF62}" presName="childText" presStyleLbl="bgAcc1" presStyleIdx="0" presStyleCnt="4">
        <dgm:presLayoutVars>
          <dgm:bulletEnabled val="1"/>
        </dgm:presLayoutVars>
      </dgm:prSet>
      <dgm:spPr/>
      <dgm:t>
        <a:bodyPr/>
        <a:lstStyle/>
        <a:p>
          <a:endParaRPr lang="en-US"/>
        </a:p>
      </dgm:t>
    </dgm:pt>
    <dgm:pt modelId="{3919EAE2-76DC-8D4F-8C38-EECC7D0BD97F}" type="pres">
      <dgm:prSet presAssocID="{D13496AF-0576-7843-B1E4-2B29C9BE3348}" presName="Name13" presStyleLbl="parChTrans1D2" presStyleIdx="1" presStyleCnt="4"/>
      <dgm:spPr/>
      <dgm:t>
        <a:bodyPr/>
        <a:lstStyle/>
        <a:p>
          <a:endParaRPr lang="en-US"/>
        </a:p>
      </dgm:t>
    </dgm:pt>
    <dgm:pt modelId="{14630133-5221-FE4B-9AE3-9619BF853F07}" type="pres">
      <dgm:prSet presAssocID="{8DF80028-E5A0-4847-A674-7A2374614C60}" presName="childText" presStyleLbl="bgAcc1" presStyleIdx="1" presStyleCnt="4">
        <dgm:presLayoutVars>
          <dgm:bulletEnabled val="1"/>
        </dgm:presLayoutVars>
      </dgm:prSet>
      <dgm:spPr/>
      <dgm:t>
        <a:bodyPr/>
        <a:lstStyle/>
        <a:p>
          <a:endParaRPr lang="en-US"/>
        </a:p>
      </dgm:t>
    </dgm:pt>
    <dgm:pt modelId="{ABFFD45C-46C2-6D40-A3DA-D0D15B35C5D6}" type="pres">
      <dgm:prSet presAssocID="{09880A4A-D2D0-674E-BC2F-04AD0F62BAB3}" presName="root" presStyleCnt="0"/>
      <dgm:spPr/>
    </dgm:pt>
    <dgm:pt modelId="{73382079-0AD7-D845-A11F-6C94773F97D2}" type="pres">
      <dgm:prSet presAssocID="{09880A4A-D2D0-674E-BC2F-04AD0F62BAB3}" presName="rootComposite" presStyleCnt="0"/>
      <dgm:spPr/>
    </dgm:pt>
    <dgm:pt modelId="{D235CA81-8B54-5447-AA49-0025148D7F24}" type="pres">
      <dgm:prSet presAssocID="{09880A4A-D2D0-674E-BC2F-04AD0F62BAB3}" presName="rootText" presStyleLbl="node1" presStyleIdx="1" presStyleCnt="2"/>
      <dgm:spPr/>
      <dgm:t>
        <a:bodyPr/>
        <a:lstStyle/>
        <a:p>
          <a:endParaRPr lang="en-US"/>
        </a:p>
      </dgm:t>
    </dgm:pt>
    <dgm:pt modelId="{89D93496-3CAD-FB42-851A-6583EE62035D}" type="pres">
      <dgm:prSet presAssocID="{09880A4A-D2D0-674E-BC2F-04AD0F62BAB3}" presName="rootConnector" presStyleLbl="node1" presStyleIdx="1" presStyleCnt="2"/>
      <dgm:spPr/>
      <dgm:t>
        <a:bodyPr/>
        <a:lstStyle/>
        <a:p>
          <a:endParaRPr lang="en-US"/>
        </a:p>
      </dgm:t>
    </dgm:pt>
    <dgm:pt modelId="{EE431397-07CF-9B41-A384-988E2F4815A5}" type="pres">
      <dgm:prSet presAssocID="{09880A4A-D2D0-674E-BC2F-04AD0F62BAB3}" presName="childShape" presStyleCnt="0"/>
      <dgm:spPr/>
    </dgm:pt>
    <dgm:pt modelId="{92151606-C12B-2D43-AB3D-2EF558DB44A9}" type="pres">
      <dgm:prSet presAssocID="{24DB6D0E-F393-774E-9469-FF16B064677F}" presName="Name13" presStyleLbl="parChTrans1D2" presStyleIdx="2" presStyleCnt="4"/>
      <dgm:spPr/>
      <dgm:t>
        <a:bodyPr/>
        <a:lstStyle/>
        <a:p>
          <a:endParaRPr lang="en-US"/>
        </a:p>
      </dgm:t>
    </dgm:pt>
    <dgm:pt modelId="{92A4699D-9961-634A-8A72-C4A9E2334F66}" type="pres">
      <dgm:prSet presAssocID="{BB96AD48-310C-DB4E-BF38-E0A26CCFB8C6}" presName="childText" presStyleLbl="bgAcc1" presStyleIdx="2" presStyleCnt="4">
        <dgm:presLayoutVars>
          <dgm:bulletEnabled val="1"/>
        </dgm:presLayoutVars>
      </dgm:prSet>
      <dgm:spPr/>
      <dgm:t>
        <a:bodyPr/>
        <a:lstStyle/>
        <a:p>
          <a:endParaRPr lang="en-US"/>
        </a:p>
      </dgm:t>
    </dgm:pt>
    <dgm:pt modelId="{4C305B6F-40B4-064A-86D7-96C384F235F6}" type="pres">
      <dgm:prSet presAssocID="{832B6FDC-45E0-704A-8107-5E9B33E13005}" presName="Name13" presStyleLbl="parChTrans1D2" presStyleIdx="3" presStyleCnt="4"/>
      <dgm:spPr/>
      <dgm:t>
        <a:bodyPr/>
        <a:lstStyle/>
        <a:p>
          <a:endParaRPr lang="en-US"/>
        </a:p>
      </dgm:t>
    </dgm:pt>
    <dgm:pt modelId="{7081CECC-99C4-0348-8DD3-03F369374D54}" type="pres">
      <dgm:prSet presAssocID="{8A1597A5-5D73-A649-A2C7-85C49628A988}" presName="childText" presStyleLbl="bgAcc1" presStyleIdx="3" presStyleCnt="4">
        <dgm:presLayoutVars>
          <dgm:bulletEnabled val="1"/>
        </dgm:presLayoutVars>
      </dgm:prSet>
      <dgm:spPr/>
      <dgm:t>
        <a:bodyPr/>
        <a:lstStyle/>
        <a:p>
          <a:endParaRPr lang="en-US"/>
        </a:p>
      </dgm:t>
    </dgm:pt>
  </dgm:ptLst>
  <dgm:cxnLst>
    <dgm:cxn modelId="{7881B9CE-3DA4-8541-B968-E7FAA73C67B4}" type="presOf" srcId="{F114F03B-1810-A14C-A02F-0F548F2A98A5}" destId="{867A4FDF-6A5D-3A4A-BD0F-C8A468AF4B43}" srcOrd="0" destOrd="0" presId="urn:microsoft.com/office/officeart/2005/8/layout/hierarchy3"/>
    <dgm:cxn modelId="{C0A3BF0F-43F4-8D40-977B-977F595D6F85}" type="presOf" srcId="{832B6FDC-45E0-704A-8107-5E9B33E13005}" destId="{4C305B6F-40B4-064A-86D7-96C384F235F6}" srcOrd="0" destOrd="0" presId="urn:microsoft.com/office/officeart/2005/8/layout/hierarchy3"/>
    <dgm:cxn modelId="{3D5ED559-36F4-A34C-BCB1-6122F1E96932}" type="presOf" srcId="{09880A4A-D2D0-674E-BC2F-04AD0F62BAB3}" destId="{D235CA81-8B54-5447-AA49-0025148D7F24}" srcOrd="0" destOrd="0" presId="urn:microsoft.com/office/officeart/2005/8/layout/hierarchy3"/>
    <dgm:cxn modelId="{C08DADA3-EBDA-C74F-9B1C-CA974F82928A}" type="presOf" srcId="{8DF80028-E5A0-4847-A674-7A2374614C60}" destId="{14630133-5221-FE4B-9AE3-9619BF853F07}" srcOrd="0" destOrd="0" presId="urn:microsoft.com/office/officeart/2005/8/layout/hierarchy3"/>
    <dgm:cxn modelId="{1157A85E-DF15-6E49-9600-97A44EEA78A2}" srcId="{09880A4A-D2D0-674E-BC2F-04AD0F62BAB3}" destId="{8A1597A5-5D73-A649-A2C7-85C49628A988}" srcOrd="1" destOrd="0" parTransId="{832B6FDC-45E0-704A-8107-5E9B33E13005}" sibTransId="{F9521B61-B618-DD48-B3F4-5C73789F7B7A}"/>
    <dgm:cxn modelId="{5386887F-8A4B-A948-A3E5-E9CF5ABEBB8B}" type="presOf" srcId="{F114F03B-1810-A14C-A02F-0F548F2A98A5}" destId="{47E4F594-FA90-F343-9A4F-A773051252EA}" srcOrd="1" destOrd="0" presId="urn:microsoft.com/office/officeart/2005/8/layout/hierarchy3"/>
    <dgm:cxn modelId="{A8AF6C08-3C61-9141-A86C-6EAD6A2CAC1F}" srcId="{F114F03B-1810-A14C-A02F-0F548F2A98A5}" destId="{8DF80028-E5A0-4847-A674-7A2374614C60}" srcOrd="1" destOrd="0" parTransId="{D13496AF-0576-7843-B1E4-2B29C9BE3348}" sibTransId="{02622FC6-613A-D640-9A7B-BB6ECD54FE2D}"/>
    <dgm:cxn modelId="{1B510462-B60C-3542-A0B3-D029FFC67984}" type="presOf" srcId="{D6F94130-4C8C-6F4E-8244-10B2E6F3C934}" destId="{C07DC9AC-6855-8344-8622-B404B7622793}" srcOrd="0" destOrd="0" presId="urn:microsoft.com/office/officeart/2005/8/layout/hierarchy3"/>
    <dgm:cxn modelId="{0C8E84A1-EA91-8548-B211-F404E86FE016}" type="presOf" srcId="{90C636D9-CCA9-1B45-B599-4F9BF3A6F2D4}" destId="{0A4943F7-4EF8-0B43-8716-64BD9C6C2DE1}" srcOrd="0" destOrd="0" presId="urn:microsoft.com/office/officeart/2005/8/layout/hierarchy3"/>
    <dgm:cxn modelId="{1D156556-2940-154D-80C4-2DD31A6C0488}" type="presOf" srcId="{09880A4A-D2D0-674E-BC2F-04AD0F62BAB3}" destId="{89D93496-3CAD-FB42-851A-6583EE62035D}" srcOrd="1" destOrd="0" presId="urn:microsoft.com/office/officeart/2005/8/layout/hierarchy3"/>
    <dgm:cxn modelId="{B45D0893-7675-D04E-A31D-C088A9D5533E}" srcId="{09880A4A-D2D0-674E-BC2F-04AD0F62BAB3}" destId="{BB96AD48-310C-DB4E-BF38-E0A26CCFB8C6}" srcOrd="0" destOrd="0" parTransId="{24DB6D0E-F393-774E-9469-FF16B064677F}" sibTransId="{2686AD59-07CD-0B4D-BADA-F26262AA145B}"/>
    <dgm:cxn modelId="{3448250A-64C3-614B-93A7-CCE68530FDE6}" srcId="{F114F03B-1810-A14C-A02F-0F548F2A98A5}" destId="{2D1CDE67-B988-7E45-B39F-1EA2056CFF62}" srcOrd="0" destOrd="0" parTransId="{D6F94130-4C8C-6F4E-8244-10B2E6F3C934}" sibTransId="{F415E0B2-76A5-5B47-A155-733DE7D32335}"/>
    <dgm:cxn modelId="{27C59160-D7FA-614A-815D-4A8E144FC7CF}" type="presOf" srcId="{8A1597A5-5D73-A649-A2C7-85C49628A988}" destId="{7081CECC-99C4-0348-8DD3-03F369374D54}" srcOrd="0" destOrd="0" presId="urn:microsoft.com/office/officeart/2005/8/layout/hierarchy3"/>
    <dgm:cxn modelId="{46EA07AD-2C09-EA42-B19F-797EA13522BD}" type="presOf" srcId="{BB96AD48-310C-DB4E-BF38-E0A26CCFB8C6}" destId="{92A4699D-9961-634A-8A72-C4A9E2334F66}" srcOrd="0" destOrd="0" presId="urn:microsoft.com/office/officeart/2005/8/layout/hierarchy3"/>
    <dgm:cxn modelId="{37B27C4C-225D-6C43-B4A7-528B05516B50}" srcId="{90C636D9-CCA9-1B45-B599-4F9BF3A6F2D4}" destId="{09880A4A-D2D0-674E-BC2F-04AD0F62BAB3}" srcOrd="1" destOrd="0" parTransId="{7566C26F-8816-B44E-A800-34AAAAEEC533}" sibTransId="{7674BFF8-020C-9B45-9B75-D09CB2833CE5}"/>
    <dgm:cxn modelId="{BEE1E78E-079E-0A4D-BC83-B14730402019}" type="presOf" srcId="{D13496AF-0576-7843-B1E4-2B29C9BE3348}" destId="{3919EAE2-76DC-8D4F-8C38-EECC7D0BD97F}" srcOrd="0" destOrd="0" presId="urn:microsoft.com/office/officeart/2005/8/layout/hierarchy3"/>
    <dgm:cxn modelId="{65C1DCBD-3116-CB4D-BD9B-D48B33CE87A4}" type="presOf" srcId="{2D1CDE67-B988-7E45-B39F-1EA2056CFF62}" destId="{36B140DA-4CF5-9D40-8104-9A9A396E743A}" srcOrd="0" destOrd="0" presId="urn:microsoft.com/office/officeart/2005/8/layout/hierarchy3"/>
    <dgm:cxn modelId="{22D22C3C-867F-094D-8F5D-F0D4969FFDE4}" type="presOf" srcId="{24DB6D0E-F393-774E-9469-FF16B064677F}" destId="{92151606-C12B-2D43-AB3D-2EF558DB44A9}" srcOrd="0" destOrd="0" presId="urn:microsoft.com/office/officeart/2005/8/layout/hierarchy3"/>
    <dgm:cxn modelId="{8DF2EB4B-9605-AB47-A0A1-012AAA2C3252}" srcId="{90C636D9-CCA9-1B45-B599-4F9BF3A6F2D4}" destId="{F114F03B-1810-A14C-A02F-0F548F2A98A5}" srcOrd="0" destOrd="0" parTransId="{E14C1A87-0409-9E4C-88EE-858C0838172F}" sibTransId="{0209C8B2-A9B0-FC41-BB5B-3FC1901ADE1E}"/>
    <dgm:cxn modelId="{92160D51-F7A2-2740-9F24-19D3915EC858}" type="presParOf" srcId="{0A4943F7-4EF8-0B43-8716-64BD9C6C2DE1}" destId="{7BF71E4A-4479-8743-99B1-52B03A7B12B0}" srcOrd="0" destOrd="0" presId="urn:microsoft.com/office/officeart/2005/8/layout/hierarchy3"/>
    <dgm:cxn modelId="{F38E54FA-29E1-1842-A4B1-DFE7A57D3287}" type="presParOf" srcId="{7BF71E4A-4479-8743-99B1-52B03A7B12B0}" destId="{C119D436-993B-1F41-8AD6-25BD2ACE206B}" srcOrd="0" destOrd="0" presId="urn:microsoft.com/office/officeart/2005/8/layout/hierarchy3"/>
    <dgm:cxn modelId="{3BB40C40-0616-9743-9BA1-5570906A420D}" type="presParOf" srcId="{C119D436-993B-1F41-8AD6-25BD2ACE206B}" destId="{867A4FDF-6A5D-3A4A-BD0F-C8A468AF4B43}" srcOrd="0" destOrd="0" presId="urn:microsoft.com/office/officeart/2005/8/layout/hierarchy3"/>
    <dgm:cxn modelId="{54DF78E3-962F-CC4B-82FB-664C6033AE12}" type="presParOf" srcId="{C119D436-993B-1F41-8AD6-25BD2ACE206B}" destId="{47E4F594-FA90-F343-9A4F-A773051252EA}" srcOrd="1" destOrd="0" presId="urn:microsoft.com/office/officeart/2005/8/layout/hierarchy3"/>
    <dgm:cxn modelId="{9698BED4-CEB4-8148-B424-AF89BA6FA53A}" type="presParOf" srcId="{7BF71E4A-4479-8743-99B1-52B03A7B12B0}" destId="{F290D3F7-1070-C341-9AED-EBB18B6AC7AC}" srcOrd="1" destOrd="0" presId="urn:microsoft.com/office/officeart/2005/8/layout/hierarchy3"/>
    <dgm:cxn modelId="{FAA5AE23-CEDA-6B47-B06B-F69B6D91045A}" type="presParOf" srcId="{F290D3F7-1070-C341-9AED-EBB18B6AC7AC}" destId="{C07DC9AC-6855-8344-8622-B404B7622793}" srcOrd="0" destOrd="0" presId="urn:microsoft.com/office/officeart/2005/8/layout/hierarchy3"/>
    <dgm:cxn modelId="{589DA432-D7B7-2047-ABDE-D9BD9C38128D}" type="presParOf" srcId="{F290D3F7-1070-C341-9AED-EBB18B6AC7AC}" destId="{36B140DA-4CF5-9D40-8104-9A9A396E743A}" srcOrd="1" destOrd="0" presId="urn:microsoft.com/office/officeart/2005/8/layout/hierarchy3"/>
    <dgm:cxn modelId="{5D85D394-432B-3F4F-859E-8B85DCB49EF0}" type="presParOf" srcId="{F290D3F7-1070-C341-9AED-EBB18B6AC7AC}" destId="{3919EAE2-76DC-8D4F-8C38-EECC7D0BD97F}" srcOrd="2" destOrd="0" presId="urn:microsoft.com/office/officeart/2005/8/layout/hierarchy3"/>
    <dgm:cxn modelId="{104A840E-7382-B645-BC8A-15B2D5B1ABDF}" type="presParOf" srcId="{F290D3F7-1070-C341-9AED-EBB18B6AC7AC}" destId="{14630133-5221-FE4B-9AE3-9619BF853F07}" srcOrd="3" destOrd="0" presId="urn:microsoft.com/office/officeart/2005/8/layout/hierarchy3"/>
    <dgm:cxn modelId="{DBB5C679-6017-2A46-8AFF-DD12ED36FAC7}" type="presParOf" srcId="{0A4943F7-4EF8-0B43-8716-64BD9C6C2DE1}" destId="{ABFFD45C-46C2-6D40-A3DA-D0D15B35C5D6}" srcOrd="1" destOrd="0" presId="urn:microsoft.com/office/officeart/2005/8/layout/hierarchy3"/>
    <dgm:cxn modelId="{8CA67BDA-7849-E049-B43D-ECD71F22C793}" type="presParOf" srcId="{ABFFD45C-46C2-6D40-A3DA-D0D15B35C5D6}" destId="{73382079-0AD7-D845-A11F-6C94773F97D2}" srcOrd="0" destOrd="0" presId="urn:microsoft.com/office/officeart/2005/8/layout/hierarchy3"/>
    <dgm:cxn modelId="{95EACD78-207F-FE49-B561-33E3800A003C}" type="presParOf" srcId="{73382079-0AD7-D845-A11F-6C94773F97D2}" destId="{D235CA81-8B54-5447-AA49-0025148D7F24}" srcOrd="0" destOrd="0" presId="urn:microsoft.com/office/officeart/2005/8/layout/hierarchy3"/>
    <dgm:cxn modelId="{687D9C23-38BC-D540-83BE-FBE4F8CA9A4D}" type="presParOf" srcId="{73382079-0AD7-D845-A11F-6C94773F97D2}" destId="{89D93496-3CAD-FB42-851A-6583EE62035D}" srcOrd="1" destOrd="0" presId="urn:microsoft.com/office/officeart/2005/8/layout/hierarchy3"/>
    <dgm:cxn modelId="{382E126D-2BF8-3D43-A8C8-54861ED627FE}" type="presParOf" srcId="{ABFFD45C-46C2-6D40-A3DA-D0D15B35C5D6}" destId="{EE431397-07CF-9B41-A384-988E2F4815A5}" srcOrd="1" destOrd="0" presId="urn:microsoft.com/office/officeart/2005/8/layout/hierarchy3"/>
    <dgm:cxn modelId="{250F037E-16A1-BC42-8A0C-FECA6043E3A3}" type="presParOf" srcId="{EE431397-07CF-9B41-A384-988E2F4815A5}" destId="{92151606-C12B-2D43-AB3D-2EF558DB44A9}" srcOrd="0" destOrd="0" presId="urn:microsoft.com/office/officeart/2005/8/layout/hierarchy3"/>
    <dgm:cxn modelId="{5C3E5C5A-C315-9544-82B2-979538BC1805}" type="presParOf" srcId="{EE431397-07CF-9B41-A384-988E2F4815A5}" destId="{92A4699D-9961-634A-8A72-C4A9E2334F66}" srcOrd="1" destOrd="0" presId="urn:microsoft.com/office/officeart/2005/8/layout/hierarchy3"/>
    <dgm:cxn modelId="{B616FE19-697B-F141-B82C-C20C56C189FA}" type="presParOf" srcId="{EE431397-07CF-9B41-A384-988E2F4815A5}" destId="{4C305B6F-40B4-064A-86D7-96C384F235F6}" srcOrd="2" destOrd="0" presId="urn:microsoft.com/office/officeart/2005/8/layout/hierarchy3"/>
    <dgm:cxn modelId="{1D163D55-899B-744E-A580-ECEF6A3434A5}" type="presParOf" srcId="{EE431397-07CF-9B41-A384-988E2F4815A5}" destId="{7081CECC-99C4-0348-8DD3-03F369374D54}"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1D9A156-261C-E544-ACCE-AF59D315195A}" type="doc">
      <dgm:prSet loTypeId="urn:microsoft.com/office/officeart/2005/8/layout/hierarchy3" loCatId="hierarchy" qsTypeId="urn:microsoft.com/office/officeart/2005/8/quickstyle/simple4" qsCatId="simple" csTypeId="urn:microsoft.com/office/officeart/2005/8/colors/accent1_2" csCatId="accent1" phldr="1"/>
      <dgm:spPr/>
      <dgm:t>
        <a:bodyPr/>
        <a:lstStyle/>
        <a:p>
          <a:endParaRPr lang="en-US"/>
        </a:p>
      </dgm:t>
    </dgm:pt>
    <dgm:pt modelId="{74DAE97C-DDBF-7649-B87A-8430A5CB5D6F}">
      <dgm:prSet phldrT="[Text]"/>
      <dgm:spPr/>
      <dgm:t>
        <a:bodyPr/>
        <a:lstStyle/>
        <a:p>
          <a:r>
            <a:rPr lang="en-US" dirty="0" smtClean="0"/>
            <a:t>What the team has to do</a:t>
          </a:r>
          <a:endParaRPr lang="en-US" dirty="0"/>
        </a:p>
      </dgm:t>
    </dgm:pt>
    <dgm:pt modelId="{DDAE41E3-057F-D847-8650-815F21CAC0ED}" type="parTrans" cxnId="{D046D703-990B-E442-8D74-0BC6323F4C21}">
      <dgm:prSet/>
      <dgm:spPr/>
      <dgm:t>
        <a:bodyPr/>
        <a:lstStyle/>
        <a:p>
          <a:endParaRPr lang="en-US"/>
        </a:p>
      </dgm:t>
    </dgm:pt>
    <dgm:pt modelId="{3476C022-521E-CE4B-B524-42DF3B5DCFD5}" type="sibTrans" cxnId="{D046D703-990B-E442-8D74-0BC6323F4C21}">
      <dgm:prSet/>
      <dgm:spPr/>
      <dgm:t>
        <a:bodyPr/>
        <a:lstStyle/>
        <a:p>
          <a:endParaRPr lang="en-US"/>
        </a:p>
      </dgm:t>
    </dgm:pt>
    <dgm:pt modelId="{D53A9495-DCA1-F84E-B2E0-6AB08B2FC98E}">
      <dgm:prSet phldrT="[Text]"/>
      <dgm:spPr/>
      <dgm:t>
        <a:bodyPr/>
        <a:lstStyle/>
        <a:p>
          <a:r>
            <a:rPr lang="en-US" dirty="0" smtClean="0"/>
            <a:t>Integrate next increment into existing product and field/Beta trial it</a:t>
          </a:r>
          <a:endParaRPr lang="en-US" dirty="0"/>
        </a:p>
      </dgm:t>
    </dgm:pt>
    <dgm:pt modelId="{7651FBAB-16FD-6646-89E9-81CF75E800C1}" type="parTrans" cxnId="{FBA8EB5E-E16A-A14C-91DD-2B5AAE36384D}">
      <dgm:prSet/>
      <dgm:spPr/>
      <dgm:t>
        <a:bodyPr/>
        <a:lstStyle/>
        <a:p>
          <a:endParaRPr lang="en-US"/>
        </a:p>
      </dgm:t>
    </dgm:pt>
    <dgm:pt modelId="{F5F47472-45C1-0E4A-AC69-372444560C8F}" type="sibTrans" cxnId="{FBA8EB5E-E16A-A14C-91DD-2B5AAE36384D}">
      <dgm:prSet/>
      <dgm:spPr/>
      <dgm:t>
        <a:bodyPr/>
        <a:lstStyle/>
        <a:p>
          <a:endParaRPr lang="en-US"/>
        </a:p>
      </dgm:t>
    </dgm:pt>
    <dgm:pt modelId="{D68269D4-7C7E-CB4F-9C0E-85F4334060E2}">
      <dgm:prSet phldrT="[Text]"/>
      <dgm:spPr/>
      <dgm:t>
        <a:bodyPr/>
        <a:lstStyle/>
        <a:p>
          <a:r>
            <a:rPr lang="en-US" dirty="0" smtClean="0"/>
            <a:t>Deliver to market as finished product change</a:t>
          </a:r>
          <a:endParaRPr lang="en-US" dirty="0"/>
        </a:p>
      </dgm:t>
    </dgm:pt>
    <dgm:pt modelId="{9C818222-A3BC-894F-801D-72EFCAA048AD}" type="parTrans" cxnId="{7AB8E22D-4D8B-A24C-B715-862652A59972}">
      <dgm:prSet/>
      <dgm:spPr/>
      <dgm:t>
        <a:bodyPr/>
        <a:lstStyle/>
        <a:p>
          <a:endParaRPr lang="en-US"/>
        </a:p>
      </dgm:t>
    </dgm:pt>
    <dgm:pt modelId="{8C5D4193-2F70-524D-9837-1E8808EDD9A0}" type="sibTrans" cxnId="{7AB8E22D-4D8B-A24C-B715-862652A59972}">
      <dgm:prSet/>
      <dgm:spPr/>
      <dgm:t>
        <a:bodyPr/>
        <a:lstStyle/>
        <a:p>
          <a:endParaRPr lang="en-US"/>
        </a:p>
      </dgm:t>
    </dgm:pt>
    <dgm:pt modelId="{83BD6E3F-10CD-424E-8ACE-4FBFA034129B}">
      <dgm:prSet phldrT="[Text]"/>
      <dgm:spPr/>
      <dgm:t>
        <a:bodyPr/>
        <a:lstStyle/>
        <a:p>
          <a:r>
            <a:rPr lang="en-US" dirty="0" smtClean="0"/>
            <a:t>How well it has to be done</a:t>
          </a:r>
          <a:endParaRPr lang="en-US" dirty="0"/>
        </a:p>
      </dgm:t>
    </dgm:pt>
    <dgm:pt modelId="{A6D55A23-D001-4C4D-8CDA-39B78DA7E275}" type="parTrans" cxnId="{C209C811-DEA9-664E-85EF-7DCACBC0D14D}">
      <dgm:prSet/>
      <dgm:spPr/>
      <dgm:t>
        <a:bodyPr/>
        <a:lstStyle/>
        <a:p>
          <a:endParaRPr lang="en-US"/>
        </a:p>
      </dgm:t>
    </dgm:pt>
    <dgm:pt modelId="{697F50C4-930E-C547-898F-7B003E9BDCF1}" type="sibTrans" cxnId="{C209C811-DEA9-664E-85EF-7DCACBC0D14D}">
      <dgm:prSet/>
      <dgm:spPr/>
      <dgm:t>
        <a:bodyPr/>
        <a:lstStyle/>
        <a:p>
          <a:endParaRPr lang="en-US"/>
        </a:p>
      </dgm:t>
    </dgm:pt>
    <dgm:pt modelId="{0975127D-1315-904A-8225-01F834E2034D}">
      <dgm:prSet phldrT="[Text]"/>
      <dgm:spPr/>
      <dgm:t>
        <a:bodyPr/>
        <a:lstStyle/>
        <a:p>
          <a:r>
            <a:rPr lang="en-US" dirty="0" smtClean="0"/>
            <a:t>So that it normally is clean (no bugs!) and impressive. So that we learn and can tune it before final </a:t>
          </a:r>
          <a:r>
            <a:rPr lang="en-US" smtClean="0"/>
            <a:t>market delivery</a:t>
          </a:r>
          <a:endParaRPr lang="en-US" dirty="0"/>
        </a:p>
      </dgm:t>
    </dgm:pt>
    <dgm:pt modelId="{76DD4454-1228-594C-9082-587CD4DE4563}" type="parTrans" cxnId="{E1AF310D-FE2C-C146-8714-FF7A8C56CB01}">
      <dgm:prSet/>
      <dgm:spPr/>
      <dgm:t>
        <a:bodyPr/>
        <a:lstStyle/>
        <a:p>
          <a:endParaRPr lang="en-US"/>
        </a:p>
      </dgm:t>
    </dgm:pt>
    <dgm:pt modelId="{18662349-514D-D644-B478-B65F99EFC715}" type="sibTrans" cxnId="{E1AF310D-FE2C-C146-8714-FF7A8C56CB01}">
      <dgm:prSet/>
      <dgm:spPr/>
      <dgm:t>
        <a:bodyPr/>
        <a:lstStyle/>
        <a:p>
          <a:endParaRPr lang="en-US"/>
        </a:p>
      </dgm:t>
    </dgm:pt>
    <dgm:pt modelId="{B3C45B26-94E0-394E-936B-361A36432BE1}">
      <dgm:prSet phldrT="[Text]"/>
      <dgm:spPr/>
      <dgm:t>
        <a:bodyPr/>
        <a:lstStyle/>
        <a:p>
          <a:r>
            <a:rPr lang="en-US" dirty="0" smtClean="0"/>
            <a:t>Rock solid. No problems. Clear improvement to all customers</a:t>
          </a:r>
          <a:endParaRPr lang="en-US" dirty="0"/>
        </a:p>
      </dgm:t>
    </dgm:pt>
    <dgm:pt modelId="{C670BA58-FD56-3948-A419-5168FF05B6BA}" type="parTrans" cxnId="{8494F44B-5920-164D-9C36-E8EF797AD3DC}">
      <dgm:prSet/>
      <dgm:spPr/>
      <dgm:t>
        <a:bodyPr/>
        <a:lstStyle/>
        <a:p>
          <a:endParaRPr lang="en-US"/>
        </a:p>
      </dgm:t>
    </dgm:pt>
    <dgm:pt modelId="{12A7DD88-BA2F-BE47-8C41-DC10B91307C4}" type="sibTrans" cxnId="{8494F44B-5920-164D-9C36-E8EF797AD3DC}">
      <dgm:prSet/>
      <dgm:spPr/>
      <dgm:t>
        <a:bodyPr/>
        <a:lstStyle/>
        <a:p>
          <a:endParaRPr lang="en-US"/>
        </a:p>
      </dgm:t>
    </dgm:pt>
    <dgm:pt modelId="{D7854690-064F-C242-A36A-CED7BF38B98D}" type="pres">
      <dgm:prSet presAssocID="{61D9A156-261C-E544-ACCE-AF59D315195A}" presName="diagram" presStyleCnt="0">
        <dgm:presLayoutVars>
          <dgm:chPref val="1"/>
          <dgm:dir/>
          <dgm:animOne val="branch"/>
          <dgm:animLvl val="lvl"/>
          <dgm:resizeHandles/>
        </dgm:presLayoutVars>
      </dgm:prSet>
      <dgm:spPr/>
      <dgm:t>
        <a:bodyPr/>
        <a:lstStyle/>
        <a:p>
          <a:endParaRPr lang="en-US"/>
        </a:p>
      </dgm:t>
    </dgm:pt>
    <dgm:pt modelId="{20C4BF5F-8CF4-984D-BA15-A3AFB3A11E60}" type="pres">
      <dgm:prSet presAssocID="{74DAE97C-DDBF-7649-B87A-8430A5CB5D6F}" presName="root" presStyleCnt="0"/>
      <dgm:spPr/>
    </dgm:pt>
    <dgm:pt modelId="{D69E508C-DE8C-5B41-ABB2-9F18011ED265}" type="pres">
      <dgm:prSet presAssocID="{74DAE97C-DDBF-7649-B87A-8430A5CB5D6F}" presName="rootComposite" presStyleCnt="0"/>
      <dgm:spPr/>
    </dgm:pt>
    <dgm:pt modelId="{75DE5887-BDBF-D94F-8CDA-EEC6B946B89E}" type="pres">
      <dgm:prSet presAssocID="{74DAE97C-DDBF-7649-B87A-8430A5CB5D6F}" presName="rootText" presStyleLbl="node1" presStyleIdx="0" presStyleCnt="2"/>
      <dgm:spPr/>
      <dgm:t>
        <a:bodyPr/>
        <a:lstStyle/>
        <a:p>
          <a:endParaRPr lang="en-US"/>
        </a:p>
      </dgm:t>
    </dgm:pt>
    <dgm:pt modelId="{027AEEF5-BA14-3749-B2E7-6B954B04D3E0}" type="pres">
      <dgm:prSet presAssocID="{74DAE97C-DDBF-7649-B87A-8430A5CB5D6F}" presName="rootConnector" presStyleLbl="node1" presStyleIdx="0" presStyleCnt="2"/>
      <dgm:spPr/>
      <dgm:t>
        <a:bodyPr/>
        <a:lstStyle/>
        <a:p>
          <a:endParaRPr lang="en-US"/>
        </a:p>
      </dgm:t>
    </dgm:pt>
    <dgm:pt modelId="{F9D85F62-00CB-DC45-97F5-4CD90442A1E4}" type="pres">
      <dgm:prSet presAssocID="{74DAE97C-DDBF-7649-B87A-8430A5CB5D6F}" presName="childShape" presStyleCnt="0"/>
      <dgm:spPr/>
    </dgm:pt>
    <dgm:pt modelId="{3D1047ED-325D-2E41-8A18-5D3DDFB6E7B2}" type="pres">
      <dgm:prSet presAssocID="{7651FBAB-16FD-6646-89E9-81CF75E800C1}" presName="Name13" presStyleLbl="parChTrans1D2" presStyleIdx="0" presStyleCnt="4"/>
      <dgm:spPr/>
      <dgm:t>
        <a:bodyPr/>
        <a:lstStyle/>
        <a:p>
          <a:endParaRPr lang="en-US"/>
        </a:p>
      </dgm:t>
    </dgm:pt>
    <dgm:pt modelId="{578F590B-794B-794D-A201-AD6DDD793ABC}" type="pres">
      <dgm:prSet presAssocID="{D53A9495-DCA1-F84E-B2E0-6AB08B2FC98E}" presName="childText" presStyleLbl="bgAcc1" presStyleIdx="0" presStyleCnt="4">
        <dgm:presLayoutVars>
          <dgm:bulletEnabled val="1"/>
        </dgm:presLayoutVars>
      </dgm:prSet>
      <dgm:spPr/>
      <dgm:t>
        <a:bodyPr/>
        <a:lstStyle/>
        <a:p>
          <a:endParaRPr lang="en-US"/>
        </a:p>
      </dgm:t>
    </dgm:pt>
    <dgm:pt modelId="{FD279BBD-3B54-2943-937F-895B010145CB}" type="pres">
      <dgm:prSet presAssocID="{9C818222-A3BC-894F-801D-72EFCAA048AD}" presName="Name13" presStyleLbl="parChTrans1D2" presStyleIdx="1" presStyleCnt="4"/>
      <dgm:spPr/>
      <dgm:t>
        <a:bodyPr/>
        <a:lstStyle/>
        <a:p>
          <a:endParaRPr lang="en-US"/>
        </a:p>
      </dgm:t>
    </dgm:pt>
    <dgm:pt modelId="{0C954AA2-8DAB-1842-98E9-64033EFCC3B4}" type="pres">
      <dgm:prSet presAssocID="{D68269D4-7C7E-CB4F-9C0E-85F4334060E2}" presName="childText" presStyleLbl="bgAcc1" presStyleIdx="1" presStyleCnt="4">
        <dgm:presLayoutVars>
          <dgm:bulletEnabled val="1"/>
        </dgm:presLayoutVars>
      </dgm:prSet>
      <dgm:spPr/>
      <dgm:t>
        <a:bodyPr/>
        <a:lstStyle/>
        <a:p>
          <a:endParaRPr lang="en-US"/>
        </a:p>
      </dgm:t>
    </dgm:pt>
    <dgm:pt modelId="{7DC8C9B8-3378-F845-84FF-EEA7AF118CEC}" type="pres">
      <dgm:prSet presAssocID="{83BD6E3F-10CD-424E-8ACE-4FBFA034129B}" presName="root" presStyleCnt="0"/>
      <dgm:spPr/>
    </dgm:pt>
    <dgm:pt modelId="{F9FD429E-F200-FD4E-A08B-15273368FDCD}" type="pres">
      <dgm:prSet presAssocID="{83BD6E3F-10CD-424E-8ACE-4FBFA034129B}" presName="rootComposite" presStyleCnt="0"/>
      <dgm:spPr/>
    </dgm:pt>
    <dgm:pt modelId="{B65E1B42-0B3C-4F43-B437-2D135FD7F9DF}" type="pres">
      <dgm:prSet presAssocID="{83BD6E3F-10CD-424E-8ACE-4FBFA034129B}" presName="rootText" presStyleLbl="node1" presStyleIdx="1" presStyleCnt="2"/>
      <dgm:spPr/>
      <dgm:t>
        <a:bodyPr/>
        <a:lstStyle/>
        <a:p>
          <a:endParaRPr lang="en-US"/>
        </a:p>
      </dgm:t>
    </dgm:pt>
    <dgm:pt modelId="{1C9CB91E-BAE2-874B-BA82-5F17511CBB7E}" type="pres">
      <dgm:prSet presAssocID="{83BD6E3F-10CD-424E-8ACE-4FBFA034129B}" presName="rootConnector" presStyleLbl="node1" presStyleIdx="1" presStyleCnt="2"/>
      <dgm:spPr/>
      <dgm:t>
        <a:bodyPr/>
        <a:lstStyle/>
        <a:p>
          <a:endParaRPr lang="en-US"/>
        </a:p>
      </dgm:t>
    </dgm:pt>
    <dgm:pt modelId="{3C500E97-B6FE-9047-B871-E918D7CB6687}" type="pres">
      <dgm:prSet presAssocID="{83BD6E3F-10CD-424E-8ACE-4FBFA034129B}" presName="childShape" presStyleCnt="0"/>
      <dgm:spPr/>
    </dgm:pt>
    <dgm:pt modelId="{7B6051AD-9D6D-9047-99D5-282F0A316033}" type="pres">
      <dgm:prSet presAssocID="{76DD4454-1228-594C-9082-587CD4DE4563}" presName="Name13" presStyleLbl="parChTrans1D2" presStyleIdx="2" presStyleCnt="4"/>
      <dgm:spPr/>
      <dgm:t>
        <a:bodyPr/>
        <a:lstStyle/>
        <a:p>
          <a:endParaRPr lang="en-US"/>
        </a:p>
      </dgm:t>
    </dgm:pt>
    <dgm:pt modelId="{6CD5C487-0E44-0345-9D9F-D3615AE1CA4E}" type="pres">
      <dgm:prSet presAssocID="{0975127D-1315-904A-8225-01F834E2034D}" presName="childText" presStyleLbl="bgAcc1" presStyleIdx="2" presStyleCnt="4">
        <dgm:presLayoutVars>
          <dgm:bulletEnabled val="1"/>
        </dgm:presLayoutVars>
      </dgm:prSet>
      <dgm:spPr/>
      <dgm:t>
        <a:bodyPr/>
        <a:lstStyle/>
        <a:p>
          <a:endParaRPr lang="en-US"/>
        </a:p>
      </dgm:t>
    </dgm:pt>
    <dgm:pt modelId="{18F25C5A-D4DE-5B47-9A37-1D0007D071C5}" type="pres">
      <dgm:prSet presAssocID="{C670BA58-FD56-3948-A419-5168FF05B6BA}" presName="Name13" presStyleLbl="parChTrans1D2" presStyleIdx="3" presStyleCnt="4"/>
      <dgm:spPr/>
      <dgm:t>
        <a:bodyPr/>
        <a:lstStyle/>
        <a:p>
          <a:endParaRPr lang="en-US"/>
        </a:p>
      </dgm:t>
    </dgm:pt>
    <dgm:pt modelId="{8EBBA22E-53FD-9545-9D43-978A1A1687F5}" type="pres">
      <dgm:prSet presAssocID="{B3C45B26-94E0-394E-936B-361A36432BE1}" presName="childText" presStyleLbl="bgAcc1" presStyleIdx="3" presStyleCnt="4">
        <dgm:presLayoutVars>
          <dgm:bulletEnabled val="1"/>
        </dgm:presLayoutVars>
      </dgm:prSet>
      <dgm:spPr/>
      <dgm:t>
        <a:bodyPr/>
        <a:lstStyle/>
        <a:p>
          <a:endParaRPr lang="en-US"/>
        </a:p>
      </dgm:t>
    </dgm:pt>
  </dgm:ptLst>
  <dgm:cxnLst>
    <dgm:cxn modelId="{83CA673B-536E-6C4A-A566-F0D92A0F4DE7}" type="presOf" srcId="{D68269D4-7C7E-CB4F-9C0E-85F4334060E2}" destId="{0C954AA2-8DAB-1842-98E9-64033EFCC3B4}" srcOrd="0" destOrd="0" presId="urn:microsoft.com/office/officeart/2005/8/layout/hierarchy3"/>
    <dgm:cxn modelId="{FBA8EB5E-E16A-A14C-91DD-2B5AAE36384D}" srcId="{74DAE97C-DDBF-7649-B87A-8430A5CB5D6F}" destId="{D53A9495-DCA1-F84E-B2E0-6AB08B2FC98E}" srcOrd="0" destOrd="0" parTransId="{7651FBAB-16FD-6646-89E9-81CF75E800C1}" sibTransId="{F5F47472-45C1-0E4A-AC69-372444560C8F}"/>
    <dgm:cxn modelId="{CDEFE042-503B-5341-B426-889CCA850AD4}" type="presOf" srcId="{74DAE97C-DDBF-7649-B87A-8430A5CB5D6F}" destId="{75DE5887-BDBF-D94F-8CDA-EEC6B946B89E}" srcOrd="0" destOrd="0" presId="urn:microsoft.com/office/officeart/2005/8/layout/hierarchy3"/>
    <dgm:cxn modelId="{E74FEE7F-036A-3D49-8B03-D3C07685FAD1}" type="presOf" srcId="{7651FBAB-16FD-6646-89E9-81CF75E800C1}" destId="{3D1047ED-325D-2E41-8A18-5D3DDFB6E7B2}" srcOrd="0" destOrd="0" presId="urn:microsoft.com/office/officeart/2005/8/layout/hierarchy3"/>
    <dgm:cxn modelId="{91EB8C54-7D09-8045-862E-AD7574373106}" type="presOf" srcId="{76DD4454-1228-594C-9082-587CD4DE4563}" destId="{7B6051AD-9D6D-9047-99D5-282F0A316033}" srcOrd="0" destOrd="0" presId="urn:microsoft.com/office/officeart/2005/8/layout/hierarchy3"/>
    <dgm:cxn modelId="{E1AF310D-FE2C-C146-8714-FF7A8C56CB01}" srcId="{83BD6E3F-10CD-424E-8ACE-4FBFA034129B}" destId="{0975127D-1315-904A-8225-01F834E2034D}" srcOrd="0" destOrd="0" parTransId="{76DD4454-1228-594C-9082-587CD4DE4563}" sibTransId="{18662349-514D-D644-B478-B65F99EFC715}"/>
    <dgm:cxn modelId="{CCB06D5B-D892-9045-B80D-690973EE3485}" type="presOf" srcId="{C670BA58-FD56-3948-A419-5168FF05B6BA}" destId="{18F25C5A-D4DE-5B47-9A37-1D0007D071C5}" srcOrd="0" destOrd="0" presId="urn:microsoft.com/office/officeart/2005/8/layout/hierarchy3"/>
    <dgm:cxn modelId="{96DFCFE6-1AFF-4C47-A9F3-9FA39E946BEA}" type="presOf" srcId="{D53A9495-DCA1-F84E-B2E0-6AB08B2FC98E}" destId="{578F590B-794B-794D-A201-AD6DDD793ABC}" srcOrd="0" destOrd="0" presId="urn:microsoft.com/office/officeart/2005/8/layout/hierarchy3"/>
    <dgm:cxn modelId="{8494F44B-5920-164D-9C36-E8EF797AD3DC}" srcId="{83BD6E3F-10CD-424E-8ACE-4FBFA034129B}" destId="{B3C45B26-94E0-394E-936B-361A36432BE1}" srcOrd="1" destOrd="0" parTransId="{C670BA58-FD56-3948-A419-5168FF05B6BA}" sibTransId="{12A7DD88-BA2F-BE47-8C41-DC10B91307C4}"/>
    <dgm:cxn modelId="{757F5C24-56E7-0942-8AF1-1F795E4E6EE7}" type="presOf" srcId="{83BD6E3F-10CD-424E-8ACE-4FBFA034129B}" destId="{1C9CB91E-BAE2-874B-BA82-5F17511CBB7E}" srcOrd="1" destOrd="0" presId="urn:microsoft.com/office/officeart/2005/8/layout/hierarchy3"/>
    <dgm:cxn modelId="{10F9DFFD-560E-7144-ABB7-0A2364B6EDA1}" type="presOf" srcId="{9C818222-A3BC-894F-801D-72EFCAA048AD}" destId="{FD279BBD-3B54-2943-937F-895B010145CB}" srcOrd="0" destOrd="0" presId="urn:microsoft.com/office/officeart/2005/8/layout/hierarchy3"/>
    <dgm:cxn modelId="{1149FBCE-9183-024B-827E-4C5BD0D8918B}" type="presOf" srcId="{0975127D-1315-904A-8225-01F834E2034D}" destId="{6CD5C487-0E44-0345-9D9F-D3615AE1CA4E}" srcOrd="0" destOrd="0" presId="urn:microsoft.com/office/officeart/2005/8/layout/hierarchy3"/>
    <dgm:cxn modelId="{EDD1C4EE-0FFC-9B4D-9BF7-FC2969345292}" type="presOf" srcId="{B3C45B26-94E0-394E-936B-361A36432BE1}" destId="{8EBBA22E-53FD-9545-9D43-978A1A1687F5}" srcOrd="0" destOrd="0" presId="urn:microsoft.com/office/officeart/2005/8/layout/hierarchy3"/>
    <dgm:cxn modelId="{65C08149-CBCF-334A-90F1-409FD5A2A7FF}" type="presOf" srcId="{83BD6E3F-10CD-424E-8ACE-4FBFA034129B}" destId="{B65E1B42-0B3C-4F43-B437-2D135FD7F9DF}" srcOrd="0" destOrd="0" presId="urn:microsoft.com/office/officeart/2005/8/layout/hierarchy3"/>
    <dgm:cxn modelId="{C209C811-DEA9-664E-85EF-7DCACBC0D14D}" srcId="{61D9A156-261C-E544-ACCE-AF59D315195A}" destId="{83BD6E3F-10CD-424E-8ACE-4FBFA034129B}" srcOrd="1" destOrd="0" parTransId="{A6D55A23-D001-4C4D-8CDA-39B78DA7E275}" sibTransId="{697F50C4-930E-C547-898F-7B003E9BDCF1}"/>
    <dgm:cxn modelId="{0698B0D8-A192-CF4C-A77D-2EFFC1B0F4BB}" type="presOf" srcId="{74DAE97C-DDBF-7649-B87A-8430A5CB5D6F}" destId="{027AEEF5-BA14-3749-B2E7-6B954B04D3E0}" srcOrd="1" destOrd="0" presId="urn:microsoft.com/office/officeart/2005/8/layout/hierarchy3"/>
    <dgm:cxn modelId="{D046D703-990B-E442-8D74-0BC6323F4C21}" srcId="{61D9A156-261C-E544-ACCE-AF59D315195A}" destId="{74DAE97C-DDBF-7649-B87A-8430A5CB5D6F}" srcOrd="0" destOrd="0" parTransId="{DDAE41E3-057F-D847-8650-815F21CAC0ED}" sibTransId="{3476C022-521E-CE4B-B524-42DF3B5DCFD5}"/>
    <dgm:cxn modelId="{6F3B6679-3265-D94C-977E-BB925B81F33C}" type="presOf" srcId="{61D9A156-261C-E544-ACCE-AF59D315195A}" destId="{D7854690-064F-C242-A36A-CED7BF38B98D}" srcOrd="0" destOrd="0" presId="urn:microsoft.com/office/officeart/2005/8/layout/hierarchy3"/>
    <dgm:cxn modelId="{7AB8E22D-4D8B-A24C-B715-862652A59972}" srcId="{74DAE97C-DDBF-7649-B87A-8430A5CB5D6F}" destId="{D68269D4-7C7E-CB4F-9C0E-85F4334060E2}" srcOrd="1" destOrd="0" parTransId="{9C818222-A3BC-894F-801D-72EFCAA048AD}" sibTransId="{8C5D4193-2F70-524D-9837-1E8808EDD9A0}"/>
    <dgm:cxn modelId="{5F361C31-1BEE-CE4B-96C1-0937AC50A808}" type="presParOf" srcId="{D7854690-064F-C242-A36A-CED7BF38B98D}" destId="{20C4BF5F-8CF4-984D-BA15-A3AFB3A11E60}" srcOrd="0" destOrd="0" presId="urn:microsoft.com/office/officeart/2005/8/layout/hierarchy3"/>
    <dgm:cxn modelId="{C1192075-771A-E243-A0A4-FB42A0A5DF0E}" type="presParOf" srcId="{20C4BF5F-8CF4-984D-BA15-A3AFB3A11E60}" destId="{D69E508C-DE8C-5B41-ABB2-9F18011ED265}" srcOrd="0" destOrd="0" presId="urn:microsoft.com/office/officeart/2005/8/layout/hierarchy3"/>
    <dgm:cxn modelId="{0A2C4730-756F-054D-9784-BCDEFDC43346}" type="presParOf" srcId="{D69E508C-DE8C-5B41-ABB2-9F18011ED265}" destId="{75DE5887-BDBF-D94F-8CDA-EEC6B946B89E}" srcOrd="0" destOrd="0" presId="urn:microsoft.com/office/officeart/2005/8/layout/hierarchy3"/>
    <dgm:cxn modelId="{C7A23CEA-6382-4E4E-AAC9-0FCC07A8B945}" type="presParOf" srcId="{D69E508C-DE8C-5B41-ABB2-9F18011ED265}" destId="{027AEEF5-BA14-3749-B2E7-6B954B04D3E0}" srcOrd="1" destOrd="0" presId="urn:microsoft.com/office/officeart/2005/8/layout/hierarchy3"/>
    <dgm:cxn modelId="{CA6F607E-C77B-7842-9274-324ED5F6D6E5}" type="presParOf" srcId="{20C4BF5F-8CF4-984D-BA15-A3AFB3A11E60}" destId="{F9D85F62-00CB-DC45-97F5-4CD90442A1E4}" srcOrd="1" destOrd="0" presId="urn:microsoft.com/office/officeart/2005/8/layout/hierarchy3"/>
    <dgm:cxn modelId="{8B731A14-AE65-404B-ADE1-1DB2043DA0BE}" type="presParOf" srcId="{F9D85F62-00CB-DC45-97F5-4CD90442A1E4}" destId="{3D1047ED-325D-2E41-8A18-5D3DDFB6E7B2}" srcOrd="0" destOrd="0" presId="urn:microsoft.com/office/officeart/2005/8/layout/hierarchy3"/>
    <dgm:cxn modelId="{0C76113D-BE3E-6F4C-9207-D3720D9E645B}" type="presParOf" srcId="{F9D85F62-00CB-DC45-97F5-4CD90442A1E4}" destId="{578F590B-794B-794D-A201-AD6DDD793ABC}" srcOrd="1" destOrd="0" presId="urn:microsoft.com/office/officeart/2005/8/layout/hierarchy3"/>
    <dgm:cxn modelId="{E5953575-5CD3-1E40-8C82-BBFB621B496B}" type="presParOf" srcId="{F9D85F62-00CB-DC45-97F5-4CD90442A1E4}" destId="{FD279BBD-3B54-2943-937F-895B010145CB}" srcOrd="2" destOrd="0" presId="urn:microsoft.com/office/officeart/2005/8/layout/hierarchy3"/>
    <dgm:cxn modelId="{C2A3C922-C47C-A04C-8BAD-A5EFBCBA1C9E}" type="presParOf" srcId="{F9D85F62-00CB-DC45-97F5-4CD90442A1E4}" destId="{0C954AA2-8DAB-1842-98E9-64033EFCC3B4}" srcOrd="3" destOrd="0" presId="urn:microsoft.com/office/officeart/2005/8/layout/hierarchy3"/>
    <dgm:cxn modelId="{6327BC9F-0D1B-A241-B20B-91877BCA782D}" type="presParOf" srcId="{D7854690-064F-C242-A36A-CED7BF38B98D}" destId="{7DC8C9B8-3378-F845-84FF-EEA7AF118CEC}" srcOrd="1" destOrd="0" presId="urn:microsoft.com/office/officeart/2005/8/layout/hierarchy3"/>
    <dgm:cxn modelId="{2A0F42B1-25EE-1E4A-9A63-B3530C160081}" type="presParOf" srcId="{7DC8C9B8-3378-F845-84FF-EEA7AF118CEC}" destId="{F9FD429E-F200-FD4E-A08B-15273368FDCD}" srcOrd="0" destOrd="0" presId="urn:microsoft.com/office/officeart/2005/8/layout/hierarchy3"/>
    <dgm:cxn modelId="{B59F89BC-25A0-2946-BC22-5084B7CE17AA}" type="presParOf" srcId="{F9FD429E-F200-FD4E-A08B-15273368FDCD}" destId="{B65E1B42-0B3C-4F43-B437-2D135FD7F9DF}" srcOrd="0" destOrd="0" presId="urn:microsoft.com/office/officeart/2005/8/layout/hierarchy3"/>
    <dgm:cxn modelId="{E07E5806-EBA5-754B-A3ED-B7F55B44C52E}" type="presParOf" srcId="{F9FD429E-F200-FD4E-A08B-15273368FDCD}" destId="{1C9CB91E-BAE2-874B-BA82-5F17511CBB7E}" srcOrd="1" destOrd="0" presId="urn:microsoft.com/office/officeart/2005/8/layout/hierarchy3"/>
    <dgm:cxn modelId="{79369DFB-BB8C-9142-A14E-F9F46F669096}" type="presParOf" srcId="{7DC8C9B8-3378-F845-84FF-EEA7AF118CEC}" destId="{3C500E97-B6FE-9047-B871-E918D7CB6687}" srcOrd="1" destOrd="0" presId="urn:microsoft.com/office/officeart/2005/8/layout/hierarchy3"/>
    <dgm:cxn modelId="{712DDB6B-0A74-7D49-93B8-4962D5A6874D}" type="presParOf" srcId="{3C500E97-B6FE-9047-B871-E918D7CB6687}" destId="{7B6051AD-9D6D-9047-99D5-282F0A316033}" srcOrd="0" destOrd="0" presId="urn:microsoft.com/office/officeart/2005/8/layout/hierarchy3"/>
    <dgm:cxn modelId="{509169E7-4DB9-BC46-95E4-3E9ECC76E088}" type="presParOf" srcId="{3C500E97-B6FE-9047-B871-E918D7CB6687}" destId="{6CD5C487-0E44-0345-9D9F-D3615AE1CA4E}" srcOrd="1" destOrd="0" presId="urn:microsoft.com/office/officeart/2005/8/layout/hierarchy3"/>
    <dgm:cxn modelId="{6B4342B3-229B-124E-A994-7BEDC86F9203}" type="presParOf" srcId="{3C500E97-B6FE-9047-B871-E918D7CB6687}" destId="{18F25C5A-D4DE-5B47-9A37-1D0007D071C5}" srcOrd="2" destOrd="0" presId="urn:microsoft.com/office/officeart/2005/8/layout/hierarchy3"/>
    <dgm:cxn modelId="{A3939F7C-86C7-E944-85D1-9AB346F7BE9E}" type="presParOf" srcId="{3C500E97-B6FE-9047-B871-E918D7CB6687}" destId="{8EBBA22E-53FD-9545-9D43-978A1A1687F5}"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1689713-C1CE-A343-B4D9-6A6DC1DC455B}" type="doc">
      <dgm:prSet loTypeId="urn:microsoft.com/office/officeart/2005/8/layout/hierarchy3" loCatId="hierarchy" qsTypeId="urn:microsoft.com/office/officeart/2005/8/quickstyle/3D6" qsCatId="3D" csTypeId="urn:microsoft.com/office/officeart/2005/8/colors/accent1_2" csCatId="accent1" phldr="1"/>
      <dgm:spPr/>
      <dgm:t>
        <a:bodyPr/>
        <a:lstStyle/>
        <a:p>
          <a:endParaRPr lang="en-US"/>
        </a:p>
      </dgm:t>
    </dgm:pt>
    <dgm:pt modelId="{84670043-66FA-8447-A06E-D15EE8A6269C}">
      <dgm:prSet/>
      <dgm:spPr/>
      <dgm:t>
        <a:bodyPr/>
        <a:lstStyle/>
        <a:p>
          <a:pPr rtl="0"/>
          <a:r>
            <a:rPr lang="en-GB" b="1" dirty="0" smtClean="0"/>
            <a:t>Value Driven Scrum</a:t>
          </a:r>
          <a:endParaRPr lang="en-GB" b="1" dirty="0"/>
        </a:p>
      </dgm:t>
    </dgm:pt>
    <dgm:pt modelId="{8EB74A7A-6CE4-9841-A978-06221C2FDF73}" type="parTrans" cxnId="{11958080-E037-D244-8DB3-B7674D1F4A84}">
      <dgm:prSet/>
      <dgm:spPr/>
      <dgm:t>
        <a:bodyPr/>
        <a:lstStyle/>
        <a:p>
          <a:endParaRPr lang="en-US"/>
        </a:p>
      </dgm:t>
    </dgm:pt>
    <dgm:pt modelId="{C4E1B26A-7606-0F49-ADC8-EF72075FDC98}" type="sibTrans" cxnId="{11958080-E037-D244-8DB3-B7674D1F4A84}">
      <dgm:prSet/>
      <dgm:spPr/>
      <dgm:t>
        <a:bodyPr/>
        <a:lstStyle/>
        <a:p>
          <a:endParaRPr lang="en-US"/>
        </a:p>
      </dgm:t>
    </dgm:pt>
    <dgm:pt modelId="{15070BA6-6EC4-A84D-83AF-78F5DD22246C}" type="pres">
      <dgm:prSet presAssocID="{51689713-C1CE-A343-B4D9-6A6DC1DC455B}" presName="diagram" presStyleCnt="0">
        <dgm:presLayoutVars>
          <dgm:chPref val="1"/>
          <dgm:dir/>
          <dgm:animOne val="branch"/>
          <dgm:animLvl val="lvl"/>
          <dgm:resizeHandles/>
        </dgm:presLayoutVars>
      </dgm:prSet>
      <dgm:spPr/>
      <dgm:t>
        <a:bodyPr/>
        <a:lstStyle/>
        <a:p>
          <a:endParaRPr lang="en-US"/>
        </a:p>
      </dgm:t>
    </dgm:pt>
    <dgm:pt modelId="{092C7638-1426-8648-97D6-C932BE9D529E}" type="pres">
      <dgm:prSet presAssocID="{84670043-66FA-8447-A06E-D15EE8A6269C}" presName="root" presStyleCnt="0"/>
      <dgm:spPr/>
    </dgm:pt>
    <dgm:pt modelId="{18040178-637B-F24B-A253-3C749F708525}" type="pres">
      <dgm:prSet presAssocID="{84670043-66FA-8447-A06E-D15EE8A6269C}" presName="rootComposite" presStyleCnt="0"/>
      <dgm:spPr/>
    </dgm:pt>
    <dgm:pt modelId="{04E40C9E-F0D9-4941-A26D-9C92CE811735}" type="pres">
      <dgm:prSet presAssocID="{84670043-66FA-8447-A06E-D15EE8A6269C}" presName="rootText" presStyleLbl="node1" presStyleIdx="0" presStyleCnt="1"/>
      <dgm:spPr/>
      <dgm:t>
        <a:bodyPr/>
        <a:lstStyle/>
        <a:p>
          <a:endParaRPr lang="en-US"/>
        </a:p>
      </dgm:t>
    </dgm:pt>
    <dgm:pt modelId="{0C71183E-5AA5-E74B-8AA1-2E6DFF04571E}" type="pres">
      <dgm:prSet presAssocID="{84670043-66FA-8447-A06E-D15EE8A6269C}" presName="rootConnector" presStyleLbl="node1" presStyleIdx="0" presStyleCnt="1"/>
      <dgm:spPr/>
      <dgm:t>
        <a:bodyPr/>
        <a:lstStyle/>
        <a:p>
          <a:endParaRPr lang="en-US"/>
        </a:p>
      </dgm:t>
    </dgm:pt>
    <dgm:pt modelId="{E4C20BB5-C431-E245-8727-FA612856670A}" type="pres">
      <dgm:prSet presAssocID="{84670043-66FA-8447-A06E-D15EE8A6269C}" presName="childShape" presStyleCnt="0"/>
      <dgm:spPr/>
    </dgm:pt>
  </dgm:ptLst>
  <dgm:cxnLst>
    <dgm:cxn modelId="{9176108F-40CE-664C-8CA8-068940C7A0F1}" type="presOf" srcId="{84670043-66FA-8447-A06E-D15EE8A6269C}" destId="{04E40C9E-F0D9-4941-A26D-9C92CE811735}" srcOrd="0" destOrd="0" presId="urn:microsoft.com/office/officeart/2005/8/layout/hierarchy3"/>
    <dgm:cxn modelId="{11958080-E037-D244-8DB3-B7674D1F4A84}" srcId="{51689713-C1CE-A343-B4D9-6A6DC1DC455B}" destId="{84670043-66FA-8447-A06E-D15EE8A6269C}" srcOrd="0" destOrd="0" parTransId="{8EB74A7A-6CE4-9841-A978-06221C2FDF73}" sibTransId="{C4E1B26A-7606-0F49-ADC8-EF72075FDC98}"/>
    <dgm:cxn modelId="{621E7777-9D5A-8443-B4DD-31696A12FDCB}" type="presOf" srcId="{84670043-66FA-8447-A06E-D15EE8A6269C}" destId="{0C71183E-5AA5-E74B-8AA1-2E6DFF04571E}" srcOrd="1" destOrd="0" presId="urn:microsoft.com/office/officeart/2005/8/layout/hierarchy3"/>
    <dgm:cxn modelId="{8B5C1BA2-40ED-8F48-B4DC-57B53296C5D2}" type="presOf" srcId="{51689713-C1CE-A343-B4D9-6A6DC1DC455B}" destId="{15070BA6-6EC4-A84D-83AF-78F5DD22246C}" srcOrd="0" destOrd="0" presId="urn:microsoft.com/office/officeart/2005/8/layout/hierarchy3"/>
    <dgm:cxn modelId="{4F3FF43E-04B1-F14E-901A-A1677F820337}" type="presParOf" srcId="{15070BA6-6EC4-A84D-83AF-78F5DD22246C}" destId="{092C7638-1426-8648-97D6-C932BE9D529E}" srcOrd="0" destOrd="0" presId="urn:microsoft.com/office/officeart/2005/8/layout/hierarchy3"/>
    <dgm:cxn modelId="{D1CF76C3-0BC2-7B4C-B9EE-30E7C6F5E046}" type="presParOf" srcId="{092C7638-1426-8648-97D6-C932BE9D529E}" destId="{18040178-637B-F24B-A253-3C749F708525}" srcOrd="0" destOrd="0" presId="urn:microsoft.com/office/officeart/2005/8/layout/hierarchy3"/>
    <dgm:cxn modelId="{75CAB0FD-EE64-7A44-9745-5F8CA9EEE9E9}" type="presParOf" srcId="{18040178-637B-F24B-A253-3C749F708525}" destId="{04E40C9E-F0D9-4941-A26D-9C92CE811735}" srcOrd="0" destOrd="0" presId="urn:microsoft.com/office/officeart/2005/8/layout/hierarchy3"/>
    <dgm:cxn modelId="{F9E4A352-B96D-A74F-9716-9C2CBEC25CAB}" type="presParOf" srcId="{18040178-637B-F24B-A253-3C749F708525}" destId="{0C71183E-5AA5-E74B-8AA1-2E6DFF04571E}" srcOrd="1" destOrd="0" presId="urn:microsoft.com/office/officeart/2005/8/layout/hierarchy3"/>
    <dgm:cxn modelId="{573CD99A-0ABA-BB4B-98DB-7652B8A2184B}" type="presParOf" srcId="{092C7638-1426-8648-97D6-C932BE9D529E}" destId="{E4C20BB5-C431-E245-8727-FA612856670A}"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39819B0-B0E4-A144-8248-4BF7D8F8E7A9}" type="doc">
      <dgm:prSet loTypeId="urn:microsoft.com/office/officeart/2005/8/layout/process4" loCatId="process" qsTypeId="urn:microsoft.com/office/officeart/2005/8/quickstyle/simple4" qsCatId="simple" csTypeId="urn:microsoft.com/office/officeart/2005/8/colors/accent1_2" csCatId="accent1" phldr="1"/>
      <dgm:spPr/>
      <dgm:t>
        <a:bodyPr/>
        <a:lstStyle/>
        <a:p>
          <a:endParaRPr lang="en-US"/>
        </a:p>
      </dgm:t>
    </dgm:pt>
    <dgm:pt modelId="{C06ABBD4-6A76-AA4B-B64D-5BEE96848EC8}">
      <dgm:prSet phldrT="[Text]"/>
      <dgm:spPr/>
      <dgm:t>
        <a:bodyPr/>
        <a:lstStyle/>
        <a:p>
          <a:r>
            <a:rPr lang="en-US" dirty="0" smtClean="0"/>
            <a:t>System</a:t>
          </a:r>
        </a:p>
        <a:p>
          <a:r>
            <a:rPr lang="en-US" dirty="0" smtClean="0"/>
            <a:t>Owner</a:t>
          </a:r>
          <a:endParaRPr lang="en-US" dirty="0"/>
        </a:p>
      </dgm:t>
    </dgm:pt>
    <dgm:pt modelId="{C981F9F8-E47E-0945-87D3-309F359F1561}" type="parTrans" cxnId="{B4C3D154-9EE7-7642-B1D1-CAE1B0A655CD}">
      <dgm:prSet/>
      <dgm:spPr/>
      <dgm:t>
        <a:bodyPr/>
        <a:lstStyle/>
        <a:p>
          <a:endParaRPr lang="en-US"/>
        </a:p>
      </dgm:t>
    </dgm:pt>
    <dgm:pt modelId="{3605FE6B-57A2-7B42-B00B-0E7213C6F561}" type="sibTrans" cxnId="{B4C3D154-9EE7-7642-B1D1-CAE1B0A655CD}">
      <dgm:prSet/>
      <dgm:spPr/>
      <dgm:t>
        <a:bodyPr/>
        <a:lstStyle/>
        <a:p>
          <a:endParaRPr lang="en-US"/>
        </a:p>
      </dgm:t>
    </dgm:pt>
    <dgm:pt modelId="{5AC5E9AF-056C-BA46-B99E-7158E654E199}">
      <dgm:prSet phldrT="[Text]"/>
      <dgm:spPr/>
      <dgm:t>
        <a:bodyPr/>
        <a:lstStyle/>
        <a:p>
          <a:r>
            <a:rPr lang="en-US" dirty="0" smtClean="0"/>
            <a:t>Stakeholders Values</a:t>
          </a:r>
          <a:endParaRPr lang="en-US" dirty="0"/>
        </a:p>
      </dgm:t>
    </dgm:pt>
    <dgm:pt modelId="{869BD7DA-38A7-034B-AC14-CCC60F8CA239}" type="parTrans" cxnId="{86C1DB7F-B418-6E4E-B233-1F2AE935A62D}">
      <dgm:prSet/>
      <dgm:spPr/>
      <dgm:t>
        <a:bodyPr/>
        <a:lstStyle/>
        <a:p>
          <a:endParaRPr lang="en-US"/>
        </a:p>
      </dgm:t>
    </dgm:pt>
    <dgm:pt modelId="{EA5A867E-96B3-8E45-9C97-1E268FB1EAAF}" type="sibTrans" cxnId="{86C1DB7F-B418-6E4E-B233-1F2AE935A62D}">
      <dgm:prSet/>
      <dgm:spPr/>
      <dgm:t>
        <a:bodyPr/>
        <a:lstStyle/>
        <a:p>
          <a:endParaRPr lang="en-US"/>
        </a:p>
      </dgm:t>
    </dgm:pt>
    <dgm:pt modelId="{F9F53EC7-87B4-0B46-A8AE-41B676646B68}">
      <dgm:prSet phldrT="[Text]"/>
      <dgm:spPr/>
      <dgm:t>
        <a:bodyPr/>
        <a:lstStyle/>
        <a:p>
          <a:r>
            <a:rPr lang="en-US" dirty="0" smtClean="0"/>
            <a:t>Business Values</a:t>
          </a:r>
          <a:endParaRPr lang="en-US" dirty="0"/>
        </a:p>
      </dgm:t>
    </dgm:pt>
    <dgm:pt modelId="{DC99A6D8-6FFF-A848-B9AF-436ED9E8CF0D}" type="parTrans" cxnId="{23241039-831A-4547-BCDA-3CD3C714A1B4}">
      <dgm:prSet/>
      <dgm:spPr/>
      <dgm:t>
        <a:bodyPr/>
        <a:lstStyle/>
        <a:p>
          <a:endParaRPr lang="en-US"/>
        </a:p>
      </dgm:t>
    </dgm:pt>
    <dgm:pt modelId="{C91B0FE8-8A84-D04F-AFF2-F86B241D8C0B}" type="sibTrans" cxnId="{23241039-831A-4547-BCDA-3CD3C714A1B4}">
      <dgm:prSet/>
      <dgm:spPr/>
      <dgm:t>
        <a:bodyPr/>
        <a:lstStyle/>
        <a:p>
          <a:endParaRPr lang="en-US"/>
        </a:p>
      </dgm:t>
    </dgm:pt>
    <dgm:pt modelId="{1D5BF078-5799-9248-A5A4-872E49F937BE}">
      <dgm:prSet phldrT="[Text]"/>
      <dgm:spPr/>
      <dgm:t>
        <a:bodyPr/>
        <a:lstStyle/>
        <a:p>
          <a:r>
            <a:rPr lang="en-US" dirty="0" smtClean="0"/>
            <a:t>Product</a:t>
          </a:r>
        </a:p>
        <a:p>
          <a:r>
            <a:rPr lang="en-US" dirty="0" smtClean="0"/>
            <a:t>Owner</a:t>
          </a:r>
          <a:endParaRPr lang="en-US" dirty="0"/>
        </a:p>
      </dgm:t>
    </dgm:pt>
    <dgm:pt modelId="{9A6924A6-B0A1-EC40-A614-13A7A8BBB567}" type="parTrans" cxnId="{C1B4DE67-3E19-EA44-BC2C-9CE91930C82A}">
      <dgm:prSet/>
      <dgm:spPr/>
      <dgm:t>
        <a:bodyPr/>
        <a:lstStyle/>
        <a:p>
          <a:endParaRPr lang="en-US"/>
        </a:p>
      </dgm:t>
    </dgm:pt>
    <dgm:pt modelId="{12A31FB0-E9F6-0749-84FA-646BA5EA32EA}" type="sibTrans" cxnId="{C1B4DE67-3E19-EA44-BC2C-9CE91930C82A}">
      <dgm:prSet/>
      <dgm:spPr/>
      <dgm:t>
        <a:bodyPr/>
        <a:lstStyle/>
        <a:p>
          <a:endParaRPr lang="en-US"/>
        </a:p>
      </dgm:t>
    </dgm:pt>
    <dgm:pt modelId="{97B635EE-9B8A-3A46-AFB5-DC64FBAC2274}">
      <dgm:prSet phldrT="[Text]"/>
      <dgm:spPr/>
      <dgm:t>
        <a:bodyPr/>
        <a:lstStyle/>
        <a:p>
          <a:r>
            <a:rPr lang="en-US" dirty="0" smtClean="0"/>
            <a:t>Build</a:t>
          </a:r>
        </a:p>
        <a:p>
          <a:r>
            <a:rPr lang="en-US" dirty="0" smtClean="0"/>
            <a:t>Test</a:t>
          </a:r>
        </a:p>
        <a:p>
          <a:r>
            <a:rPr lang="en-US" dirty="0" smtClean="0"/>
            <a:t>Maintain</a:t>
          </a:r>
          <a:endParaRPr lang="en-US" dirty="0"/>
        </a:p>
      </dgm:t>
    </dgm:pt>
    <dgm:pt modelId="{AB3ABE23-528E-234E-BED0-E395A79B7E1D}" type="parTrans" cxnId="{0883AEB5-861C-CB4C-A0E0-5A87D0BE5E01}">
      <dgm:prSet/>
      <dgm:spPr/>
      <dgm:t>
        <a:bodyPr/>
        <a:lstStyle/>
        <a:p>
          <a:endParaRPr lang="en-US"/>
        </a:p>
      </dgm:t>
    </dgm:pt>
    <dgm:pt modelId="{E9705B63-657D-854E-82AE-8A13484A2758}" type="sibTrans" cxnId="{0883AEB5-861C-CB4C-A0E0-5A87D0BE5E01}">
      <dgm:prSet/>
      <dgm:spPr/>
      <dgm:t>
        <a:bodyPr/>
        <a:lstStyle/>
        <a:p>
          <a:endParaRPr lang="en-US"/>
        </a:p>
      </dgm:t>
    </dgm:pt>
    <dgm:pt modelId="{EEEA1504-3F7C-0349-8B9C-E06BE8679F3D}">
      <dgm:prSet phldrT="[Text]"/>
      <dgm:spPr/>
      <dgm:t>
        <a:bodyPr/>
        <a:lstStyle/>
        <a:p>
          <a:r>
            <a:rPr lang="en-US" dirty="0" smtClean="0"/>
            <a:t>Detailed Technical Design</a:t>
          </a:r>
          <a:endParaRPr lang="en-US" dirty="0"/>
        </a:p>
      </dgm:t>
    </dgm:pt>
    <dgm:pt modelId="{59DB3929-4E04-FA4E-8940-A91208B03A53}" type="parTrans" cxnId="{90092958-34DA-D14B-8773-DD59E10C9271}">
      <dgm:prSet/>
      <dgm:spPr/>
      <dgm:t>
        <a:bodyPr/>
        <a:lstStyle/>
        <a:p>
          <a:endParaRPr lang="en-US"/>
        </a:p>
      </dgm:t>
    </dgm:pt>
    <dgm:pt modelId="{93E74E17-8447-0245-AA00-F1E768F3D436}" type="sibTrans" cxnId="{90092958-34DA-D14B-8773-DD59E10C9271}">
      <dgm:prSet/>
      <dgm:spPr/>
      <dgm:t>
        <a:bodyPr/>
        <a:lstStyle/>
        <a:p>
          <a:endParaRPr lang="en-US"/>
        </a:p>
      </dgm:t>
    </dgm:pt>
    <dgm:pt modelId="{A57FD61C-13B4-BF43-8874-0E842F722FDA}">
      <dgm:prSet phldrT="[Text]"/>
      <dgm:spPr/>
      <dgm:t>
        <a:bodyPr/>
        <a:lstStyle/>
        <a:p>
          <a:r>
            <a:rPr lang="en-US" dirty="0" smtClean="0"/>
            <a:t>System Functions</a:t>
          </a:r>
          <a:endParaRPr lang="en-US" dirty="0"/>
        </a:p>
      </dgm:t>
    </dgm:pt>
    <dgm:pt modelId="{E8B81A19-3B0F-4749-9C76-3C21B3377FFD}" type="parTrans" cxnId="{17109173-A9BF-754A-B71D-A2FB14D2EE8F}">
      <dgm:prSet/>
      <dgm:spPr/>
      <dgm:t>
        <a:bodyPr/>
        <a:lstStyle/>
        <a:p>
          <a:endParaRPr lang="en-US"/>
        </a:p>
      </dgm:t>
    </dgm:pt>
    <dgm:pt modelId="{E06508B4-D59D-424A-8F0A-5D05DC97F715}" type="sibTrans" cxnId="{17109173-A9BF-754A-B71D-A2FB14D2EE8F}">
      <dgm:prSet/>
      <dgm:spPr/>
      <dgm:t>
        <a:bodyPr/>
        <a:lstStyle/>
        <a:p>
          <a:endParaRPr lang="en-US"/>
        </a:p>
      </dgm:t>
    </dgm:pt>
    <dgm:pt modelId="{151CD941-C0E8-774C-B4F3-545CAE88831C}">
      <dgm:prSet phldrT="[Text]"/>
      <dgm:spPr/>
      <dgm:t>
        <a:bodyPr/>
        <a:lstStyle/>
        <a:p>
          <a:endParaRPr lang="en-US" smtClean="0"/>
        </a:p>
        <a:p>
          <a:endParaRPr lang="en-US" dirty="0" smtClean="0"/>
        </a:p>
        <a:p>
          <a:endParaRPr lang="en-US" dirty="0"/>
        </a:p>
      </dgm:t>
    </dgm:pt>
    <dgm:pt modelId="{2D9C3AE7-3C42-BC4C-B361-1AC55F060588}" type="parTrans" cxnId="{A06E47D3-D373-A24E-B95F-54E98A55AE5B}">
      <dgm:prSet/>
      <dgm:spPr/>
      <dgm:t>
        <a:bodyPr/>
        <a:lstStyle/>
        <a:p>
          <a:endParaRPr lang="en-US"/>
        </a:p>
      </dgm:t>
    </dgm:pt>
    <dgm:pt modelId="{71C1CD75-844B-DD47-8F85-78C6944F41AC}" type="sibTrans" cxnId="{A06E47D3-D373-A24E-B95F-54E98A55AE5B}">
      <dgm:prSet/>
      <dgm:spPr/>
      <dgm:t>
        <a:bodyPr/>
        <a:lstStyle/>
        <a:p>
          <a:endParaRPr lang="en-US"/>
        </a:p>
      </dgm:t>
    </dgm:pt>
    <dgm:pt modelId="{8F8C80BD-67AD-BC48-B0CA-0E8CF9CED48F}" type="pres">
      <dgm:prSet presAssocID="{C39819B0-B0E4-A144-8248-4BF7D8F8E7A9}" presName="Name0" presStyleCnt="0">
        <dgm:presLayoutVars>
          <dgm:dir/>
          <dgm:animLvl val="lvl"/>
          <dgm:resizeHandles val="exact"/>
        </dgm:presLayoutVars>
      </dgm:prSet>
      <dgm:spPr/>
      <dgm:t>
        <a:bodyPr/>
        <a:lstStyle/>
        <a:p>
          <a:endParaRPr lang="en-US"/>
        </a:p>
      </dgm:t>
    </dgm:pt>
    <dgm:pt modelId="{999CCF4D-7AEA-4844-8606-738F351BAFAD}" type="pres">
      <dgm:prSet presAssocID="{1D5BF078-5799-9248-A5A4-872E49F937BE}" presName="boxAndChildren" presStyleCnt="0"/>
      <dgm:spPr/>
    </dgm:pt>
    <dgm:pt modelId="{9D4D1C9D-7754-8343-8580-3495D80A5345}" type="pres">
      <dgm:prSet presAssocID="{1D5BF078-5799-9248-A5A4-872E49F937BE}" presName="parentTextBox" presStyleLbl="node1" presStyleIdx="0" presStyleCnt="2"/>
      <dgm:spPr/>
      <dgm:t>
        <a:bodyPr/>
        <a:lstStyle/>
        <a:p>
          <a:endParaRPr lang="en-US"/>
        </a:p>
      </dgm:t>
    </dgm:pt>
    <dgm:pt modelId="{CFC07F29-35B7-1648-B7B1-429525C86682}" type="pres">
      <dgm:prSet presAssocID="{1D5BF078-5799-9248-A5A4-872E49F937BE}" presName="entireBox" presStyleLbl="node1" presStyleIdx="0" presStyleCnt="2"/>
      <dgm:spPr/>
      <dgm:t>
        <a:bodyPr/>
        <a:lstStyle/>
        <a:p>
          <a:endParaRPr lang="en-US"/>
        </a:p>
      </dgm:t>
    </dgm:pt>
    <dgm:pt modelId="{1217787E-8552-BE4E-AF9E-29E2E8D1FBDA}" type="pres">
      <dgm:prSet presAssocID="{1D5BF078-5799-9248-A5A4-872E49F937BE}" presName="descendantBox" presStyleCnt="0"/>
      <dgm:spPr/>
    </dgm:pt>
    <dgm:pt modelId="{C8D20BE0-106B-1646-8BCA-BE7F47AA6F28}" type="pres">
      <dgm:prSet presAssocID="{97B635EE-9B8A-3A46-AFB5-DC64FBAC2274}" presName="childTextBox" presStyleLbl="fgAccFollowNode1" presStyleIdx="0" presStyleCnt="6">
        <dgm:presLayoutVars>
          <dgm:bulletEnabled val="1"/>
        </dgm:presLayoutVars>
      </dgm:prSet>
      <dgm:spPr/>
      <dgm:t>
        <a:bodyPr/>
        <a:lstStyle/>
        <a:p>
          <a:endParaRPr lang="en-US"/>
        </a:p>
      </dgm:t>
    </dgm:pt>
    <dgm:pt modelId="{52EB3BAF-64F6-0347-A9B7-FAF0A468E5B1}" type="pres">
      <dgm:prSet presAssocID="{EEEA1504-3F7C-0349-8B9C-E06BE8679F3D}" presName="childTextBox" presStyleLbl="fgAccFollowNode1" presStyleIdx="1" presStyleCnt="6">
        <dgm:presLayoutVars>
          <dgm:bulletEnabled val="1"/>
        </dgm:presLayoutVars>
      </dgm:prSet>
      <dgm:spPr/>
      <dgm:t>
        <a:bodyPr/>
        <a:lstStyle/>
        <a:p>
          <a:endParaRPr lang="en-US"/>
        </a:p>
      </dgm:t>
    </dgm:pt>
    <dgm:pt modelId="{BF1E2536-59A1-C547-A163-DB2394B4A8DC}" type="pres">
      <dgm:prSet presAssocID="{3605FE6B-57A2-7B42-B00B-0E7213C6F561}" presName="sp" presStyleCnt="0"/>
      <dgm:spPr/>
    </dgm:pt>
    <dgm:pt modelId="{52054AF0-A3DD-1E46-9AE6-35A4F6357084}" type="pres">
      <dgm:prSet presAssocID="{C06ABBD4-6A76-AA4B-B64D-5BEE96848EC8}" presName="arrowAndChildren" presStyleCnt="0"/>
      <dgm:spPr/>
    </dgm:pt>
    <dgm:pt modelId="{6BBF02A4-4B74-704D-8162-1AD4E1CADBBC}" type="pres">
      <dgm:prSet presAssocID="{C06ABBD4-6A76-AA4B-B64D-5BEE96848EC8}" presName="parentTextArrow" presStyleLbl="node1" presStyleIdx="0" presStyleCnt="2"/>
      <dgm:spPr/>
      <dgm:t>
        <a:bodyPr/>
        <a:lstStyle/>
        <a:p>
          <a:endParaRPr lang="en-US"/>
        </a:p>
      </dgm:t>
    </dgm:pt>
    <dgm:pt modelId="{FF5C6208-9D48-B74C-99AD-6277624E894E}" type="pres">
      <dgm:prSet presAssocID="{C06ABBD4-6A76-AA4B-B64D-5BEE96848EC8}" presName="arrow" presStyleLbl="node1" presStyleIdx="1" presStyleCnt="2"/>
      <dgm:spPr/>
      <dgm:t>
        <a:bodyPr/>
        <a:lstStyle/>
        <a:p>
          <a:endParaRPr lang="en-US"/>
        </a:p>
      </dgm:t>
    </dgm:pt>
    <dgm:pt modelId="{6C644758-D49F-A240-B4F5-8E993996932B}" type="pres">
      <dgm:prSet presAssocID="{C06ABBD4-6A76-AA4B-B64D-5BEE96848EC8}" presName="descendantArrow" presStyleCnt="0"/>
      <dgm:spPr/>
    </dgm:pt>
    <dgm:pt modelId="{D04C3011-43A6-AD43-91E9-3420F22CEB0F}" type="pres">
      <dgm:prSet presAssocID="{5AC5E9AF-056C-BA46-B99E-7158E654E199}" presName="childTextArrow" presStyleLbl="fgAccFollowNode1" presStyleIdx="2" presStyleCnt="6">
        <dgm:presLayoutVars>
          <dgm:bulletEnabled val="1"/>
        </dgm:presLayoutVars>
      </dgm:prSet>
      <dgm:spPr/>
      <dgm:t>
        <a:bodyPr/>
        <a:lstStyle/>
        <a:p>
          <a:endParaRPr lang="en-US"/>
        </a:p>
      </dgm:t>
    </dgm:pt>
    <dgm:pt modelId="{BED5D640-BCB3-C94D-9425-075C12B6E097}" type="pres">
      <dgm:prSet presAssocID="{F9F53EC7-87B4-0B46-A8AE-41B676646B68}" presName="childTextArrow" presStyleLbl="fgAccFollowNode1" presStyleIdx="3" presStyleCnt="6">
        <dgm:presLayoutVars>
          <dgm:bulletEnabled val="1"/>
        </dgm:presLayoutVars>
      </dgm:prSet>
      <dgm:spPr/>
      <dgm:t>
        <a:bodyPr/>
        <a:lstStyle/>
        <a:p>
          <a:endParaRPr lang="en-US"/>
        </a:p>
      </dgm:t>
    </dgm:pt>
    <dgm:pt modelId="{042981C8-EE30-114C-88CE-4F930C15F2CD}" type="pres">
      <dgm:prSet presAssocID="{A57FD61C-13B4-BF43-8874-0E842F722FDA}" presName="childTextArrow" presStyleLbl="fgAccFollowNode1" presStyleIdx="4" presStyleCnt="6">
        <dgm:presLayoutVars>
          <dgm:bulletEnabled val="1"/>
        </dgm:presLayoutVars>
      </dgm:prSet>
      <dgm:spPr/>
      <dgm:t>
        <a:bodyPr/>
        <a:lstStyle/>
        <a:p>
          <a:endParaRPr lang="en-US"/>
        </a:p>
      </dgm:t>
    </dgm:pt>
    <dgm:pt modelId="{7DED3E4A-31AC-6345-BE7C-5CCDA283C763}" type="pres">
      <dgm:prSet presAssocID="{151CD941-C0E8-774C-B4F3-545CAE88831C}" presName="childTextArrow" presStyleLbl="fgAccFollowNode1" presStyleIdx="5" presStyleCnt="6">
        <dgm:presLayoutVars>
          <dgm:bulletEnabled val="1"/>
        </dgm:presLayoutVars>
      </dgm:prSet>
      <dgm:spPr/>
      <dgm:t>
        <a:bodyPr/>
        <a:lstStyle/>
        <a:p>
          <a:endParaRPr lang="en-US"/>
        </a:p>
      </dgm:t>
    </dgm:pt>
  </dgm:ptLst>
  <dgm:cxnLst>
    <dgm:cxn modelId="{A06E47D3-D373-A24E-B95F-54E98A55AE5B}" srcId="{C06ABBD4-6A76-AA4B-B64D-5BEE96848EC8}" destId="{151CD941-C0E8-774C-B4F3-545CAE88831C}" srcOrd="3" destOrd="0" parTransId="{2D9C3AE7-3C42-BC4C-B361-1AC55F060588}" sibTransId="{71C1CD75-844B-DD47-8F85-78C6944F41AC}"/>
    <dgm:cxn modelId="{2BD833E8-6989-834A-AC73-83F6BF882EE1}" type="presOf" srcId="{EEEA1504-3F7C-0349-8B9C-E06BE8679F3D}" destId="{52EB3BAF-64F6-0347-A9B7-FAF0A468E5B1}" srcOrd="0" destOrd="0" presId="urn:microsoft.com/office/officeart/2005/8/layout/process4"/>
    <dgm:cxn modelId="{17109173-A9BF-754A-B71D-A2FB14D2EE8F}" srcId="{C06ABBD4-6A76-AA4B-B64D-5BEE96848EC8}" destId="{A57FD61C-13B4-BF43-8874-0E842F722FDA}" srcOrd="2" destOrd="0" parTransId="{E8B81A19-3B0F-4749-9C76-3C21B3377FFD}" sibTransId="{E06508B4-D59D-424A-8F0A-5D05DC97F715}"/>
    <dgm:cxn modelId="{90092958-34DA-D14B-8773-DD59E10C9271}" srcId="{1D5BF078-5799-9248-A5A4-872E49F937BE}" destId="{EEEA1504-3F7C-0349-8B9C-E06BE8679F3D}" srcOrd="1" destOrd="0" parTransId="{59DB3929-4E04-FA4E-8940-A91208B03A53}" sibTransId="{93E74E17-8447-0245-AA00-F1E768F3D436}"/>
    <dgm:cxn modelId="{F7CBD508-109B-C04B-BF08-CBDDFC7237E8}" type="presOf" srcId="{151CD941-C0E8-774C-B4F3-545CAE88831C}" destId="{7DED3E4A-31AC-6345-BE7C-5CCDA283C763}" srcOrd="0" destOrd="0" presId="urn:microsoft.com/office/officeart/2005/8/layout/process4"/>
    <dgm:cxn modelId="{B259FC78-13D1-6941-9E82-686483120E21}" type="presOf" srcId="{C39819B0-B0E4-A144-8248-4BF7D8F8E7A9}" destId="{8F8C80BD-67AD-BC48-B0CA-0E8CF9CED48F}" srcOrd="0" destOrd="0" presId="urn:microsoft.com/office/officeart/2005/8/layout/process4"/>
    <dgm:cxn modelId="{B9443CE1-9CF1-A749-B11B-DEBD425B26D1}" type="presOf" srcId="{A57FD61C-13B4-BF43-8874-0E842F722FDA}" destId="{042981C8-EE30-114C-88CE-4F930C15F2CD}" srcOrd="0" destOrd="0" presId="urn:microsoft.com/office/officeart/2005/8/layout/process4"/>
    <dgm:cxn modelId="{8D7BA8AB-7E76-4B47-9993-7F0CFC3CD713}" type="presOf" srcId="{97B635EE-9B8A-3A46-AFB5-DC64FBAC2274}" destId="{C8D20BE0-106B-1646-8BCA-BE7F47AA6F28}" srcOrd="0" destOrd="0" presId="urn:microsoft.com/office/officeart/2005/8/layout/process4"/>
    <dgm:cxn modelId="{23241039-831A-4547-BCDA-3CD3C714A1B4}" srcId="{C06ABBD4-6A76-AA4B-B64D-5BEE96848EC8}" destId="{F9F53EC7-87B4-0B46-A8AE-41B676646B68}" srcOrd="1" destOrd="0" parTransId="{DC99A6D8-6FFF-A848-B9AF-436ED9E8CF0D}" sibTransId="{C91B0FE8-8A84-D04F-AFF2-F86B241D8C0B}"/>
    <dgm:cxn modelId="{5DD8D8A5-48C8-B94B-9A00-F4C60C2D9E74}" type="presOf" srcId="{C06ABBD4-6A76-AA4B-B64D-5BEE96848EC8}" destId="{FF5C6208-9D48-B74C-99AD-6277624E894E}" srcOrd="1" destOrd="0" presId="urn:microsoft.com/office/officeart/2005/8/layout/process4"/>
    <dgm:cxn modelId="{2CEDABC9-F5A4-6942-8103-676E8207DF66}" type="presOf" srcId="{C06ABBD4-6A76-AA4B-B64D-5BEE96848EC8}" destId="{6BBF02A4-4B74-704D-8162-1AD4E1CADBBC}" srcOrd="0" destOrd="0" presId="urn:microsoft.com/office/officeart/2005/8/layout/process4"/>
    <dgm:cxn modelId="{7E642E2A-7AAE-1343-B567-7D1F6A1D9F6D}" type="presOf" srcId="{1D5BF078-5799-9248-A5A4-872E49F937BE}" destId="{CFC07F29-35B7-1648-B7B1-429525C86682}" srcOrd="1" destOrd="0" presId="urn:microsoft.com/office/officeart/2005/8/layout/process4"/>
    <dgm:cxn modelId="{7B1C5F3C-84E3-A845-83F8-3729D03557F2}" type="presOf" srcId="{5AC5E9AF-056C-BA46-B99E-7158E654E199}" destId="{D04C3011-43A6-AD43-91E9-3420F22CEB0F}" srcOrd="0" destOrd="0" presId="urn:microsoft.com/office/officeart/2005/8/layout/process4"/>
    <dgm:cxn modelId="{B16B3A14-5845-5240-A101-098772E00BDC}" type="presOf" srcId="{1D5BF078-5799-9248-A5A4-872E49F937BE}" destId="{9D4D1C9D-7754-8343-8580-3495D80A5345}" srcOrd="0" destOrd="0" presId="urn:microsoft.com/office/officeart/2005/8/layout/process4"/>
    <dgm:cxn modelId="{86C1DB7F-B418-6E4E-B233-1F2AE935A62D}" srcId="{C06ABBD4-6A76-AA4B-B64D-5BEE96848EC8}" destId="{5AC5E9AF-056C-BA46-B99E-7158E654E199}" srcOrd="0" destOrd="0" parTransId="{869BD7DA-38A7-034B-AC14-CCC60F8CA239}" sibTransId="{EA5A867E-96B3-8E45-9C97-1E268FB1EAAF}"/>
    <dgm:cxn modelId="{0883AEB5-861C-CB4C-A0E0-5A87D0BE5E01}" srcId="{1D5BF078-5799-9248-A5A4-872E49F937BE}" destId="{97B635EE-9B8A-3A46-AFB5-DC64FBAC2274}" srcOrd="0" destOrd="0" parTransId="{AB3ABE23-528E-234E-BED0-E395A79B7E1D}" sibTransId="{E9705B63-657D-854E-82AE-8A13484A2758}"/>
    <dgm:cxn modelId="{B4C3D154-9EE7-7642-B1D1-CAE1B0A655CD}" srcId="{C39819B0-B0E4-A144-8248-4BF7D8F8E7A9}" destId="{C06ABBD4-6A76-AA4B-B64D-5BEE96848EC8}" srcOrd="0" destOrd="0" parTransId="{C981F9F8-E47E-0945-87D3-309F359F1561}" sibTransId="{3605FE6B-57A2-7B42-B00B-0E7213C6F561}"/>
    <dgm:cxn modelId="{C1B4DE67-3E19-EA44-BC2C-9CE91930C82A}" srcId="{C39819B0-B0E4-A144-8248-4BF7D8F8E7A9}" destId="{1D5BF078-5799-9248-A5A4-872E49F937BE}" srcOrd="1" destOrd="0" parTransId="{9A6924A6-B0A1-EC40-A614-13A7A8BBB567}" sibTransId="{12A31FB0-E9F6-0749-84FA-646BA5EA32EA}"/>
    <dgm:cxn modelId="{81FE5B18-7695-E445-9623-6F85A65A82C5}" type="presOf" srcId="{F9F53EC7-87B4-0B46-A8AE-41B676646B68}" destId="{BED5D640-BCB3-C94D-9425-075C12B6E097}" srcOrd="0" destOrd="0" presId="urn:microsoft.com/office/officeart/2005/8/layout/process4"/>
    <dgm:cxn modelId="{921D222F-3AEF-BD4B-9609-49B451313C4A}" type="presParOf" srcId="{8F8C80BD-67AD-BC48-B0CA-0E8CF9CED48F}" destId="{999CCF4D-7AEA-4844-8606-738F351BAFAD}" srcOrd="0" destOrd="0" presId="urn:microsoft.com/office/officeart/2005/8/layout/process4"/>
    <dgm:cxn modelId="{D763D46B-7401-1245-8266-AA0C8E5E6CE1}" type="presParOf" srcId="{999CCF4D-7AEA-4844-8606-738F351BAFAD}" destId="{9D4D1C9D-7754-8343-8580-3495D80A5345}" srcOrd="0" destOrd="0" presId="urn:microsoft.com/office/officeart/2005/8/layout/process4"/>
    <dgm:cxn modelId="{E1AF660A-2B02-E64F-A6A2-F5D9C943B856}" type="presParOf" srcId="{999CCF4D-7AEA-4844-8606-738F351BAFAD}" destId="{CFC07F29-35B7-1648-B7B1-429525C86682}" srcOrd="1" destOrd="0" presId="urn:microsoft.com/office/officeart/2005/8/layout/process4"/>
    <dgm:cxn modelId="{CC37AA4B-39E1-ED4E-B773-ECCED7036169}" type="presParOf" srcId="{999CCF4D-7AEA-4844-8606-738F351BAFAD}" destId="{1217787E-8552-BE4E-AF9E-29E2E8D1FBDA}" srcOrd="2" destOrd="0" presId="urn:microsoft.com/office/officeart/2005/8/layout/process4"/>
    <dgm:cxn modelId="{58FFACD5-EFD2-264A-8EA7-A4E41D9663BD}" type="presParOf" srcId="{1217787E-8552-BE4E-AF9E-29E2E8D1FBDA}" destId="{C8D20BE0-106B-1646-8BCA-BE7F47AA6F28}" srcOrd="0" destOrd="0" presId="urn:microsoft.com/office/officeart/2005/8/layout/process4"/>
    <dgm:cxn modelId="{28FAA895-1E0A-764D-8D21-E2E2AB8704A6}" type="presParOf" srcId="{1217787E-8552-BE4E-AF9E-29E2E8D1FBDA}" destId="{52EB3BAF-64F6-0347-A9B7-FAF0A468E5B1}" srcOrd="1" destOrd="0" presId="urn:microsoft.com/office/officeart/2005/8/layout/process4"/>
    <dgm:cxn modelId="{20AB6419-05D6-8448-991C-B0B9F9721952}" type="presParOf" srcId="{8F8C80BD-67AD-BC48-B0CA-0E8CF9CED48F}" destId="{BF1E2536-59A1-C547-A163-DB2394B4A8DC}" srcOrd="1" destOrd="0" presId="urn:microsoft.com/office/officeart/2005/8/layout/process4"/>
    <dgm:cxn modelId="{178E7CBC-106B-794D-A82E-096CB35B0C23}" type="presParOf" srcId="{8F8C80BD-67AD-BC48-B0CA-0E8CF9CED48F}" destId="{52054AF0-A3DD-1E46-9AE6-35A4F6357084}" srcOrd="2" destOrd="0" presId="urn:microsoft.com/office/officeart/2005/8/layout/process4"/>
    <dgm:cxn modelId="{EC31CC12-6FFE-F64F-86D9-CFB7BD924D5A}" type="presParOf" srcId="{52054AF0-A3DD-1E46-9AE6-35A4F6357084}" destId="{6BBF02A4-4B74-704D-8162-1AD4E1CADBBC}" srcOrd="0" destOrd="0" presId="urn:microsoft.com/office/officeart/2005/8/layout/process4"/>
    <dgm:cxn modelId="{9182CBED-0473-1447-BCF3-8C3B74C7B088}" type="presParOf" srcId="{52054AF0-A3DD-1E46-9AE6-35A4F6357084}" destId="{FF5C6208-9D48-B74C-99AD-6277624E894E}" srcOrd="1" destOrd="0" presId="urn:microsoft.com/office/officeart/2005/8/layout/process4"/>
    <dgm:cxn modelId="{803B0578-36D0-9A49-9FFC-C6B2C8020356}" type="presParOf" srcId="{52054AF0-A3DD-1E46-9AE6-35A4F6357084}" destId="{6C644758-D49F-A240-B4F5-8E993996932B}" srcOrd="2" destOrd="0" presId="urn:microsoft.com/office/officeart/2005/8/layout/process4"/>
    <dgm:cxn modelId="{0EC0B144-5C96-F04E-8E7D-4F9AE33C3FDE}" type="presParOf" srcId="{6C644758-D49F-A240-B4F5-8E993996932B}" destId="{D04C3011-43A6-AD43-91E9-3420F22CEB0F}" srcOrd="0" destOrd="0" presId="urn:microsoft.com/office/officeart/2005/8/layout/process4"/>
    <dgm:cxn modelId="{E2BF1E7F-E098-FD41-822D-0F8E360A2DFD}" type="presParOf" srcId="{6C644758-D49F-A240-B4F5-8E993996932B}" destId="{BED5D640-BCB3-C94D-9425-075C12B6E097}" srcOrd="1" destOrd="0" presId="urn:microsoft.com/office/officeart/2005/8/layout/process4"/>
    <dgm:cxn modelId="{3102B716-8301-FD4F-8504-27CFEE1F06BD}" type="presParOf" srcId="{6C644758-D49F-A240-B4F5-8E993996932B}" destId="{042981C8-EE30-114C-88CE-4F930C15F2CD}" srcOrd="2" destOrd="0" presId="urn:microsoft.com/office/officeart/2005/8/layout/process4"/>
    <dgm:cxn modelId="{41E9DF7D-5936-0F49-97E8-B405C8B115CC}" type="presParOf" srcId="{6C644758-D49F-A240-B4F5-8E993996932B}" destId="{7DED3E4A-31AC-6345-BE7C-5CCDA283C763}" srcOrd="3" destOrd="0" presId="urn:microsoft.com/office/officeart/2005/8/layout/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794EA7-63B2-D144-ABB7-E6C5AE81ACB0}" type="doc">
      <dgm:prSet loTypeId="urn:microsoft.com/office/officeart/2005/8/layout/hierarchy3" loCatId="hierarchy" qsTypeId="urn:microsoft.com/office/officeart/2005/8/quickstyle/simple4" qsCatId="simple" csTypeId="urn:microsoft.com/office/officeart/2005/8/colors/accent1_2" csCatId="accent1" phldr="1"/>
      <dgm:spPr/>
      <dgm:t>
        <a:bodyPr/>
        <a:lstStyle/>
        <a:p>
          <a:endParaRPr lang="en-US"/>
        </a:p>
      </dgm:t>
    </dgm:pt>
    <dgm:pt modelId="{9EE3E1D4-CC07-C143-8A36-2B297717577C}">
      <dgm:prSet phldrT="[Text]"/>
      <dgm:spPr/>
      <dgm:t>
        <a:bodyPr/>
        <a:lstStyle/>
        <a:p>
          <a:r>
            <a:rPr lang="en-US" dirty="0" smtClean="0"/>
            <a:t>Product Management</a:t>
          </a:r>
        </a:p>
        <a:p>
          <a:r>
            <a:rPr lang="en-US" dirty="0" smtClean="0"/>
            <a:t>(deciding what the product should be)</a:t>
          </a:r>
          <a:endParaRPr lang="en-US" dirty="0"/>
        </a:p>
      </dgm:t>
    </dgm:pt>
    <dgm:pt modelId="{B9A9562B-897F-1242-B15A-1F995E18D4A3}" type="parTrans" cxnId="{95A5C57B-4E81-2940-AC37-0D5BC9B200F0}">
      <dgm:prSet/>
      <dgm:spPr/>
      <dgm:t>
        <a:bodyPr/>
        <a:lstStyle/>
        <a:p>
          <a:endParaRPr lang="en-US"/>
        </a:p>
      </dgm:t>
    </dgm:pt>
    <dgm:pt modelId="{733EEBCB-2413-1F47-9891-C45341B01977}" type="sibTrans" cxnId="{95A5C57B-4E81-2940-AC37-0D5BC9B200F0}">
      <dgm:prSet/>
      <dgm:spPr/>
      <dgm:t>
        <a:bodyPr/>
        <a:lstStyle/>
        <a:p>
          <a:endParaRPr lang="en-US"/>
        </a:p>
      </dgm:t>
    </dgm:pt>
    <dgm:pt modelId="{3479EB1A-7C2B-1444-8AD2-B2D86CEDAF48}">
      <dgm:prSet phldrT="[Text]"/>
      <dgm:spPr/>
      <dgm:t>
        <a:bodyPr/>
        <a:lstStyle/>
        <a:p>
          <a:r>
            <a:rPr lang="en-US" dirty="0" smtClean="0"/>
            <a:t>Product Owner</a:t>
          </a:r>
          <a:endParaRPr lang="en-US" dirty="0"/>
        </a:p>
      </dgm:t>
    </dgm:pt>
    <dgm:pt modelId="{BE962C2A-0578-0540-82E4-A61E6F770F60}" type="parTrans" cxnId="{3FA0B7A3-B4A4-D44E-8040-7E3455ACF3EA}">
      <dgm:prSet/>
      <dgm:spPr/>
      <dgm:t>
        <a:bodyPr/>
        <a:lstStyle/>
        <a:p>
          <a:endParaRPr lang="en-US"/>
        </a:p>
      </dgm:t>
    </dgm:pt>
    <dgm:pt modelId="{280BE3BB-DE52-0B4F-AE9B-CA69C3E38A65}" type="sibTrans" cxnId="{3FA0B7A3-B4A4-D44E-8040-7E3455ACF3EA}">
      <dgm:prSet/>
      <dgm:spPr/>
      <dgm:t>
        <a:bodyPr/>
        <a:lstStyle/>
        <a:p>
          <a:endParaRPr lang="en-US"/>
        </a:p>
      </dgm:t>
    </dgm:pt>
    <dgm:pt modelId="{CC42CCC8-39EA-6047-A7D4-6B0E9395A0A8}">
      <dgm:prSet phldrT="[Text]"/>
      <dgm:spPr/>
      <dgm:t>
        <a:bodyPr/>
        <a:lstStyle/>
        <a:p>
          <a:r>
            <a:rPr lang="en-US" dirty="0" smtClean="0"/>
            <a:t>System Architect</a:t>
          </a:r>
          <a:endParaRPr lang="en-US" dirty="0"/>
        </a:p>
      </dgm:t>
    </dgm:pt>
    <dgm:pt modelId="{76A16409-497F-404B-A26B-6DAF8B781F75}" type="parTrans" cxnId="{C2E448EA-720E-7149-BAA0-30256F32CF5D}">
      <dgm:prSet/>
      <dgm:spPr/>
      <dgm:t>
        <a:bodyPr/>
        <a:lstStyle/>
        <a:p>
          <a:endParaRPr lang="en-US"/>
        </a:p>
      </dgm:t>
    </dgm:pt>
    <dgm:pt modelId="{A1BC9D8B-0902-3C4A-AC35-5B9651F3E805}" type="sibTrans" cxnId="{C2E448EA-720E-7149-BAA0-30256F32CF5D}">
      <dgm:prSet/>
      <dgm:spPr/>
      <dgm:t>
        <a:bodyPr/>
        <a:lstStyle/>
        <a:p>
          <a:endParaRPr lang="en-US"/>
        </a:p>
      </dgm:t>
    </dgm:pt>
    <dgm:pt modelId="{0D20BE09-E341-9F43-A2C0-C4684FDCBCDD}">
      <dgm:prSet phldrT="[Text]"/>
      <dgm:spPr/>
      <dgm:t>
        <a:bodyPr/>
        <a:lstStyle/>
        <a:p>
          <a:r>
            <a:rPr lang="en-US" dirty="0" smtClean="0"/>
            <a:t>Scrum Teams</a:t>
          </a:r>
        </a:p>
        <a:p>
          <a:r>
            <a:rPr lang="en-US" dirty="0" smtClean="0"/>
            <a:t>(building the product)</a:t>
          </a:r>
          <a:endParaRPr lang="en-US" dirty="0"/>
        </a:p>
      </dgm:t>
    </dgm:pt>
    <dgm:pt modelId="{02B6E036-DAD5-2C4C-8560-3C3B894FC646}" type="parTrans" cxnId="{70A3F842-4897-8049-BA7E-2602CE7BC11D}">
      <dgm:prSet/>
      <dgm:spPr/>
      <dgm:t>
        <a:bodyPr/>
        <a:lstStyle/>
        <a:p>
          <a:endParaRPr lang="en-US"/>
        </a:p>
      </dgm:t>
    </dgm:pt>
    <dgm:pt modelId="{F73E6017-3ACB-894F-A5CE-92BCAA2684B6}" type="sibTrans" cxnId="{70A3F842-4897-8049-BA7E-2602CE7BC11D}">
      <dgm:prSet/>
      <dgm:spPr/>
      <dgm:t>
        <a:bodyPr/>
        <a:lstStyle/>
        <a:p>
          <a:endParaRPr lang="en-US"/>
        </a:p>
      </dgm:t>
    </dgm:pt>
    <dgm:pt modelId="{6C38E77B-36C9-EC4D-B1E0-73B257D7BFC9}">
      <dgm:prSet phldrT="[Text]"/>
      <dgm:spPr/>
      <dgm:t>
        <a:bodyPr/>
        <a:lstStyle/>
        <a:p>
          <a:r>
            <a:rPr lang="en-US" dirty="0" smtClean="0"/>
            <a:t>Scrum Master</a:t>
          </a:r>
          <a:endParaRPr lang="en-US" dirty="0"/>
        </a:p>
      </dgm:t>
    </dgm:pt>
    <dgm:pt modelId="{F9D127A7-3634-7A42-824E-7D404586AEC3}" type="parTrans" cxnId="{DFF76205-00BF-974E-A758-222EE480B1FF}">
      <dgm:prSet/>
      <dgm:spPr/>
      <dgm:t>
        <a:bodyPr/>
        <a:lstStyle/>
        <a:p>
          <a:endParaRPr lang="en-US"/>
        </a:p>
      </dgm:t>
    </dgm:pt>
    <dgm:pt modelId="{2E2BFA1E-2208-0C48-9C7C-9888F38BB653}" type="sibTrans" cxnId="{DFF76205-00BF-974E-A758-222EE480B1FF}">
      <dgm:prSet/>
      <dgm:spPr/>
      <dgm:t>
        <a:bodyPr/>
        <a:lstStyle/>
        <a:p>
          <a:endParaRPr lang="en-US"/>
        </a:p>
      </dgm:t>
    </dgm:pt>
    <dgm:pt modelId="{320F14D0-77A8-1148-A83D-8DDBADF449C2}">
      <dgm:prSet phldrT="[Text]"/>
      <dgm:spPr/>
      <dgm:t>
        <a:bodyPr/>
        <a:lstStyle/>
        <a:p>
          <a:r>
            <a:rPr lang="en-US" dirty="0" smtClean="0"/>
            <a:t>Team Members</a:t>
          </a:r>
          <a:endParaRPr lang="en-US" dirty="0"/>
        </a:p>
      </dgm:t>
    </dgm:pt>
    <dgm:pt modelId="{84A35A83-D096-304B-A774-BB5BF01CCA59}" type="parTrans" cxnId="{A5AB48D8-99B5-FE44-93C1-39785C1CDEC7}">
      <dgm:prSet/>
      <dgm:spPr/>
      <dgm:t>
        <a:bodyPr/>
        <a:lstStyle/>
        <a:p>
          <a:endParaRPr lang="en-US"/>
        </a:p>
      </dgm:t>
    </dgm:pt>
    <dgm:pt modelId="{8DF64287-65F1-D646-B7C2-76A0F347D131}" type="sibTrans" cxnId="{A5AB48D8-99B5-FE44-93C1-39785C1CDEC7}">
      <dgm:prSet/>
      <dgm:spPr/>
      <dgm:t>
        <a:bodyPr/>
        <a:lstStyle/>
        <a:p>
          <a:endParaRPr lang="en-US"/>
        </a:p>
      </dgm:t>
    </dgm:pt>
    <dgm:pt modelId="{17427194-63BD-A541-9CFB-DF44BDC7C837}" type="pres">
      <dgm:prSet presAssocID="{3C794EA7-63B2-D144-ABB7-E6C5AE81ACB0}" presName="diagram" presStyleCnt="0">
        <dgm:presLayoutVars>
          <dgm:chPref val="1"/>
          <dgm:dir/>
          <dgm:animOne val="branch"/>
          <dgm:animLvl val="lvl"/>
          <dgm:resizeHandles/>
        </dgm:presLayoutVars>
      </dgm:prSet>
      <dgm:spPr/>
      <dgm:t>
        <a:bodyPr/>
        <a:lstStyle/>
        <a:p>
          <a:endParaRPr lang="en-US"/>
        </a:p>
      </dgm:t>
    </dgm:pt>
    <dgm:pt modelId="{E39BF36B-9CE3-384C-A6D4-A418EE24AAD3}" type="pres">
      <dgm:prSet presAssocID="{9EE3E1D4-CC07-C143-8A36-2B297717577C}" presName="root" presStyleCnt="0"/>
      <dgm:spPr/>
    </dgm:pt>
    <dgm:pt modelId="{6D70AEF5-0B4C-F145-B6D4-53E264A6E1CA}" type="pres">
      <dgm:prSet presAssocID="{9EE3E1D4-CC07-C143-8A36-2B297717577C}" presName="rootComposite" presStyleCnt="0"/>
      <dgm:spPr/>
    </dgm:pt>
    <dgm:pt modelId="{F422EB32-2BE0-474D-B732-F3577958E65C}" type="pres">
      <dgm:prSet presAssocID="{9EE3E1D4-CC07-C143-8A36-2B297717577C}" presName="rootText" presStyleLbl="node1" presStyleIdx="0" presStyleCnt="2"/>
      <dgm:spPr/>
      <dgm:t>
        <a:bodyPr/>
        <a:lstStyle/>
        <a:p>
          <a:endParaRPr lang="en-US"/>
        </a:p>
      </dgm:t>
    </dgm:pt>
    <dgm:pt modelId="{E11CA75E-C1F2-C340-999D-45C7DDFF83DE}" type="pres">
      <dgm:prSet presAssocID="{9EE3E1D4-CC07-C143-8A36-2B297717577C}" presName="rootConnector" presStyleLbl="node1" presStyleIdx="0" presStyleCnt="2"/>
      <dgm:spPr/>
      <dgm:t>
        <a:bodyPr/>
        <a:lstStyle/>
        <a:p>
          <a:endParaRPr lang="en-US"/>
        </a:p>
      </dgm:t>
    </dgm:pt>
    <dgm:pt modelId="{EEE1D335-36F6-EB44-8A8D-BA603BCF1649}" type="pres">
      <dgm:prSet presAssocID="{9EE3E1D4-CC07-C143-8A36-2B297717577C}" presName="childShape" presStyleCnt="0"/>
      <dgm:spPr/>
    </dgm:pt>
    <dgm:pt modelId="{C934DCFC-BA1A-164B-AC77-71B9766568CD}" type="pres">
      <dgm:prSet presAssocID="{BE962C2A-0578-0540-82E4-A61E6F770F60}" presName="Name13" presStyleLbl="parChTrans1D2" presStyleIdx="0" presStyleCnt="4"/>
      <dgm:spPr/>
      <dgm:t>
        <a:bodyPr/>
        <a:lstStyle/>
        <a:p>
          <a:endParaRPr lang="en-US"/>
        </a:p>
      </dgm:t>
    </dgm:pt>
    <dgm:pt modelId="{6607E77C-0CB2-2B4B-A29F-65D57A33ED41}" type="pres">
      <dgm:prSet presAssocID="{3479EB1A-7C2B-1444-8AD2-B2D86CEDAF48}" presName="childText" presStyleLbl="bgAcc1" presStyleIdx="0" presStyleCnt="4">
        <dgm:presLayoutVars>
          <dgm:bulletEnabled val="1"/>
        </dgm:presLayoutVars>
      </dgm:prSet>
      <dgm:spPr/>
      <dgm:t>
        <a:bodyPr/>
        <a:lstStyle/>
        <a:p>
          <a:endParaRPr lang="en-US"/>
        </a:p>
      </dgm:t>
    </dgm:pt>
    <dgm:pt modelId="{A679BAF3-3682-7C4B-B570-E0809879F66D}" type="pres">
      <dgm:prSet presAssocID="{76A16409-497F-404B-A26B-6DAF8B781F75}" presName="Name13" presStyleLbl="parChTrans1D2" presStyleIdx="1" presStyleCnt="4"/>
      <dgm:spPr/>
      <dgm:t>
        <a:bodyPr/>
        <a:lstStyle/>
        <a:p>
          <a:endParaRPr lang="en-US"/>
        </a:p>
      </dgm:t>
    </dgm:pt>
    <dgm:pt modelId="{F4E28576-6A2E-C14B-8F30-86A160AFAF53}" type="pres">
      <dgm:prSet presAssocID="{CC42CCC8-39EA-6047-A7D4-6B0E9395A0A8}" presName="childText" presStyleLbl="bgAcc1" presStyleIdx="1" presStyleCnt="4">
        <dgm:presLayoutVars>
          <dgm:bulletEnabled val="1"/>
        </dgm:presLayoutVars>
      </dgm:prSet>
      <dgm:spPr/>
      <dgm:t>
        <a:bodyPr/>
        <a:lstStyle/>
        <a:p>
          <a:endParaRPr lang="en-US"/>
        </a:p>
      </dgm:t>
    </dgm:pt>
    <dgm:pt modelId="{86ECE58B-116E-4743-B9DD-B9289FA8BAD9}" type="pres">
      <dgm:prSet presAssocID="{0D20BE09-E341-9F43-A2C0-C4684FDCBCDD}" presName="root" presStyleCnt="0"/>
      <dgm:spPr/>
    </dgm:pt>
    <dgm:pt modelId="{6A809D1B-C5D2-D54D-96A3-608220678F5B}" type="pres">
      <dgm:prSet presAssocID="{0D20BE09-E341-9F43-A2C0-C4684FDCBCDD}" presName="rootComposite" presStyleCnt="0"/>
      <dgm:spPr/>
    </dgm:pt>
    <dgm:pt modelId="{EB1D9B21-DF04-A64E-B792-EF5B0DACD349}" type="pres">
      <dgm:prSet presAssocID="{0D20BE09-E341-9F43-A2C0-C4684FDCBCDD}" presName="rootText" presStyleLbl="node1" presStyleIdx="1" presStyleCnt="2"/>
      <dgm:spPr/>
      <dgm:t>
        <a:bodyPr/>
        <a:lstStyle/>
        <a:p>
          <a:endParaRPr lang="en-US"/>
        </a:p>
      </dgm:t>
    </dgm:pt>
    <dgm:pt modelId="{FB7F3A18-00F3-F744-95ED-1B95A675495E}" type="pres">
      <dgm:prSet presAssocID="{0D20BE09-E341-9F43-A2C0-C4684FDCBCDD}" presName="rootConnector" presStyleLbl="node1" presStyleIdx="1" presStyleCnt="2"/>
      <dgm:spPr/>
      <dgm:t>
        <a:bodyPr/>
        <a:lstStyle/>
        <a:p>
          <a:endParaRPr lang="en-US"/>
        </a:p>
      </dgm:t>
    </dgm:pt>
    <dgm:pt modelId="{67A50500-A0F7-DB48-B1DF-3B60CA344F61}" type="pres">
      <dgm:prSet presAssocID="{0D20BE09-E341-9F43-A2C0-C4684FDCBCDD}" presName="childShape" presStyleCnt="0"/>
      <dgm:spPr/>
    </dgm:pt>
    <dgm:pt modelId="{E230362E-B61D-FB47-A570-2091C4532073}" type="pres">
      <dgm:prSet presAssocID="{F9D127A7-3634-7A42-824E-7D404586AEC3}" presName="Name13" presStyleLbl="parChTrans1D2" presStyleIdx="2" presStyleCnt="4"/>
      <dgm:spPr/>
      <dgm:t>
        <a:bodyPr/>
        <a:lstStyle/>
        <a:p>
          <a:endParaRPr lang="en-US"/>
        </a:p>
      </dgm:t>
    </dgm:pt>
    <dgm:pt modelId="{FD0183E5-FD93-7C4A-8501-94A0948BA7E9}" type="pres">
      <dgm:prSet presAssocID="{6C38E77B-36C9-EC4D-B1E0-73B257D7BFC9}" presName="childText" presStyleLbl="bgAcc1" presStyleIdx="2" presStyleCnt="4">
        <dgm:presLayoutVars>
          <dgm:bulletEnabled val="1"/>
        </dgm:presLayoutVars>
      </dgm:prSet>
      <dgm:spPr/>
      <dgm:t>
        <a:bodyPr/>
        <a:lstStyle/>
        <a:p>
          <a:endParaRPr lang="en-US"/>
        </a:p>
      </dgm:t>
    </dgm:pt>
    <dgm:pt modelId="{E2B67155-086F-1341-8B75-8A5B7EC4FABF}" type="pres">
      <dgm:prSet presAssocID="{84A35A83-D096-304B-A774-BB5BF01CCA59}" presName="Name13" presStyleLbl="parChTrans1D2" presStyleIdx="3" presStyleCnt="4"/>
      <dgm:spPr/>
      <dgm:t>
        <a:bodyPr/>
        <a:lstStyle/>
        <a:p>
          <a:endParaRPr lang="en-US"/>
        </a:p>
      </dgm:t>
    </dgm:pt>
    <dgm:pt modelId="{9C580EBE-815E-2940-881C-BE5EF235D9DC}" type="pres">
      <dgm:prSet presAssocID="{320F14D0-77A8-1148-A83D-8DDBADF449C2}" presName="childText" presStyleLbl="bgAcc1" presStyleIdx="3" presStyleCnt="4">
        <dgm:presLayoutVars>
          <dgm:bulletEnabled val="1"/>
        </dgm:presLayoutVars>
      </dgm:prSet>
      <dgm:spPr/>
      <dgm:t>
        <a:bodyPr/>
        <a:lstStyle/>
        <a:p>
          <a:endParaRPr lang="en-US"/>
        </a:p>
      </dgm:t>
    </dgm:pt>
  </dgm:ptLst>
  <dgm:cxnLst>
    <dgm:cxn modelId="{DFF76205-00BF-974E-A758-222EE480B1FF}" srcId="{0D20BE09-E341-9F43-A2C0-C4684FDCBCDD}" destId="{6C38E77B-36C9-EC4D-B1E0-73B257D7BFC9}" srcOrd="0" destOrd="0" parTransId="{F9D127A7-3634-7A42-824E-7D404586AEC3}" sibTransId="{2E2BFA1E-2208-0C48-9C7C-9888F38BB653}"/>
    <dgm:cxn modelId="{C2E448EA-720E-7149-BAA0-30256F32CF5D}" srcId="{9EE3E1D4-CC07-C143-8A36-2B297717577C}" destId="{CC42CCC8-39EA-6047-A7D4-6B0E9395A0A8}" srcOrd="1" destOrd="0" parTransId="{76A16409-497F-404B-A26B-6DAF8B781F75}" sibTransId="{A1BC9D8B-0902-3C4A-AC35-5B9651F3E805}"/>
    <dgm:cxn modelId="{60B2F7B1-69BD-5448-9C12-AC11619D7896}" type="presOf" srcId="{3C794EA7-63B2-D144-ABB7-E6C5AE81ACB0}" destId="{17427194-63BD-A541-9CFB-DF44BDC7C837}" srcOrd="0" destOrd="0" presId="urn:microsoft.com/office/officeart/2005/8/layout/hierarchy3"/>
    <dgm:cxn modelId="{EBE0DC13-9FB5-8846-BC42-F64BFC1512FF}" type="presOf" srcId="{84A35A83-D096-304B-A774-BB5BF01CCA59}" destId="{E2B67155-086F-1341-8B75-8A5B7EC4FABF}" srcOrd="0" destOrd="0" presId="urn:microsoft.com/office/officeart/2005/8/layout/hierarchy3"/>
    <dgm:cxn modelId="{70A3F842-4897-8049-BA7E-2602CE7BC11D}" srcId="{3C794EA7-63B2-D144-ABB7-E6C5AE81ACB0}" destId="{0D20BE09-E341-9F43-A2C0-C4684FDCBCDD}" srcOrd="1" destOrd="0" parTransId="{02B6E036-DAD5-2C4C-8560-3C3B894FC646}" sibTransId="{F73E6017-3ACB-894F-A5CE-92BCAA2684B6}"/>
    <dgm:cxn modelId="{95A5C57B-4E81-2940-AC37-0D5BC9B200F0}" srcId="{3C794EA7-63B2-D144-ABB7-E6C5AE81ACB0}" destId="{9EE3E1D4-CC07-C143-8A36-2B297717577C}" srcOrd="0" destOrd="0" parTransId="{B9A9562B-897F-1242-B15A-1F995E18D4A3}" sibTransId="{733EEBCB-2413-1F47-9891-C45341B01977}"/>
    <dgm:cxn modelId="{16E6FCA2-FAA6-1D42-99ED-0D4A95B764AC}" type="presOf" srcId="{0D20BE09-E341-9F43-A2C0-C4684FDCBCDD}" destId="{FB7F3A18-00F3-F744-95ED-1B95A675495E}" srcOrd="1" destOrd="0" presId="urn:microsoft.com/office/officeart/2005/8/layout/hierarchy3"/>
    <dgm:cxn modelId="{3FA0B7A3-B4A4-D44E-8040-7E3455ACF3EA}" srcId="{9EE3E1D4-CC07-C143-8A36-2B297717577C}" destId="{3479EB1A-7C2B-1444-8AD2-B2D86CEDAF48}" srcOrd="0" destOrd="0" parTransId="{BE962C2A-0578-0540-82E4-A61E6F770F60}" sibTransId="{280BE3BB-DE52-0B4F-AE9B-CA69C3E38A65}"/>
    <dgm:cxn modelId="{801EBADC-7D3E-1943-9B2F-77A613826070}" type="presOf" srcId="{CC42CCC8-39EA-6047-A7D4-6B0E9395A0A8}" destId="{F4E28576-6A2E-C14B-8F30-86A160AFAF53}" srcOrd="0" destOrd="0" presId="urn:microsoft.com/office/officeart/2005/8/layout/hierarchy3"/>
    <dgm:cxn modelId="{291DB377-00F3-F445-8D8C-95F92478A905}" type="presOf" srcId="{0D20BE09-E341-9F43-A2C0-C4684FDCBCDD}" destId="{EB1D9B21-DF04-A64E-B792-EF5B0DACD349}" srcOrd="0" destOrd="0" presId="urn:microsoft.com/office/officeart/2005/8/layout/hierarchy3"/>
    <dgm:cxn modelId="{C7C59532-670C-A74D-8FA3-4A3AFCF0CBE2}" type="presOf" srcId="{76A16409-497F-404B-A26B-6DAF8B781F75}" destId="{A679BAF3-3682-7C4B-B570-E0809879F66D}" srcOrd="0" destOrd="0" presId="urn:microsoft.com/office/officeart/2005/8/layout/hierarchy3"/>
    <dgm:cxn modelId="{322546CA-9D20-1A4B-890E-6C82F79B66FD}" type="presOf" srcId="{320F14D0-77A8-1148-A83D-8DDBADF449C2}" destId="{9C580EBE-815E-2940-881C-BE5EF235D9DC}" srcOrd="0" destOrd="0" presId="urn:microsoft.com/office/officeart/2005/8/layout/hierarchy3"/>
    <dgm:cxn modelId="{247E0DB4-EA8C-0543-93FF-E0706BD77203}" type="presOf" srcId="{9EE3E1D4-CC07-C143-8A36-2B297717577C}" destId="{F422EB32-2BE0-474D-B732-F3577958E65C}" srcOrd="0" destOrd="0" presId="urn:microsoft.com/office/officeart/2005/8/layout/hierarchy3"/>
    <dgm:cxn modelId="{29D63F0C-5DBA-B046-A391-E30F41F88E03}" type="presOf" srcId="{F9D127A7-3634-7A42-824E-7D404586AEC3}" destId="{E230362E-B61D-FB47-A570-2091C4532073}" srcOrd="0" destOrd="0" presId="urn:microsoft.com/office/officeart/2005/8/layout/hierarchy3"/>
    <dgm:cxn modelId="{427598DB-F32F-3B49-A075-ED55FFD27B6C}" type="presOf" srcId="{3479EB1A-7C2B-1444-8AD2-B2D86CEDAF48}" destId="{6607E77C-0CB2-2B4B-A29F-65D57A33ED41}" srcOrd="0" destOrd="0" presId="urn:microsoft.com/office/officeart/2005/8/layout/hierarchy3"/>
    <dgm:cxn modelId="{9C554FED-2FB4-6D46-A552-BB2C9BEA25BA}" type="presOf" srcId="{9EE3E1D4-CC07-C143-8A36-2B297717577C}" destId="{E11CA75E-C1F2-C340-999D-45C7DDFF83DE}" srcOrd="1" destOrd="0" presId="urn:microsoft.com/office/officeart/2005/8/layout/hierarchy3"/>
    <dgm:cxn modelId="{F056E300-99AC-7443-B883-941CD05E565D}" type="presOf" srcId="{6C38E77B-36C9-EC4D-B1E0-73B257D7BFC9}" destId="{FD0183E5-FD93-7C4A-8501-94A0948BA7E9}" srcOrd="0" destOrd="0" presId="urn:microsoft.com/office/officeart/2005/8/layout/hierarchy3"/>
    <dgm:cxn modelId="{17C1E856-9006-124D-A644-A137C211923D}" type="presOf" srcId="{BE962C2A-0578-0540-82E4-A61E6F770F60}" destId="{C934DCFC-BA1A-164B-AC77-71B9766568CD}" srcOrd="0" destOrd="0" presId="urn:microsoft.com/office/officeart/2005/8/layout/hierarchy3"/>
    <dgm:cxn modelId="{A5AB48D8-99B5-FE44-93C1-39785C1CDEC7}" srcId="{0D20BE09-E341-9F43-A2C0-C4684FDCBCDD}" destId="{320F14D0-77A8-1148-A83D-8DDBADF449C2}" srcOrd="1" destOrd="0" parTransId="{84A35A83-D096-304B-A774-BB5BF01CCA59}" sibTransId="{8DF64287-65F1-D646-B7C2-76A0F347D131}"/>
    <dgm:cxn modelId="{3BAAD159-5604-EC40-93B3-00C786BFC5BA}" type="presParOf" srcId="{17427194-63BD-A541-9CFB-DF44BDC7C837}" destId="{E39BF36B-9CE3-384C-A6D4-A418EE24AAD3}" srcOrd="0" destOrd="0" presId="urn:microsoft.com/office/officeart/2005/8/layout/hierarchy3"/>
    <dgm:cxn modelId="{A309B6C9-C3C0-3141-A30E-521C5D86749A}" type="presParOf" srcId="{E39BF36B-9CE3-384C-A6D4-A418EE24AAD3}" destId="{6D70AEF5-0B4C-F145-B6D4-53E264A6E1CA}" srcOrd="0" destOrd="0" presId="urn:microsoft.com/office/officeart/2005/8/layout/hierarchy3"/>
    <dgm:cxn modelId="{035EB2E7-4329-4347-B346-D79ACC121E53}" type="presParOf" srcId="{6D70AEF5-0B4C-F145-B6D4-53E264A6E1CA}" destId="{F422EB32-2BE0-474D-B732-F3577958E65C}" srcOrd="0" destOrd="0" presId="urn:microsoft.com/office/officeart/2005/8/layout/hierarchy3"/>
    <dgm:cxn modelId="{394AEC95-B2A5-BB45-A457-72B4FA22C035}" type="presParOf" srcId="{6D70AEF5-0B4C-F145-B6D4-53E264A6E1CA}" destId="{E11CA75E-C1F2-C340-999D-45C7DDFF83DE}" srcOrd="1" destOrd="0" presId="urn:microsoft.com/office/officeart/2005/8/layout/hierarchy3"/>
    <dgm:cxn modelId="{11AA3AE0-3F3B-AC45-82FA-751A8D9C2A5B}" type="presParOf" srcId="{E39BF36B-9CE3-384C-A6D4-A418EE24AAD3}" destId="{EEE1D335-36F6-EB44-8A8D-BA603BCF1649}" srcOrd="1" destOrd="0" presId="urn:microsoft.com/office/officeart/2005/8/layout/hierarchy3"/>
    <dgm:cxn modelId="{4118F9BA-02D1-CD45-94EB-CB8B305AC32B}" type="presParOf" srcId="{EEE1D335-36F6-EB44-8A8D-BA603BCF1649}" destId="{C934DCFC-BA1A-164B-AC77-71B9766568CD}" srcOrd="0" destOrd="0" presId="urn:microsoft.com/office/officeart/2005/8/layout/hierarchy3"/>
    <dgm:cxn modelId="{2B3ED1F8-D1B1-BA4E-851B-D9094CD110FC}" type="presParOf" srcId="{EEE1D335-36F6-EB44-8A8D-BA603BCF1649}" destId="{6607E77C-0CB2-2B4B-A29F-65D57A33ED41}" srcOrd="1" destOrd="0" presId="urn:microsoft.com/office/officeart/2005/8/layout/hierarchy3"/>
    <dgm:cxn modelId="{71E79272-F60E-6E42-B10C-8A66519B4617}" type="presParOf" srcId="{EEE1D335-36F6-EB44-8A8D-BA603BCF1649}" destId="{A679BAF3-3682-7C4B-B570-E0809879F66D}" srcOrd="2" destOrd="0" presId="urn:microsoft.com/office/officeart/2005/8/layout/hierarchy3"/>
    <dgm:cxn modelId="{08294868-B043-E44A-9E9A-CFE7AA731D04}" type="presParOf" srcId="{EEE1D335-36F6-EB44-8A8D-BA603BCF1649}" destId="{F4E28576-6A2E-C14B-8F30-86A160AFAF53}" srcOrd="3" destOrd="0" presId="urn:microsoft.com/office/officeart/2005/8/layout/hierarchy3"/>
    <dgm:cxn modelId="{A9D5BACC-0A07-5546-A7E1-C07F9E1C78D4}" type="presParOf" srcId="{17427194-63BD-A541-9CFB-DF44BDC7C837}" destId="{86ECE58B-116E-4743-B9DD-B9289FA8BAD9}" srcOrd="1" destOrd="0" presId="urn:microsoft.com/office/officeart/2005/8/layout/hierarchy3"/>
    <dgm:cxn modelId="{E1A76ECB-F400-7B45-A621-76CB8FC7618D}" type="presParOf" srcId="{86ECE58B-116E-4743-B9DD-B9289FA8BAD9}" destId="{6A809D1B-C5D2-D54D-96A3-608220678F5B}" srcOrd="0" destOrd="0" presId="urn:microsoft.com/office/officeart/2005/8/layout/hierarchy3"/>
    <dgm:cxn modelId="{24624614-8F57-514B-AC97-429E1AD0883D}" type="presParOf" srcId="{6A809D1B-C5D2-D54D-96A3-608220678F5B}" destId="{EB1D9B21-DF04-A64E-B792-EF5B0DACD349}" srcOrd="0" destOrd="0" presId="urn:microsoft.com/office/officeart/2005/8/layout/hierarchy3"/>
    <dgm:cxn modelId="{6CA3C174-509E-D640-B1F2-6960AEEFF015}" type="presParOf" srcId="{6A809D1B-C5D2-D54D-96A3-608220678F5B}" destId="{FB7F3A18-00F3-F744-95ED-1B95A675495E}" srcOrd="1" destOrd="0" presId="urn:microsoft.com/office/officeart/2005/8/layout/hierarchy3"/>
    <dgm:cxn modelId="{C8948C29-949D-F145-AB4B-132694C45792}" type="presParOf" srcId="{86ECE58B-116E-4743-B9DD-B9289FA8BAD9}" destId="{67A50500-A0F7-DB48-B1DF-3B60CA344F61}" srcOrd="1" destOrd="0" presId="urn:microsoft.com/office/officeart/2005/8/layout/hierarchy3"/>
    <dgm:cxn modelId="{39CE1C58-1805-CF46-8BE0-4DD1C38747D3}" type="presParOf" srcId="{67A50500-A0F7-DB48-B1DF-3B60CA344F61}" destId="{E230362E-B61D-FB47-A570-2091C4532073}" srcOrd="0" destOrd="0" presId="urn:microsoft.com/office/officeart/2005/8/layout/hierarchy3"/>
    <dgm:cxn modelId="{2A929741-524B-434E-9B46-B1ECAFFA1606}" type="presParOf" srcId="{67A50500-A0F7-DB48-B1DF-3B60CA344F61}" destId="{FD0183E5-FD93-7C4A-8501-94A0948BA7E9}" srcOrd="1" destOrd="0" presId="urn:microsoft.com/office/officeart/2005/8/layout/hierarchy3"/>
    <dgm:cxn modelId="{CD243983-01F6-994D-AE67-7553A0279BD1}" type="presParOf" srcId="{67A50500-A0F7-DB48-B1DF-3B60CA344F61}" destId="{E2B67155-086F-1341-8B75-8A5B7EC4FABF}" srcOrd="2" destOrd="0" presId="urn:microsoft.com/office/officeart/2005/8/layout/hierarchy3"/>
    <dgm:cxn modelId="{4AEA0350-71E8-2F44-8762-63B46160BD6D}" type="presParOf" srcId="{67A50500-A0F7-DB48-B1DF-3B60CA344F61}" destId="{9C580EBE-815E-2940-881C-BE5EF235D9DC}" srcOrd="3"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B43E35-F5BF-744B-A633-A1628F52FEFF}" type="doc">
      <dgm:prSet loTypeId="urn:microsoft.com/office/officeart/2005/8/layout/hierarchy3" loCatId="hierarchy" qsTypeId="urn:microsoft.com/office/officeart/2005/8/quickstyle/simple4" qsCatId="simple" csTypeId="urn:microsoft.com/office/officeart/2005/8/colors/accent1_2" csCatId="accent1" phldr="1"/>
      <dgm:spPr/>
      <dgm:t>
        <a:bodyPr/>
        <a:lstStyle/>
        <a:p>
          <a:endParaRPr lang="en-US"/>
        </a:p>
      </dgm:t>
    </dgm:pt>
    <dgm:pt modelId="{8CC20F69-6352-C74F-99C6-41EE46881A69}">
      <dgm:prSet/>
      <dgm:spPr/>
      <dgm:t>
        <a:bodyPr/>
        <a:lstStyle/>
        <a:p>
          <a:pPr rtl="0"/>
          <a:r>
            <a:rPr lang="en-US" b="1" dirty="0" smtClean="0"/>
            <a:t>Value Planning</a:t>
          </a:r>
        </a:p>
        <a:p>
          <a:pPr rtl="0"/>
          <a:r>
            <a:rPr lang="en-US" b="1" dirty="0" smtClean="0"/>
            <a:t>The Inputs</a:t>
          </a:r>
          <a:endParaRPr lang="en-US" b="1" dirty="0"/>
        </a:p>
      </dgm:t>
    </dgm:pt>
    <dgm:pt modelId="{EDF46F13-A297-4C42-BDE4-63189A3A1545}" type="parTrans" cxnId="{0F99445F-8D00-9C40-9912-C7AF6EA77AAC}">
      <dgm:prSet/>
      <dgm:spPr/>
      <dgm:t>
        <a:bodyPr/>
        <a:lstStyle/>
        <a:p>
          <a:endParaRPr lang="en-US"/>
        </a:p>
      </dgm:t>
    </dgm:pt>
    <dgm:pt modelId="{EFBBBCE6-3CF1-FE43-A100-4BDB7B2F9A07}" type="sibTrans" cxnId="{0F99445F-8D00-9C40-9912-C7AF6EA77AAC}">
      <dgm:prSet/>
      <dgm:spPr/>
      <dgm:t>
        <a:bodyPr/>
        <a:lstStyle/>
        <a:p>
          <a:endParaRPr lang="en-US"/>
        </a:p>
      </dgm:t>
    </dgm:pt>
    <dgm:pt modelId="{68E95998-7F18-234E-B2B1-0722F3AC77CB}" type="pres">
      <dgm:prSet presAssocID="{6DB43E35-F5BF-744B-A633-A1628F52FEFF}" presName="diagram" presStyleCnt="0">
        <dgm:presLayoutVars>
          <dgm:chPref val="1"/>
          <dgm:dir/>
          <dgm:animOne val="branch"/>
          <dgm:animLvl val="lvl"/>
          <dgm:resizeHandles/>
        </dgm:presLayoutVars>
      </dgm:prSet>
      <dgm:spPr/>
      <dgm:t>
        <a:bodyPr/>
        <a:lstStyle/>
        <a:p>
          <a:endParaRPr lang="en-US"/>
        </a:p>
      </dgm:t>
    </dgm:pt>
    <dgm:pt modelId="{6C440ECA-7EA8-634F-858C-C7E3952CDC89}" type="pres">
      <dgm:prSet presAssocID="{8CC20F69-6352-C74F-99C6-41EE46881A69}" presName="root" presStyleCnt="0"/>
      <dgm:spPr/>
    </dgm:pt>
    <dgm:pt modelId="{0B2983BC-47C8-BF40-A71F-CA458A415AF8}" type="pres">
      <dgm:prSet presAssocID="{8CC20F69-6352-C74F-99C6-41EE46881A69}" presName="rootComposite" presStyleCnt="0"/>
      <dgm:spPr/>
    </dgm:pt>
    <dgm:pt modelId="{E5CBEDB2-AD0E-7A46-BB51-1C5676EC8A0B}" type="pres">
      <dgm:prSet presAssocID="{8CC20F69-6352-C74F-99C6-41EE46881A69}" presName="rootText" presStyleLbl="node1" presStyleIdx="0" presStyleCnt="1"/>
      <dgm:spPr/>
      <dgm:t>
        <a:bodyPr/>
        <a:lstStyle/>
        <a:p>
          <a:endParaRPr lang="en-US"/>
        </a:p>
      </dgm:t>
    </dgm:pt>
    <dgm:pt modelId="{BE25B1C4-DAD9-A743-AC90-95E0ED38B8C9}" type="pres">
      <dgm:prSet presAssocID="{8CC20F69-6352-C74F-99C6-41EE46881A69}" presName="rootConnector" presStyleLbl="node1" presStyleIdx="0" presStyleCnt="1"/>
      <dgm:spPr/>
      <dgm:t>
        <a:bodyPr/>
        <a:lstStyle/>
        <a:p>
          <a:endParaRPr lang="en-US"/>
        </a:p>
      </dgm:t>
    </dgm:pt>
    <dgm:pt modelId="{87C9230C-2042-AC48-B113-D92F73820CF7}" type="pres">
      <dgm:prSet presAssocID="{8CC20F69-6352-C74F-99C6-41EE46881A69}" presName="childShape" presStyleCnt="0"/>
      <dgm:spPr/>
    </dgm:pt>
  </dgm:ptLst>
  <dgm:cxnLst>
    <dgm:cxn modelId="{198C875E-F224-F54B-8F79-4BD7E7BBDB56}" type="presOf" srcId="{6DB43E35-F5BF-744B-A633-A1628F52FEFF}" destId="{68E95998-7F18-234E-B2B1-0722F3AC77CB}" srcOrd="0" destOrd="0" presId="urn:microsoft.com/office/officeart/2005/8/layout/hierarchy3"/>
    <dgm:cxn modelId="{0F99445F-8D00-9C40-9912-C7AF6EA77AAC}" srcId="{6DB43E35-F5BF-744B-A633-A1628F52FEFF}" destId="{8CC20F69-6352-C74F-99C6-41EE46881A69}" srcOrd="0" destOrd="0" parTransId="{EDF46F13-A297-4C42-BDE4-63189A3A1545}" sibTransId="{EFBBBCE6-3CF1-FE43-A100-4BDB7B2F9A07}"/>
    <dgm:cxn modelId="{160FFEEE-6F4C-4841-AD9E-1AE86FAC1FE9}" type="presOf" srcId="{8CC20F69-6352-C74F-99C6-41EE46881A69}" destId="{E5CBEDB2-AD0E-7A46-BB51-1C5676EC8A0B}" srcOrd="0" destOrd="0" presId="urn:microsoft.com/office/officeart/2005/8/layout/hierarchy3"/>
    <dgm:cxn modelId="{4FF22BA6-5860-8E46-90DD-8EAF250AA90C}" type="presOf" srcId="{8CC20F69-6352-C74F-99C6-41EE46881A69}" destId="{BE25B1C4-DAD9-A743-AC90-95E0ED38B8C9}" srcOrd="1" destOrd="0" presId="urn:microsoft.com/office/officeart/2005/8/layout/hierarchy3"/>
    <dgm:cxn modelId="{9E9375B3-0183-B340-B68E-449B9F52B6BD}" type="presParOf" srcId="{68E95998-7F18-234E-B2B1-0722F3AC77CB}" destId="{6C440ECA-7EA8-634F-858C-C7E3952CDC89}" srcOrd="0" destOrd="0" presId="urn:microsoft.com/office/officeart/2005/8/layout/hierarchy3"/>
    <dgm:cxn modelId="{8448E626-6341-DC45-B0C0-7B110D25C589}" type="presParOf" srcId="{6C440ECA-7EA8-634F-858C-C7E3952CDC89}" destId="{0B2983BC-47C8-BF40-A71F-CA458A415AF8}" srcOrd="0" destOrd="0" presId="urn:microsoft.com/office/officeart/2005/8/layout/hierarchy3"/>
    <dgm:cxn modelId="{484EB3C7-FFD5-8945-B112-88307CEAF236}" type="presParOf" srcId="{0B2983BC-47C8-BF40-A71F-CA458A415AF8}" destId="{E5CBEDB2-AD0E-7A46-BB51-1C5676EC8A0B}" srcOrd="0" destOrd="0" presId="urn:microsoft.com/office/officeart/2005/8/layout/hierarchy3"/>
    <dgm:cxn modelId="{C4CBD33E-FB78-9943-A3BC-988C91499D33}" type="presParOf" srcId="{0B2983BC-47C8-BF40-A71F-CA458A415AF8}" destId="{BE25B1C4-DAD9-A743-AC90-95E0ED38B8C9}" srcOrd="1" destOrd="0" presId="urn:microsoft.com/office/officeart/2005/8/layout/hierarchy3"/>
    <dgm:cxn modelId="{80DF765B-A654-6F4E-B713-429FD527216D}" type="presParOf" srcId="{6C440ECA-7EA8-634F-858C-C7E3952CDC89}" destId="{87C9230C-2042-AC48-B113-D92F73820CF7}"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794EA7-63B2-D144-ABB7-E6C5AE81ACB0}" type="doc">
      <dgm:prSet loTypeId="urn:microsoft.com/office/officeart/2005/8/layout/hierarchy3" loCatId="hierarchy" qsTypeId="urn:microsoft.com/office/officeart/2005/8/quickstyle/simple4" qsCatId="simple" csTypeId="urn:microsoft.com/office/officeart/2005/8/colors/accent1_2" csCatId="accent1" phldr="1"/>
      <dgm:spPr/>
      <dgm:t>
        <a:bodyPr/>
        <a:lstStyle/>
        <a:p>
          <a:endParaRPr lang="en-US"/>
        </a:p>
      </dgm:t>
    </dgm:pt>
    <dgm:pt modelId="{9EE3E1D4-CC07-C143-8A36-2B297717577C}">
      <dgm:prSet phldrT="[Text]"/>
      <dgm:spPr/>
      <dgm:t>
        <a:bodyPr/>
        <a:lstStyle/>
        <a:p>
          <a:r>
            <a:rPr lang="en-US" dirty="0" smtClean="0"/>
            <a:t>Product Management</a:t>
          </a:r>
        </a:p>
        <a:p>
          <a:r>
            <a:rPr lang="en-US" dirty="0" smtClean="0"/>
            <a:t>(deciding what the product should be)</a:t>
          </a:r>
          <a:endParaRPr lang="en-US" dirty="0"/>
        </a:p>
      </dgm:t>
    </dgm:pt>
    <dgm:pt modelId="{B9A9562B-897F-1242-B15A-1F995E18D4A3}" type="parTrans" cxnId="{95A5C57B-4E81-2940-AC37-0D5BC9B200F0}">
      <dgm:prSet/>
      <dgm:spPr/>
      <dgm:t>
        <a:bodyPr/>
        <a:lstStyle/>
        <a:p>
          <a:endParaRPr lang="en-US"/>
        </a:p>
      </dgm:t>
    </dgm:pt>
    <dgm:pt modelId="{733EEBCB-2413-1F47-9891-C45341B01977}" type="sibTrans" cxnId="{95A5C57B-4E81-2940-AC37-0D5BC9B200F0}">
      <dgm:prSet/>
      <dgm:spPr/>
      <dgm:t>
        <a:bodyPr/>
        <a:lstStyle/>
        <a:p>
          <a:endParaRPr lang="en-US"/>
        </a:p>
      </dgm:t>
    </dgm:pt>
    <dgm:pt modelId="{3479EB1A-7C2B-1444-8AD2-B2D86CEDAF48}">
      <dgm:prSet phldrT="[Text]"/>
      <dgm:spPr/>
      <dgm:t>
        <a:bodyPr/>
        <a:lstStyle/>
        <a:p>
          <a:r>
            <a:rPr lang="en-US" b="1" dirty="0" smtClean="0"/>
            <a:t>Stakeholders and their Needs</a:t>
          </a:r>
        </a:p>
        <a:p>
          <a:r>
            <a:rPr lang="en-US" dirty="0" smtClean="0"/>
            <a:t>(like: Potential New Users, Usability)</a:t>
          </a:r>
          <a:endParaRPr lang="en-US" dirty="0"/>
        </a:p>
      </dgm:t>
    </dgm:pt>
    <dgm:pt modelId="{BE962C2A-0578-0540-82E4-A61E6F770F60}" type="parTrans" cxnId="{3FA0B7A3-B4A4-D44E-8040-7E3455ACF3EA}">
      <dgm:prSet/>
      <dgm:spPr/>
      <dgm:t>
        <a:bodyPr/>
        <a:lstStyle/>
        <a:p>
          <a:endParaRPr lang="en-US"/>
        </a:p>
      </dgm:t>
    </dgm:pt>
    <dgm:pt modelId="{280BE3BB-DE52-0B4F-AE9B-CA69C3E38A65}" type="sibTrans" cxnId="{3FA0B7A3-B4A4-D44E-8040-7E3455ACF3EA}">
      <dgm:prSet/>
      <dgm:spPr/>
      <dgm:t>
        <a:bodyPr/>
        <a:lstStyle/>
        <a:p>
          <a:endParaRPr lang="en-US"/>
        </a:p>
      </dgm:t>
    </dgm:pt>
    <dgm:pt modelId="{CC42CCC8-39EA-6047-A7D4-6B0E9395A0A8}">
      <dgm:prSet phldrT="[Text]"/>
      <dgm:spPr/>
      <dgm:t>
        <a:bodyPr/>
        <a:lstStyle/>
        <a:p>
          <a:r>
            <a:rPr lang="en-US" b="1" dirty="0" smtClean="0"/>
            <a:t>Long Term Quality Needs</a:t>
          </a:r>
        </a:p>
        <a:p>
          <a:r>
            <a:rPr lang="en-US" dirty="0" smtClean="0"/>
            <a:t>(like Portability, Security, Adaptability)</a:t>
          </a:r>
          <a:endParaRPr lang="en-US" dirty="0"/>
        </a:p>
      </dgm:t>
    </dgm:pt>
    <dgm:pt modelId="{76A16409-497F-404B-A26B-6DAF8B781F75}" type="parTrans" cxnId="{C2E448EA-720E-7149-BAA0-30256F32CF5D}">
      <dgm:prSet/>
      <dgm:spPr/>
      <dgm:t>
        <a:bodyPr/>
        <a:lstStyle/>
        <a:p>
          <a:endParaRPr lang="en-US"/>
        </a:p>
      </dgm:t>
    </dgm:pt>
    <dgm:pt modelId="{A1BC9D8B-0902-3C4A-AC35-5B9651F3E805}" type="sibTrans" cxnId="{C2E448EA-720E-7149-BAA0-30256F32CF5D}">
      <dgm:prSet/>
      <dgm:spPr/>
      <dgm:t>
        <a:bodyPr/>
        <a:lstStyle/>
        <a:p>
          <a:endParaRPr lang="en-US"/>
        </a:p>
      </dgm:t>
    </dgm:pt>
    <dgm:pt modelId="{0D20BE09-E341-9F43-A2C0-C4684FDCBCDD}">
      <dgm:prSet phldrT="[Text]"/>
      <dgm:spPr/>
      <dgm:t>
        <a:bodyPr/>
        <a:lstStyle/>
        <a:p>
          <a:r>
            <a:rPr lang="en-US" dirty="0" smtClean="0"/>
            <a:t>Scrum Teams</a:t>
          </a:r>
        </a:p>
        <a:p>
          <a:r>
            <a:rPr lang="en-US" dirty="0" smtClean="0"/>
            <a:t>(building the product)</a:t>
          </a:r>
          <a:endParaRPr lang="en-US" dirty="0"/>
        </a:p>
      </dgm:t>
    </dgm:pt>
    <dgm:pt modelId="{02B6E036-DAD5-2C4C-8560-3C3B894FC646}" type="parTrans" cxnId="{70A3F842-4897-8049-BA7E-2602CE7BC11D}">
      <dgm:prSet/>
      <dgm:spPr/>
      <dgm:t>
        <a:bodyPr/>
        <a:lstStyle/>
        <a:p>
          <a:endParaRPr lang="en-US"/>
        </a:p>
      </dgm:t>
    </dgm:pt>
    <dgm:pt modelId="{F73E6017-3ACB-894F-A5CE-92BCAA2684B6}" type="sibTrans" cxnId="{70A3F842-4897-8049-BA7E-2602CE7BC11D}">
      <dgm:prSet/>
      <dgm:spPr/>
      <dgm:t>
        <a:bodyPr/>
        <a:lstStyle/>
        <a:p>
          <a:endParaRPr lang="en-US"/>
        </a:p>
      </dgm:t>
    </dgm:pt>
    <dgm:pt modelId="{6C38E77B-36C9-EC4D-B1E0-73B257D7BFC9}">
      <dgm:prSet phldrT="[Text]"/>
      <dgm:spPr/>
      <dgm:t>
        <a:bodyPr/>
        <a:lstStyle/>
        <a:p>
          <a:r>
            <a:rPr lang="en-US" b="1" dirty="0" smtClean="0"/>
            <a:t>Requirements</a:t>
          </a:r>
        </a:p>
        <a:p>
          <a:r>
            <a:rPr lang="en-US" dirty="0" smtClean="0"/>
            <a:t>(what to build, how well to build)</a:t>
          </a:r>
          <a:endParaRPr lang="en-US" dirty="0"/>
        </a:p>
      </dgm:t>
    </dgm:pt>
    <dgm:pt modelId="{F9D127A7-3634-7A42-824E-7D404586AEC3}" type="parTrans" cxnId="{DFF76205-00BF-974E-A758-222EE480B1FF}">
      <dgm:prSet/>
      <dgm:spPr/>
      <dgm:t>
        <a:bodyPr/>
        <a:lstStyle/>
        <a:p>
          <a:endParaRPr lang="en-US"/>
        </a:p>
      </dgm:t>
    </dgm:pt>
    <dgm:pt modelId="{2E2BFA1E-2208-0C48-9C7C-9888F38BB653}" type="sibTrans" cxnId="{DFF76205-00BF-974E-A758-222EE480B1FF}">
      <dgm:prSet/>
      <dgm:spPr/>
      <dgm:t>
        <a:bodyPr/>
        <a:lstStyle/>
        <a:p>
          <a:endParaRPr lang="en-US"/>
        </a:p>
      </dgm:t>
    </dgm:pt>
    <dgm:pt modelId="{320F14D0-77A8-1148-A83D-8DDBADF449C2}">
      <dgm:prSet phldrT="[Text]"/>
      <dgm:spPr/>
      <dgm:t>
        <a:bodyPr/>
        <a:lstStyle/>
        <a:p>
          <a:r>
            <a:rPr lang="en-US" b="1" dirty="0" smtClean="0"/>
            <a:t>High Level and Super-ordinate </a:t>
          </a:r>
        </a:p>
        <a:p>
          <a:r>
            <a:rPr lang="en-US" b="1" dirty="0" smtClean="0"/>
            <a:t>Designs and Architecture</a:t>
          </a:r>
        </a:p>
        <a:p>
          <a:r>
            <a:rPr lang="en-US" dirty="0" smtClean="0"/>
            <a:t>(how to build, solutions given from others)</a:t>
          </a:r>
          <a:endParaRPr lang="en-US" dirty="0"/>
        </a:p>
      </dgm:t>
    </dgm:pt>
    <dgm:pt modelId="{84A35A83-D096-304B-A774-BB5BF01CCA59}" type="parTrans" cxnId="{A5AB48D8-99B5-FE44-93C1-39785C1CDEC7}">
      <dgm:prSet/>
      <dgm:spPr/>
      <dgm:t>
        <a:bodyPr/>
        <a:lstStyle/>
        <a:p>
          <a:endParaRPr lang="en-US"/>
        </a:p>
      </dgm:t>
    </dgm:pt>
    <dgm:pt modelId="{8DF64287-65F1-D646-B7C2-76A0F347D131}" type="sibTrans" cxnId="{A5AB48D8-99B5-FE44-93C1-39785C1CDEC7}">
      <dgm:prSet/>
      <dgm:spPr/>
      <dgm:t>
        <a:bodyPr/>
        <a:lstStyle/>
        <a:p>
          <a:endParaRPr lang="en-US"/>
        </a:p>
      </dgm:t>
    </dgm:pt>
    <dgm:pt modelId="{17427194-63BD-A541-9CFB-DF44BDC7C837}" type="pres">
      <dgm:prSet presAssocID="{3C794EA7-63B2-D144-ABB7-E6C5AE81ACB0}" presName="diagram" presStyleCnt="0">
        <dgm:presLayoutVars>
          <dgm:chPref val="1"/>
          <dgm:dir/>
          <dgm:animOne val="branch"/>
          <dgm:animLvl val="lvl"/>
          <dgm:resizeHandles/>
        </dgm:presLayoutVars>
      </dgm:prSet>
      <dgm:spPr/>
      <dgm:t>
        <a:bodyPr/>
        <a:lstStyle/>
        <a:p>
          <a:endParaRPr lang="en-US"/>
        </a:p>
      </dgm:t>
    </dgm:pt>
    <dgm:pt modelId="{E39BF36B-9CE3-384C-A6D4-A418EE24AAD3}" type="pres">
      <dgm:prSet presAssocID="{9EE3E1D4-CC07-C143-8A36-2B297717577C}" presName="root" presStyleCnt="0"/>
      <dgm:spPr/>
    </dgm:pt>
    <dgm:pt modelId="{6D70AEF5-0B4C-F145-B6D4-53E264A6E1CA}" type="pres">
      <dgm:prSet presAssocID="{9EE3E1D4-CC07-C143-8A36-2B297717577C}" presName="rootComposite" presStyleCnt="0"/>
      <dgm:spPr/>
    </dgm:pt>
    <dgm:pt modelId="{F422EB32-2BE0-474D-B732-F3577958E65C}" type="pres">
      <dgm:prSet presAssocID="{9EE3E1D4-CC07-C143-8A36-2B297717577C}" presName="rootText" presStyleLbl="node1" presStyleIdx="0" presStyleCnt="2"/>
      <dgm:spPr/>
      <dgm:t>
        <a:bodyPr/>
        <a:lstStyle/>
        <a:p>
          <a:endParaRPr lang="en-US"/>
        </a:p>
      </dgm:t>
    </dgm:pt>
    <dgm:pt modelId="{E11CA75E-C1F2-C340-999D-45C7DDFF83DE}" type="pres">
      <dgm:prSet presAssocID="{9EE3E1D4-CC07-C143-8A36-2B297717577C}" presName="rootConnector" presStyleLbl="node1" presStyleIdx="0" presStyleCnt="2"/>
      <dgm:spPr/>
      <dgm:t>
        <a:bodyPr/>
        <a:lstStyle/>
        <a:p>
          <a:endParaRPr lang="en-US"/>
        </a:p>
      </dgm:t>
    </dgm:pt>
    <dgm:pt modelId="{EEE1D335-36F6-EB44-8A8D-BA603BCF1649}" type="pres">
      <dgm:prSet presAssocID="{9EE3E1D4-CC07-C143-8A36-2B297717577C}" presName="childShape" presStyleCnt="0"/>
      <dgm:spPr/>
    </dgm:pt>
    <dgm:pt modelId="{C934DCFC-BA1A-164B-AC77-71B9766568CD}" type="pres">
      <dgm:prSet presAssocID="{BE962C2A-0578-0540-82E4-A61E6F770F60}" presName="Name13" presStyleLbl="parChTrans1D2" presStyleIdx="0" presStyleCnt="4"/>
      <dgm:spPr/>
      <dgm:t>
        <a:bodyPr/>
        <a:lstStyle/>
        <a:p>
          <a:endParaRPr lang="en-US"/>
        </a:p>
      </dgm:t>
    </dgm:pt>
    <dgm:pt modelId="{6607E77C-0CB2-2B4B-A29F-65D57A33ED41}" type="pres">
      <dgm:prSet presAssocID="{3479EB1A-7C2B-1444-8AD2-B2D86CEDAF48}" presName="childText" presStyleLbl="bgAcc1" presStyleIdx="0" presStyleCnt="4">
        <dgm:presLayoutVars>
          <dgm:bulletEnabled val="1"/>
        </dgm:presLayoutVars>
      </dgm:prSet>
      <dgm:spPr/>
      <dgm:t>
        <a:bodyPr/>
        <a:lstStyle/>
        <a:p>
          <a:endParaRPr lang="en-US"/>
        </a:p>
      </dgm:t>
    </dgm:pt>
    <dgm:pt modelId="{A679BAF3-3682-7C4B-B570-E0809879F66D}" type="pres">
      <dgm:prSet presAssocID="{76A16409-497F-404B-A26B-6DAF8B781F75}" presName="Name13" presStyleLbl="parChTrans1D2" presStyleIdx="1" presStyleCnt="4"/>
      <dgm:spPr/>
      <dgm:t>
        <a:bodyPr/>
        <a:lstStyle/>
        <a:p>
          <a:endParaRPr lang="en-US"/>
        </a:p>
      </dgm:t>
    </dgm:pt>
    <dgm:pt modelId="{F4E28576-6A2E-C14B-8F30-86A160AFAF53}" type="pres">
      <dgm:prSet presAssocID="{CC42CCC8-39EA-6047-A7D4-6B0E9395A0A8}" presName="childText" presStyleLbl="bgAcc1" presStyleIdx="1" presStyleCnt="4">
        <dgm:presLayoutVars>
          <dgm:bulletEnabled val="1"/>
        </dgm:presLayoutVars>
      </dgm:prSet>
      <dgm:spPr/>
      <dgm:t>
        <a:bodyPr/>
        <a:lstStyle/>
        <a:p>
          <a:endParaRPr lang="en-US"/>
        </a:p>
      </dgm:t>
    </dgm:pt>
    <dgm:pt modelId="{86ECE58B-116E-4743-B9DD-B9289FA8BAD9}" type="pres">
      <dgm:prSet presAssocID="{0D20BE09-E341-9F43-A2C0-C4684FDCBCDD}" presName="root" presStyleCnt="0"/>
      <dgm:spPr/>
    </dgm:pt>
    <dgm:pt modelId="{6A809D1B-C5D2-D54D-96A3-608220678F5B}" type="pres">
      <dgm:prSet presAssocID="{0D20BE09-E341-9F43-A2C0-C4684FDCBCDD}" presName="rootComposite" presStyleCnt="0"/>
      <dgm:spPr/>
    </dgm:pt>
    <dgm:pt modelId="{EB1D9B21-DF04-A64E-B792-EF5B0DACD349}" type="pres">
      <dgm:prSet presAssocID="{0D20BE09-E341-9F43-A2C0-C4684FDCBCDD}" presName="rootText" presStyleLbl="node1" presStyleIdx="1" presStyleCnt="2"/>
      <dgm:spPr/>
      <dgm:t>
        <a:bodyPr/>
        <a:lstStyle/>
        <a:p>
          <a:endParaRPr lang="en-US"/>
        </a:p>
      </dgm:t>
    </dgm:pt>
    <dgm:pt modelId="{FB7F3A18-00F3-F744-95ED-1B95A675495E}" type="pres">
      <dgm:prSet presAssocID="{0D20BE09-E341-9F43-A2C0-C4684FDCBCDD}" presName="rootConnector" presStyleLbl="node1" presStyleIdx="1" presStyleCnt="2"/>
      <dgm:spPr/>
      <dgm:t>
        <a:bodyPr/>
        <a:lstStyle/>
        <a:p>
          <a:endParaRPr lang="en-US"/>
        </a:p>
      </dgm:t>
    </dgm:pt>
    <dgm:pt modelId="{67A50500-A0F7-DB48-B1DF-3B60CA344F61}" type="pres">
      <dgm:prSet presAssocID="{0D20BE09-E341-9F43-A2C0-C4684FDCBCDD}" presName="childShape" presStyleCnt="0"/>
      <dgm:spPr/>
    </dgm:pt>
    <dgm:pt modelId="{E230362E-B61D-FB47-A570-2091C4532073}" type="pres">
      <dgm:prSet presAssocID="{F9D127A7-3634-7A42-824E-7D404586AEC3}" presName="Name13" presStyleLbl="parChTrans1D2" presStyleIdx="2" presStyleCnt="4"/>
      <dgm:spPr/>
      <dgm:t>
        <a:bodyPr/>
        <a:lstStyle/>
        <a:p>
          <a:endParaRPr lang="en-US"/>
        </a:p>
      </dgm:t>
    </dgm:pt>
    <dgm:pt modelId="{FD0183E5-FD93-7C4A-8501-94A0948BA7E9}" type="pres">
      <dgm:prSet presAssocID="{6C38E77B-36C9-EC4D-B1E0-73B257D7BFC9}" presName="childText" presStyleLbl="bgAcc1" presStyleIdx="2" presStyleCnt="4">
        <dgm:presLayoutVars>
          <dgm:bulletEnabled val="1"/>
        </dgm:presLayoutVars>
      </dgm:prSet>
      <dgm:spPr/>
      <dgm:t>
        <a:bodyPr/>
        <a:lstStyle/>
        <a:p>
          <a:endParaRPr lang="en-US"/>
        </a:p>
      </dgm:t>
    </dgm:pt>
    <dgm:pt modelId="{E2B67155-086F-1341-8B75-8A5B7EC4FABF}" type="pres">
      <dgm:prSet presAssocID="{84A35A83-D096-304B-A774-BB5BF01CCA59}" presName="Name13" presStyleLbl="parChTrans1D2" presStyleIdx="3" presStyleCnt="4"/>
      <dgm:spPr/>
      <dgm:t>
        <a:bodyPr/>
        <a:lstStyle/>
        <a:p>
          <a:endParaRPr lang="en-US"/>
        </a:p>
      </dgm:t>
    </dgm:pt>
    <dgm:pt modelId="{9C580EBE-815E-2940-881C-BE5EF235D9DC}" type="pres">
      <dgm:prSet presAssocID="{320F14D0-77A8-1148-A83D-8DDBADF449C2}" presName="childText" presStyleLbl="bgAcc1" presStyleIdx="3" presStyleCnt="4">
        <dgm:presLayoutVars>
          <dgm:bulletEnabled val="1"/>
        </dgm:presLayoutVars>
      </dgm:prSet>
      <dgm:spPr/>
      <dgm:t>
        <a:bodyPr/>
        <a:lstStyle/>
        <a:p>
          <a:endParaRPr lang="en-US"/>
        </a:p>
      </dgm:t>
    </dgm:pt>
  </dgm:ptLst>
  <dgm:cxnLst>
    <dgm:cxn modelId="{14EBD821-B9F2-2446-9B78-0C92AD2A3780}" type="presOf" srcId="{CC42CCC8-39EA-6047-A7D4-6B0E9395A0A8}" destId="{F4E28576-6A2E-C14B-8F30-86A160AFAF53}" srcOrd="0" destOrd="0" presId="urn:microsoft.com/office/officeart/2005/8/layout/hierarchy3"/>
    <dgm:cxn modelId="{E4BBC09F-009B-3C4D-A223-E546458516F5}" type="presOf" srcId="{F9D127A7-3634-7A42-824E-7D404586AEC3}" destId="{E230362E-B61D-FB47-A570-2091C4532073}" srcOrd="0" destOrd="0" presId="urn:microsoft.com/office/officeart/2005/8/layout/hierarchy3"/>
    <dgm:cxn modelId="{C2E448EA-720E-7149-BAA0-30256F32CF5D}" srcId="{9EE3E1D4-CC07-C143-8A36-2B297717577C}" destId="{CC42CCC8-39EA-6047-A7D4-6B0E9395A0A8}" srcOrd="1" destOrd="0" parTransId="{76A16409-497F-404B-A26B-6DAF8B781F75}" sibTransId="{A1BC9D8B-0902-3C4A-AC35-5B9651F3E805}"/>
    <dgm:cxn modelId="{5A79AA3C-D335-604C-8951-200FBE8611F0}" type="presOf" srcId="{3C794EA7-63B2-D144-ABB7-E6C5AE81ACB0}" destId="{17427194-63BD-A541-9CFB-DF44BDC7C837}" srcOrd="0" destOrd="0" presId="urn:microsoft.com/office/officeart/2005/8/layout/hierarchy3"/>
    <dgm:cxn modelId="{9C23662F-3990-CD4E-9B4E-37AAE7BC2C0F}" type="presOf" srcId="{9EE3E1D4-CC07-C143-8A36-2B297717577C}" destId="{E11CA75E-C1F2-C340-999D-45C7DDFF83DE}" srcOrd="1" destOrd="0" presId="urn:microsoft.com/office/officeart/2005/8/layout/hierarchy3"/>
    <dgm:cxn modelId="{71D14567-E5EC-E240-B417-9688572E0801}" type="presOf" srcId="{76A16409-497F-404B-A26B-6DAF8B781F75}" destId="{A679BAF3-3682-7C4B-B570-E0809879F66D}" srcOrd="0" destOrd="0" presId="urn:microsoft.com/office/officeart/2005/8/layout/hierarchy3"/>
    <dgm:cxn modelId="{C4665A25-9B7B-7B48-BC62-51D9FD60755B}" type="presOf" srcId="{6C38E77B-36C9-EC4D-B1E0-73B257D7BFC9}" destId="{FD0183E5-FD93-7C4A-8501-94A0948BA7E9}" srcOrd="0" destOrd="0" presId="urn:microsoft.com/office/officeart/2005/8/layout/hierarchy3"/>
    <dgm:cxn modelId="{6854DF7F-87FF-C149-B9E6-DB7585C5B26B}" type="presOf" srcId="{0D20BE09-E341-9F43-A2C0-C4684FDCBCDD}" destId="{FB7F3A18-00F3-F744-95ED-1B95A675495E}" srcOrd="1" destOrd="0" presId="urn:microsoft.com/office/officeart/2005/8/layout/hierarchy3"/>
    <dgm:cxn modelId="{01979F4C-9E56-174B-8AF0-E7E963A6F52F}" type="presOf" srcId="{0D20BE09-E341-9F43-A2C0-C4684FDCBCDD}" destId="{EB1D9B21-DF04-A64E-B792-EF5B0DACD349}" srcOrd="0" destOrd="0" presId="urn:microsoft.com/office/officeart/2005/8/layout/hierarchy3"/>
    <dgm:cxn modelId="{D9A143BE-71B2-C64A-B891-C9FB9CC6DD81}" type="presOf" srcId="{84A35A83-D096-304B-A774-BB5BF01CCA59}" destId="{E2B67155-086F-1341-8B75-8A5B7EC4FABF}" srcOrd="0" destOrd="0" presId="urn:microsoft.com/office/officeart/2005/8/layout/hierarchy3"/>
    <dgm:cxn modelId="{95A5C57B-4E81-2940-AC37-0D5BC9B200F0}" srcId="{3C794EA7-63B2-D144-ABB7-E6C5AE81ACB0}" destId="{9EE3E1D4-CC07-C143-8A36-2B297717577C}" srcOrd="0" destOrd="0" parTransId="{B9A9562B-897F-1242-B15A-1F995E18D4A3}" sibTransId="{733EEBCB-2413-1F47-9891-C45341B01977}"/>
    <dgm:cxn modelId="{DFF76205-00BF-974E-A758-222EE480B1FF}" srcId="{0D20BE09-E341-9F43-A2C0-C4684FDCBCDD}" destId="{6C38E77B-36C9-EC4D-B1E0-73B257D7BFC9}" srcOrd="0" destOrd="0" parTransId="{F9D127A7-3634-7A42-824E-7D404586AEC3}" sibTransId="{2E2BFA1E-2208-0C48-9C7C-9888F38BB653}"/>
    <dgm:cxn modelId="{A5AB48D8-99B5-FE44-93C1-39785C1CDEC7}" srcId="{0D20BE09-E341-9F43-A2C0-C4684FDCBCDD}" destId="{320F14D0-77A8-1148-A83D-8DDBADF449C2}" srcOrd="1" destOrd="0" parTransId="{84A35A83-D096-304B-A774-BB5BF01CCA59}" sibTransId="{8DF64287-65F1-D646-B7C2-76A0F347D131}"/>
    <dgm:cxn modelId="{70A3F842-4897-8049-BA7E-2602CE7BC11D}" srcId="{3C794EA7-63B2-D144-ABB7-E6C5AE81ACB0}" destId="{0D20BE09-E341-9F43-A2C0-C4684FDCBCDD}" srcOrd="1" destOrd="0" parTransId="{02B6E036-DAD5-2C4C-8560-3C3B894FC646}" sibTransId="{F73E6017-3ACB-894F-A5CE-92BCAA2684B6}"/>
    <dgm:cxn modelId="{8E7759A6-C5DB-F047-99F0-F1A0EE6B89CA}" type="presOf" srcId="{3479EB1A-7C2B-1444-8AD2-B2D86CEDAF48}" destId="{6607E77C-0CB2-2B4B-A29F-65D57A33ED41}" srcOrd="0" destOrd="0" presId="urn:microsoft.com/office/officeart/2005/8/layout/hierarchy3"/>
    <dgm:cxn modelId="{9EC795AB-DD73-AC40-ACDA-A01F937348DB}" type="presOf" srcId="{9EE3E1D4-CC07-C143-8A36-2B297717577C}" destId="{F422EB32-2BE0-474D-B732-F3577958E65C}" srcOrd="0" destOrd="0" presId="urn:microsoft.com/office/officeart/2005/8/layout/hierarchy3"/>
    <dgm:cxn modelId="{781B141E-491B-604C-89AC-F63C5BB97787}" type="presOf" srcId="{BE962C2A-0578-0540-82E4-A61E6F770F60}" destId="{C934DCFC-BA1A-164B-AC77-71B9766568CD}" srcOrd="0" destOrd="0" presId="urn:microsoft.com/office/officeart/2005/8/layout/hierarchy3"/>
    <dgm:cxn modelId="{6A896B5A-DBD0-644B-ACAE-4EBECD2F3429}" type="presOf" srcId="{320F14D0-77A8-1148-A83D-8DDBADF449C2}" destId="{9C580EBE-815E-2940-881C-BE5EF235D9DC}" srcOrd="0" destOrd="0" presId="urn:microsoft.com/office/officeart/2005/8/layout/hierarchy3"/>
    <dgm:cxn modelId="{3FA0B7A3-B4A4-D44E-8040-7E3455ACF3EA}" srcId="{9EE3E1D4-CC07-C143-8A36-2B297717577C}" destId="{3479EB1A-7C2B-1444-8AD2-B2D86CEDAF48}" srcOrd="0" destOrd="0" parTransId="{BE962C2A-0578-0540-82E4-A61E6F770F60}" sibTransId="{280BE3BB-DE52-0B4F-AE9B-CA69C3E38A65}"/>
    <dgm:cxn modelId="{98763E12-C8F6-864A-A5D9-1CA6B4AC84F8}" type="presParOf" srcId="{17427194-63BD-A541-9CFB-DF44BDC7C837}" destId="{E39BF36B-9CE3-384C-A6D4-A418EE24AAD3}" srcOrd="0" destOrd="0" presId="urn:microsoft.com/office/officeart/2005/8/layout/hierarchy3"/>
    <dgm:cxn modelId="{A6DBCB44-BE46-F849-80E0-88B48127E9B7}" type="presParOf" srcId="{E39BF36B-9CE3-384C-A6D4-A418EE24AAD3}" destId="{6D70AEF5-0B4C-F145-B6D4-53E264A6E1CA}" srcOrd="0" destOrd="0" presId="urn:microsoft.com/office/officeart/2005/8/layout/hierarchy3"/>
    <dgm:cxn modelId="{29AA6059-9452-D748-AA49-C3D88476D6E7}" type="presParOf" srcId="{6D70AEF5-0B4C-F145-B6D4-53E264A6E1CA}" destId="{F422EB32-2BE0-474D-B732-F3577958E65C}" srcOrd="0" destOrd="0" presId="urn:microsoft.com/office/officeart/2005/8/layout/hierarchy3"/>
    <dgm:cxn modelId="{CA4856C9-42E9-174B-AB0F-307FF1633168}" type="presParOf" srcId="{6D70AEF5-0B4C-F145-B6D4-53E264A6E1CA}" destId="{E11CA75E-C1F2-C340-999D-45C7DDFF83DE}" srcOrd="1" destOrd="0" presId="urn:microsoft.com/office/officeart/2005/8/layout/hierarchy3"/>
    <dgm:cxn modelId="{3DA7F9B6-0C45-2843-A3E1-0B124F94128B}" type="presParOf" srcId="{E39BF36B-9CE3-384C-A6D4-A418EE24AAD3}" destId="{EEE1D335-36F6-EB44-8A8D-BA603BCF1649}" srcOrd="1" destOrd="0" presId="urn:microsoft.com/office/officeart/2005/8/layout/hierarchy3"/>
    <dgm:cxn modelId="{27817B7C-E907-264F-9A2D-CD2052D06940}" type="presParOf" srcId="{EEE1D335-36F6-EB44-8A8D-BA603BCF1649}" destId="{C934DCFC-BA1A-164B-AC77-71B9766568CD}" srcOrd="0" destOrd="0" presId="urn:microsoft.com/office/officeart/2005/8/layout/hierarchy3"/>
    <dgm:cxn modelId="{BE10E76E-32DB-F047-9B6B-B639F8D5E8D1}" type="presParOf" srcId="{EEE1D335-36F6-EB44-8A8D-BA603BCF1649}" destId="{6607E77C-0CB2-2B4B-A29F-65D57A33ED41}" srcOrd="1" destOrd="0" presId="urn:microsoft.com/office/officeart/2005/8/layout/hierarchy3"/>
    <dgm:cxn modelId="{747EC223-92DD-9046-9BF8-1BF334C188CD}" type="presParOf" srcId="{EEE1D335-36F6-EB44-8A8D-BA603BCF1649}" destId="{A679BAF3-3682-7C4B-B570-E0809879F66D}" srcOrd="2" destOrd="0" presId="urn:microsoft.com/office/officeart/2005/8/layout/hierarchy3"/>
    <dgm:cxn modelId="{324316A1-48D6-A548-8E92-95D2887595C2}" type="presParOf" srcId="{EEE1D335-36F6-EB44-8A8D-BA603BCF1649}" destId="{F4E28576-6A2E-C14B-8F30-86A160AFAF53}" srcOrd="3" destOrd="0" presId="urn:microsoft.com/office/officeart/2005/8/layout/hierarchy3"/>
    <dgm:cxn modelId="{1C485591-CDA5-054F-B053-45A9DB8CC17A}" type="presParOf" srcId="{17427194-63BD-A541-9CFB-DF44BDC7C837}" destId="{86ECE58B-116E-4743-B9DD-B9289FA8BAD9}" srcOrd="1" destOrd="0" presId="urn:microsoft.com/office/officeart/2005/8/layout/hierarchy3"/>
    <dgm:cxn modelId="{B8FAA063-5E16-994E-93E7-7179F1E758CE}" type="presParOf" srcId="{86ECE58B-116E-4743-B9DD-B9289FA8BAD9}" destId="{6A809D1B-C5D2-D54D-96A3-608220678F5B}" srcOrd="0" destOrd="0" presId="urn:microsoft.com/office/officeart/2005/8/layout/hierarchy3"/>
    <dgm:cxn modelId="{D7D5CDE1-8698-614F-8CB7-20B11091B658}" type="presParOf" srcId="{6A809D1B-C5D2-D54D-96A3-608220678F5B}" destId="{EB1D9B21-DF04-A64E-B792-EF5B0DACD349}" srcOrd="0" destOrd="0" presId="urn:microsoft.com/office/officeart/2005/8/layout/hierarchy3"/>
    <dgm:cxn modelId="{FADE5E30-E6FC-7348-9667-A1682270FB5C}" type="presParOf" srcId="{6A809D1B-C5D2-D54D-96A3-608220678F5B}" destId="{FB7F3A18-00F3-F744-95ED-1B95A675495E}" srcOrd="1" destOrd="0" presId="urn:microsoft.com/office/officeart/2005/8/layout/hierarchy3"/>
    <dgm:cxn modelId="{8414294A-976D-4C46-A77D-BA249A3ECFE2}" type="presParOf" srcId="{86ECE58B-116E-4743-B9DD-B9289FA8BAD9}" destId="{67A50500-A0F7-DB48-B1DF-3B60CA344F61}" srcOrd="1" destOrd="0" presId="urn:microsoft.com/office/officeart/2005/8/layout/hierarchy3"/>
    <dgm:cxn modelId="{9E6EF52C-366D-6C4C-8655-A4F048A28D05}" type="presParOf" srcId="{67A50500-A0F7-DB48-B1DF-3B60CA344F61}" destId="{E230362E-B61D-FB47-A570-2091C4532073}" srcOrd="0" destOrd="0" presId="urn:microsoft.com/office/officeart/2005/8/layout/hierarchy3"/>
    <dgm:cxn modelId="{E00DECC9-593A-8C49-B643-3E43DE579DCC}" type="presParOf" srcId="{67A50500-A0F7-DB48-B1DF-3B60CA344F61}" destId="{FD0183E5-FD93-7C4A-8501-94A0948BA7E9}" srcOrd="1" destOrd="0" presId="urn:microsoft.com/office/officeart/2005/8/layout/hierarchy3"/>
    <dgm:cxn modelId="{D1C9CB01-A3B1-204C-A106-2F031CF80909}" type="presParOf" srcId="{67A50500-A0F7-DB48-B1DF-3B60CA344F61}" destId="{E2B67155-086F-1341-8B75-8A5B7EC4FABF}" srcOrd="2" destOrd="0" presId="urn:microsoft.com/office/officeart/2005/8/layout/hierarchy3"/>
    <dgm:cxn modelId="{3FF87E4D-21DC-1342-87C1-1E6A61333A7C}" type="presParOf" srcId="{67A50500-A0F7-DB48-B1DF-3B60CA344F61}" destId="{9C580EBE-815E-2940-881C-BE5EF235D9DC}" srcOrd="3"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DB43E35-F5BF-744B-A633-A1628F52FEFF}" type="doc">
      <dgm:prSet loTypeId="urn:microsoft.com/office/officeart/2005/8/layout/hierarchy3" loCatId="hierarchy" qsTypeId="urn:microsoft.com/office/officeart/2005/8/quickstyle/simple4" qsCatId="simple" csTypeId="urn:microsoft.com/office/officeart/2005/8/colors/accent1_2" csCatId="accent1" phldr="1"/>
      <dgm:spPr/>
      <dgm:t>
        <a:bodyPr/>
        <a:lstStyle/>
        <a:p>
          <a:endParaRPr lang="en-US"/>
        </a:p>
      </dgm:t>
    </dgm:pt>
    <dgm:pt modelId="{8CC20F69-6352-C74F-99C6-41EE46881A69}">
      <dgm:prSet/>
      <dgm:spPr/>
      <dgm:t>
        <a:bodyPr/>
        <a:lstStyle/>
        <a:p>
          <a:pPr rtl="0"/>
          <a:r>
            <a:rPr lang="en-US" b="1" dirty="0" smtClean="0"/>
            <a:t>Value Planning</a:t>
          </a:r>
        </a:p>
        <a:p>
          <a:pPr rtl="0"/>
          <a:r>
            <a:rPr lang="en-US" b="1" dirty="0" smtClean="0"/>
            <a:t>The Work Products - outputs</a:t>
          </a:r>
          <a:endParaRPr lang="en-US" b="1" dirty="0"/>
        </a:p>
      </dgm:t>
    </dgm:pt>
    <dgm:pt modelId="{EDF46F13-A297-4C42-BDE4-63189A3A1545}" type="parTrans" cxnId="{0F99445F-8D00-9C40-9912-C7AF6EA77AAC}">
      <dgm:prSet/>
      <dgm:spPr/>
      <dgm:t>
        <a:bodyPr/>
        <a:lstStyle/>
        <a:p>
          <a:endParaRPr lang="en-US"/>
        </a:p>
      </dgm:t>
    </dgm:pt>
    <dgm:pt modelId="{EFBBBCE6-3CF1-FE43-A100-4BDB7B2F9A07}" type="sibTrans" cxnId="{0F99445F-8D00-9C40-9912-C7AF6EA77AAC}">
      <dgm:prSet/>
      <dgm:spPr/>
      <dgm:t>
        <a:bodyPr/>
        <a:lstStyle/>
        <a:p>
          <a:endParaRPr lang="en-US"/>
        </a:p>
      </dgm:t>
    </dgm:pt>
    <dgm:pt modelId="{68E95998-7F18-234E-B2B1-0722F3AC77CB}" type="pres">
      <dgm:prSet presAssocID="{6DB43E35-F5BF-744B-A633-A1628F52FEFF}" presName="diagram" presStyleCnt="0">
        <dgm:presLayoutVars>
          <dgm:chPref val="1"/>
          <dgm:dir/>
          <dgm:animOne val="branch"/>
          <dgm:animLvl val="lvl"/>
          <dgm:resizeHandles/>
        </dgm:presLayoutVars>
      </dgm:prSet>
      <dgm:spPr/>
      <dgm:t>
        <a:bodyPr/>
        <a:lstStyle/>
        <a:p>
          <a:endParaRPr lang="en-US"/>
        </a:p>
      </dgm:t>
    </dgm:pt>
    <dgm:pt modelId="{6C440ECA-7EA8-634F-858C-C7E3952CDC89}" type="pres">
      <dgm:prSet presAssocID="{8CC20F69-6352-C74F-99C6-41EE46881A69}" presName="root" presStyleCnt="0"/>
      <dgm:spPr/>
    </dgm:pt>
    <dgm:pt modelId="{0B2983BC-47C8-BF40-A71F-CA458A415AF8}" type="pres">
      <dgm:prSet presAssocID="{8CC20F69-6352-C74F-99C6-41EE46881A69}" presName="rootComposite" presStyleCnt="0"/>
      <dgm:spPr/>
    </dgm:pt>
    <dgm:pt modelId="{E5CBEDB2-AD0E-7A46-BB51-1C5676EC8A0B}" type="pres">
      <dgm:prSet presAssocID="{8CC20F69-6352-C74F-99C6-41EE46881A69}" presName="rootText" presStyleLbl="node1" presStyleIdx="0" presStyleCnt="1"/>
      <dgm:spPr/>
      <dgm:t>
        <a:bodyPr/>
        <a:lstStyle/>
        <a:p>
          <a:endParaRPr lang="en-US"/>
        </a:p>
      </dgm:t>
    </dgm:pt>
    <dgm:pt modelId="{BE25B1C4-DAD9-A743-AC90-95E0ED38B8C9}" type="pres">
      <dgm:prSet presAssocID="{8CC20F69-6352-C74F-99C6-41EE46881A69}" presName="rootConnector" presStyleLbl="node1" presStyleIdx="0" presStyleCnt="1"/>
      <dgm:spPr/>
      <dgm:t>
        <a:bodyPr/>
        <a:lstStyle/>
        <a:p>
          <a:endParaRPr lang="en-US"/>
        </a:p>
      </dgm:t>
    </dgm:pt>
    <dgm:pt modelId="{87C9230C-2042-AC48-B113-D92F73820CF7}" type="pres">
      <dgm:prSet presAssocID="{8CC20F69-6352-C74F-99C6-41EE46881A69}" presName="childShape" presStyleCnt="0"/>
      <dgm:spPr/>
    </dgm:pt>
  </dgm:ptLst>
  <dgm:cxnLst>
    <dgm:cxn modelId="{D1FDB217-3DED-FB4F-86E3-1E7B7879EC76}" type="presOf" srcId="{8CC20F69-6352-C74F-99C6-41EE46881A69}" destId="{BE25B1C4-DAD9-A743-AC90-95E0ED38B8C9}" srcOrd="1" destOrd="0" presId="urn:microsoft.com/office/officeart/2005/8/layout/hierarchy3"/>
    <dgm:cxn modelId="{0F99445F-8D00-9C40-9912-C7AF6EA77AAC}" srcId="{6DB43E35-F5BF-744B-A633-A1628F52FEFF}" destId="{8CC20F69-6352-C74F-99C6-41EE46881A69}" srcOrd="0" destOrd="0" parTransId="{EDF46F13-A297-4C42-BDE4-63189A3A1545}" sibTransId="{EFBBBCE6-3CF1-FE43-A100-4BDB7B2F9A07}"/>
    <dgm:cxn modelId="{79F1F9F6-0A65-C249-95D3-EE1A67C07B22}" type="presOf" srcId="{8CC20F69-6352-C74F-99C6-41EE46881A69}" destId="{E5CBEDB2-AD0E-7A46-BB51-1C5676EC8A0B}" srcOrd="0" destOrd="0" presId="urn:microsoft.com/office/officeart/2005/8/layout/hierarchy3"/>
    <dgm:cxn modelId="{7FF9E6E1-995A-D945-93D8-728036CAEFD9}" type="presOf" srcId="{6DB43E35-F5BF-744B-A633-A1628F52FEFF}" destId="{68E95998-7F18-234E-B2B1-0722F3AC77CB}" srcOrd="0" destOrd="0" presId="urn:microsoft.com/office/officeart/2005/8/layout/hierarchy3"/>
    <dgm:cxn modelId="{4E33C2AA-E287-CA4C-B0F4-B2BF7D3219B1}" type="presParOf" srcId="{68E95998-7F18-234E-B2B1-0722F3AC77CB}" destId="{6C440ECA-7EA8-634F-858C-C7E3952CDC89}" srcOrd="0" destOrd="0" presId="urn:microsoft.com/office/officeart/2005/8/layout/hierarchy3"/>
    <dgm:cxn modelId="{E2816D3A-3316-7D49-982C-A3B4A8319859}" type="presParOf" srcId="{6C440ECA-7EA8-634F-858C-C7E3952CDC89}" destId="{0B2983BC-47C8-BF40-A71F-CA458A415AF8}" srcOrd="0" destOrd="0" presId="urn:microsoft.com/office/officeart/2005/8/layout/hierarchy3"/>
    <dgm:cxn modelId="{D4E0550F-14F7-C147-8A1C-E52B5098DA14}" type="presParOf" srcId="{0B2983BC-47C8-BF40-A71F-CA458A415AF8}" destId="{E5CBEDB2-AD0E-7A46-BB51-1C5676EC8A0B}" srcOrd="0" destOrd="0" presId="urn:microsoft.com/office/officeart/2005/8/layout/hierarchy3"/>
    <dgm:cxn modelId="{369A2B4E-A4E3-924E-9B86-8E1D935E2269}" type="presParOf" srcId="{0B2983BC-47C8-BF40-A71F-CA458A415AF8}" destId="{BE25B1C4-DAD9-A743-AC90-95E0ED38B8C9}" srcOrd="1" destOrd="0" presId="urn:microsoft.com/office/officeart/2005/8/layout/hierarchy3"/>
    <dgm:cxn modelId="{89A81556-F65A-7142-8DA5-1BF454C10695}" type="presParOf" srcId="{6C440ECA-7EA8-634F-858C-C7E3952CDC89}" destId="{87C9230C-2042-AC48-B113-D92F73820CF7}"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C794EA7-63B2-D144-ABB7-E6C5AE81ACB0}" type="doc">
      <dgm:prSet loTypeId="urn:microsoft.com/office/officeart/2005/8/layout/hierarchy3" loCatId="hierarchy" qsTypeId="urn:microsoft.com/office/officeart/2005/8/quickstyle/simple4" qsCatId="simple" csTypeId="urn:microsoft.com/office/officeart/2005/8/colors/accent1_2" csCatId="accent1" phldr="1"/>
      <dgm:spPr/>
      <dgm:t>
        <a:bodyPr/>
        <a:lstStyle/>
        <a:p>
          <a:endParaRPr lang="en-US"/>
        </a:p>
      </dgm:t>
    </dgm:pt>
    <dgm:pt modelId="{9EE3E1D4-CC07-C143-8A36-2B297717577C}">
      <dgm:prSet phldrT="[Text]"/>
      <dgm:spPr/>
      <dgm:t>
        <a:bodyPr/>
        <a:lstStyle/>
        <a:p>
          <a:r>
            <a:rPr lang="en-US" dirty="0" smtClean="0"/>
            <a:t>Product Management</a:t>
          </a:r>
        </a:p>
        <a:p>
          <a:r>
            <a:rPr lang="en-US" dirty="0" smtClean="0"/>
            <a:t>(deciding what the product should be)</a:t>
          </a:r>
          <a:endParaRPr lang="en-US" dirty="0"/>
        </a:p>
      </dgm:t>
    </dgm:pt>
    <dgm:pt modelId="{B9A9562B-897F-1242-B15A-1F995E18D4A3}" type="parTrans" cxnId="{95A5C57B-4E81-2940-AC37-0D5BC9B200F0}">
      <dgm:prSet/>
      <dgm:spPr/>
      <dgm:t>
        <a:bodyPr/>
        <a:lstStyle/>
        <a:p>
          <a:endParaRPr lang="en-US"/>
        </a:p>
      </dgm:t>
    </dgm:pt>
    <dgm:pt modelId="{733EEBCB-2413-1F47-9891-C45341B01977}" type="sibTrans" cxnId="{95A5C57B-4E81-2940-AC37-0D5BC9B200F0}">
      <dgm:prSet/>
      <dgm:spPr/>
      <dgm:t>
        <a:bodyPr/>
        <a:lstStyle/>
        <a:p>
          <a:endParaRPr lang="en-US"/>
        </a:p>
      </dgm:t>
    </dgm:pt>
    <dgm:pt modelId="{3479EB1A-7C2B-1444-8AD2-B2D86CEDAF48}">
      <dgm:prSet phldrT="[Text]"/>
      <dgm:spPr/>
      <dgm:t>
        <a:bodyPr/>
        <a:lstStyle/>
        <a:p>
          <a:r>
            <a:rPr lang="en-US" dirty="0" smtClean="0"/>
            <a:t>Product Owner:</a:t>
          </a:r>
        </a:p>
        <a:p>
          <a:r>
            <a:rPr lang="en-US" b="1" dirty="0" smtClean="0"/>
            <a:t>Requirements, </a:t>
          </a:r>
          <a:r>
            <a:rPr lang="en-US" dirty="0" smtClean="0"/>
            <a:t>particularly top critical few improvement requirements</a:t>
          </a:r>
          <a:endParaRPr lang="en-US" dirty="0"/>
        </a:p>
      </dgm:t>
    </dgm:pt>
    <dgm:pt modelId="{BE962C2A-0578-0540-82E4-A61E6F770F60}" type="parTrans" cxnId="{3FA0B7A3-B4A4-D44E-8040-7E3455ACF3EA}">
      <dgm:prSet/>
      <dgm:spPr/>
      <dgm:t>
        <a:bodyPr/>
        <a:lstStyle/>
        <a:p>
          <a:endParaRPr lang="en-US"/>
        </a:p>
      </dgm:t>
    </dgm:pt>
    <dgm:pt modelId="{280BE3BB-DE52-0B4F-AE9B-CA69C3E38A65}" type="sibTrans" cxnId="{3FA0B7A3-B4A4-D44E-8040-7E3455ACF3EA}">
      <dgm:prSet/>
      <dgm:spPr/>
      <dgm:t>
        <a:bodyPr/>
        <a:lstStyle/>
        <a:p>
          <a:endParaRPr lang="en-US"/>
        </a:p>
      </dgm:t>
    </dgm:pt>
    <dgm:pt modelId="{CC42CCC8-39EA-6047-A7D4-6B0E9395A0A8}">
      <dgm:prSet phldrT="[Text]"/>
      <dgm:spPr/>
      <dgm:t>
        <a:bodyPr/>
        <a:lstStyle/>
        <a:p>
          <a:r>
            <a:rPr lang="en-US" dirty="0" smtClean="0"/>
            <a:t>System Architect:</a:t>
          </a:r>
        </a:p>
        <a:p>
          <a:r>
            <a:rPr lang="en-US" b="1" dirty="0" smtClean="0"/>
            <a:t>Technical Architecture to support long term </a:t>
          </a:r>
        </a:p>
        <a:p>
          <a:r>
            <a:rPr lang="en-US" dirty="0" smtClean="0"/>
            <a:t>(like suppliers, interfaces, platforms, languages)</a:t>
          </a:r>
          <a:endParaRPr lang="en-US" dirty="0"/>
        </a:p>
      </dgm:t>
    </dgm:pt>
    <dgm:pt modelId="{76A16409-497F-404B-A26B-6DAF8B781F75}" type="parTrans" cxnId="{C2E448EA-720E-7149-BAA0-30256F32CF5D}">
      <dgm:prSet/>
      <dgm:spPr/>
      <dgm:t>
        <a:bodyPr/>
        <a:lstStyle/>
        <a:p>
          <a:endParaRPr lang="en-US"/>
        </a:p>
      </dgm:t>
    </dgm:pt>
    <dgm:pt modelId="{A1BC9D8B-0902-3C4A-AC35-5B9651F3E805}" type="sibTrans" cxnId="{C2E448EA-720E-7149-BAA0-30256F32CF5D}">
      <dgm:prSet/>
      <dgm:spPr/>
      <dgm:t>
        <a:bodyPr/>
        <a:lstStyle/>
        <a:p>
          <a:endParaRPr lang="en-US"/>
        </a:p>
      </dgm:t>
    </dgm:pt>
    <dgm:pt modelId="{0D20BE09-E341-9F43-A2C0-C4684FDCBCDD}">
      <dgm:prSet phldrT="[Text]"/>
      <dgm:spPr/>
      <dgm:t>
        <a:bodyPr/>
        <a:lstStyle/>
        <a:p>
          <a:r>
            <a:rPr lang="en-US" dirty="0" smtClean="0"/>
            <a:t>Scrum Teams</a:t>
          </a:r>
        </a:p>
        <a:p>
          <a:r>
            <a:rPr lang="en-US" dirty="0" smtClean="0"/>
            <a:t>(building the product)</a:t>
          </a:r>
          <a:endParaRPr lang="en-US" dirty="0"/>
        </a:p>
      </dgm:t>
    </dgm:pt>
    <dgm:pt modelId="{02B6E036-DAD5-2C4C-8560-3C3B894FC646}" type="parTrans" cxnId="{70A3F842-4897-8049-BA7E-2602CE7BC11D}">
      <dgm:prSet/>
      <dgm:spPr/>
      <dgm:t>
        <a:bodyPr/>
        <a:lstStyle/>
        <a:p>
          <a:endParaRPr lang="en-US"/>
        </a:p>
      </dgm:t>
    </dgm:pt>
    <dgm:pt modelId="{F73E6017-3ACB-894F-A5CE-92BCAA2684B6}" type="sibTrans" cxnId="{70A3F842-4897-8049-BA7E-2602CE7BC11D}">
      <dgm:prSet/>
      <dgm:spPr/>
      <dgm:t>
        <a:bodyPr/>
        <a:lstStyle/>
        <a:p>
          <a:endParaRPr lang="en-US"/>
        </a:p>
      </dgm:t>
    </dgm:pt>
    <dgm:pt modelId="{6C38E77B-36C9-EC4D-B1E0-73B257D7BFC9}">
      <dgm:prSet phldrT="[Text]"/>
      <dgm:spPr/>
      <dgm:t>
        <a:bodyPr/>
        <a:lstStyle/>
        <a:p>
          <a:r>
            <a:rPr lang="en-US" dirty="0" smtClean="0"/>
            <a:t>Scrum Master:</a:t>
          </a:r>
        </a:p>
        <a:p>
          <a:r>
            <a:rPr lang="en-US" b="1" smtClean="0"/>
            <a:t> ensure team empowerment</a:t>
          </a:r>
          <a:endParaRPr lang="en-US" b="1" dirty="0"/>
        </a:p>
      </dgm:t>
    </dgm:pt>
    <dgm:pt modelId="{F9D127A7-3634-7A42-824E-7D404586AEC3}" type="parTrans" cxnId="{DFF76205-00BF-974E-A758-222EE480B1FF}">
      <dgm:prSet/>
      <dgm:spPr/>
      <dgm:t>
        <a:bodyPr/>
        <a:lstStyle/>
        <a:p>
          <a:endParaRPr lang="en-US"/>
        </a:p>
      </dgm:t>
    </dgm:pt>
    <dgm:pt modelId="{2E2BFA1E-2208-0C48-9C7C-9888F38BB653}" type="sibTrans" cxnId="{DFF76205-00BF-974E-A758-222EE480B1FF}">
      <dgm:prSet/>
      <dgm:spPr/>
      <dgm:t>
        <a:bodyPr/>
        <a:lstStyle/>
        <a:p>
          <a:endParaRPr lang="en-US"/>
        </a:p>
      </dgm:t>
    </dgm:pt>
    <dgm:pt modelId="{320F14D0-77A8-1148-A83D-8DDBADF449C2}">
      <dgm:prSet phldrT="[Text]"/>
      <dgm:spPr/>
      <dgm:t>
        <a:bodyPr/>
        <a:lstStyle/>
        <a:p>
          <a:r>
            <a:rPr lang="en-US" dirty="0" smtClean="0"/>
            <a:t>Team Members: (IT)</a:t>
          </a:r>
        </a:p>
        <a:p>
          <a:r>
            <a:rPr lang="en-US" b="1" dirty="0" smtClean="0"/>
            <a:t>Codes, Tests,  System Improvements, Reports on progress, Work Process Improvements</a:t>
          </a:r>
          <a:endParaRPr lang="en-US" b="1" dirty="0"/>
        </a:p>
      </dgm:t>
    </dgm:pt>
    <dgm:pt modelId="{84A35A83-D096-304B-A774-BB5BF01CCA59}" type="parTrans" cxnId="{A5AB48D8-99B5-FE44-93C1-39785C1CDEC7}">
      <dgm:prSet/>
      <dgm:spPr/>
      <dgm:t>
        <a:bodyPr/>
        <a:lstStyle/>
        <a:p>
          <a:endParaRPr lang="en-US"/>
        </a:p>
      </dgm:t>
    </dgm:pt>
    <dgm:pt modelId="{8DF64287-65F1-D646-B7C2-76A0F347D131}" type="sibTrans" cxnId="{A5AB48D8-99B5-FE44-93C1-39785C1CDEC7}">
      <dgm:prSet/>
      <dgm:spPr/>
      <dgm:t>
        <a:bodyPr/>
        <a:lstStyle/>
        <a:p>
          <a:endParaRPr lang="en-US"/>
        </a:p>
      </dgm:t>
    </dgm:pt>
    <dgm:pt modelId="{D7BB26E8-C66F-6B4D-ABCC-EB23FAE1E5C6}">
      <dgm:prSet/>
      <dgm:spPr/>
      <dgm:t>
        <a:bodyPr/>
        <a:lstStyle/>
        <a:p>
          <a:r>
            <a:rPr lang="en-US" b="1" dirty="0" smtClean="0"/>
            <a:t>Strategies, Designs, Solutions</a:t>
          </a:r>
        </a:p>
        <a:p>
          <a:r>
            <a:rPr lang="en-US" dirty="0" smtClean="0"/>
            <a:t>(How we propose to deliver the improvements)</a:t>
          </a:r>
          <a:endParaRPr lang="en-US" dirty="0"/>
        </a:p>
      </dgm:t>
    </dgm:pt>
    <dgm:pt modelId="{9E7DE064-C6DA-BD4E-9123-0D99DC3CF1A8}" type="parTrans" cxnId="{C3FFD699-D341-AA4C-AC62-01634BBA78A8}">
      <dgm:prSet/>
      <dgm:spPr/>
    </dgm:pt>
    <dgm:pt modelId="{489554FB-015C-CA40-B571-E18789583F6D}" type="sibTrans" cxnId="{C3FFD699-D341-AA4C-AC62-01634BBA78A8}">
      <dgm:prSet/>
      <dgm:spPr/>
    </dgm:pt>
    <dgm:pt modelId="{17427194-63BD-A541-9CFB-DF44BDC7C837}" type="pres">
      <dgm:prSet presAssocID="{3C794EA7-63B2-D144-ABB7-E6C5AE81ACB0}" presName="diagram" presStyleCnt="0">
        <dgm:presLayoutVars>
          <dgm:chPref val="1"/>
          <dgm:dir/>
          <dgm:animOne val="branch"/>
          <dgm:animLvl val="lvl"/>
          <dgm:resizeHandles/>
        </dgm:presLayoutVars>
      </dgm:prSet>
      <dgm:spPr/>
      <dgm:t>
        <a:bodyPr/>
        <a:lstStyle/>
        <a:p>
          <a:endParaRPr lang="en-US"/>
        </a:p>
      </dgm:t>
    </dgm:pt>
    <dgm:pt modelId="{E39BF36B-9CE3-384C-A6D4-A418EE24AAD3}" type="pres">
      <dgm:prSet presAssocID="{9EE3E1D4-CC07-C143-8A36-2B297717577C}" presName="root" presStyleCnt="0"/>
      <dgm:spPr/>
    </dgm:pt>
    <dgm:pt modelId="{6D70AEF5-0B4C-F145-B6D4-53E264A6E1CA}" type="pres">
      <dgm:prSet presAssocID="{9EE3E1D4-CC07-C143-8A36-2B297717577C}" presName="rootComposite" presStyleCnt="0"/>
      <dgm:spPr/>
    </dgm:pt>
    <dgm:pt modelId="{F422EB32-2BE0-474D-B732-F3577958E65C}" type="pres">
      <dgm:prSet presAssocID="{9EE3E1D4-CC07-C143-8A36-2B297717577C}" presName="rootText" presStyleLbl="node1" presStyleIdx="0" presStyleCnt="2"/>
      <dgm:spPr/>
      <dgm:t>
        <a:bodyPr/>
        <a:lstStyle/>
        <a:p>
          <a:endParaRPr lang="en-US"/>
        </a:p>
      </dgm:t>
    </dgm:pt>
    <dgm:pt modelId="{E11CA75E-C1F2-C340-999D-45C7DDFF83DE}" type="pres">
      <dgm:prSet presAssocID="{9EE3E1D4-CC07-C143-8A36-2B297717577C}" presName="rootConnector" presStyleLbl="node1" presStyleIdx="0" presStyleCnt="2"/>
      <dgm:spPr/>
      <dgm:t>
        <a:bodyPr/>
        <a:lstStyle/>
        <a:p>
          <a:endParaRPr lang="en-US"/>
        </a:p>
      </dgm:t>
    </dgm:pt>
    <dgm:pt modelId="{EEE1D335-36F6-EB44-8A8D-BA603BCF1649}" type="pres">
      <dgm:prSet presAssocID="{9EE3E1D4-CC07-C143-8A36-2B297717577C}" presName="childShape" presStyleCnt="0"/>
      <dgm:spPr/>
    </dgm:pt>
    <dgm:pt modelId="{C934DCFC-BA1A-164B-AC77-71B9766568CD}" type="pres">
      <dgm:prSet presAssocID="{BE962C2A-0578-0540-82E4-A61E6F770F60}" presName="Name13" presStyleLbl="parChTrans1D2" presStyleIdx="0" presStyleCnt="5"/>
      <dgm:spPr/>
      <dgm:t>
        <a:bodyPr/>
        <a:lstStyle/>
        <a:p>
          <a:endParaRPr lang="en-US"/>
        </a:p>
      </dgm:t>
    </dgm:pt>
    <dgm:pt modelId="{6607E77C-0CB2-2B4B-A29F-65D57A33ED41}" type="pres">
      <dgm:prSet presAssocID="{3479EB1A-7C2B-1444-8AD2-B2D86CEDAF48}" presName="childText" presStyleLbl="bgAcc1" presStyleIdx="0" presStyleCnt="5">
        <dgm:presLayoutVars>
          <dgm:bulletEnabled val="1"/>
        </dgm:presLayoutVars>
      </dgm:prSet>
      <dgm:spPr/>
      <dgm:t>
        <a:bodyPr/>
        <a:lstStyle/>
        <a:p>
          <a:endParaRPr lang="en-US"/>
        </a:p>
      </dgm:t>
    </dgm:pt>
    <dgm:pt modelId="{18899CEC-0566-644F-8015-C11BE53A669C}" type="pres">
      <dgm:prSet presAssocID="{9E7DE064-C6DA-BD4E-9123-0D99DC3CF1A8}" presName="Name13" presStyleLbl="parChTrans1D2" presStyleIdx="1" presStyleCnt="5"/>
      <dgm:spPr/>
    </dgm:pt>
    <dgm:pt modelId="{68F36651-3A41-2D45-93CA-0CFEE98E5318}" type="pres">
      <dgm:prSet presAssocID="{D7BB26E8-C66F-6B4D-ABCC-EB23FAE1E5C6}" presName="childText" presStyleLbl="bgAcc1" presStyleIdx="1" presStyleCnt="5">
        <dgm:presLayoutVars>
          <dgm:bulletEnabled val="1"/>
        </dgm:presLayoutVars>
      </dgm:prSet>
      <dgm:spPr/>
      <dgm:t>
        <a:bodyPr/>
        <a:lstStyle/>
        <a:p>
          <a:endParaRPr lang="en-US"/>
        </a:p>
      </dgm:t>
    </dgm:pt>
    <dgm:pt modelId="{A679BAF3-3682-7C4B-B570-E0809879F66D}" type="pres">
      <dgm:prSet presAssocID="{76A16409-497F-404B-A26B-6DAF8B781F75}" presName="Name13" presStyleLbl="parChTrans1D2" presStyleIdx="2" presStyleCnt="5"/>
      <dgm:spPr/>
      <dgm:t>
        <a:bodyPr/>
        <a:lstStyle/>
        <a:p>
          <a:endParaRPr lang="en-US"/>
        </a:p>
      </dgm:t>
    </dgm:pt>
    <dgm:pt modelId="{F4E28576-6A2E-C14B-8F30-86A160AFAF53}" type="pres">
      <dgm:prSet presAssocID="{CC42CCC8-39EA-6047-A7D4-6B0E9395A0A8}" presName="childText" presStyleLbl="bgAcc1" presStyleIdx="2" presStyleCnt="5">
        <dgm:presLayoutVars>
          <dgm:bulletEnabled val="1"/>
        </dgm:presLayoutVars>
      </dgm:prSet>
      <dgm:spPr/>
      <dgm:t>
        <a:bodyPr/>
        <a:lstStyle/>
        <a:p>
          <a:endParaRPr lang="en-US"/>
        </a:p>
      </dgm:t>
    </dgm:pt>
    <dgm:pt modelId="{86ECE58B-116E-4743-B9DD-B9289FA8BAD9}" type="pres">
      <dgm:prSet presAssocID="{0D20BE09-E341-9F43-A2C0-C4684FDCBCDD}" presName="root" presStyleCnt="0"/>
      <dgm:spPr/>
    </dgm:pt>
    <dgm:pt modelId="{6A809D1B-C5D2-D54D-96A3-608220678F5B}" type="pres">
      <dgm:prSet presAssocID="{0D20BE09-E341-9F43-A2C0-C4684FDCBCDD}" presName="rootComposite" presStyleCnt="0"/>
      <dgm:spPr/>
    </dgm:pt>
    <dgm:pt modelId="{EB1D9B21-DF04-A64E-B792-EF5B0DACD349}" type="pres">
      <dgm:prSet presAssocID="{0D20BE09-E341-9F43-A2C0-C4684FDCBCDD}" presName="rootText" presStyleLbl="node1" presStyleIdx="1" presStyleCnt="2"/>
      <dgm:spPr/>
      <dgm:t>
        <a:bodyPr/>
        <a:lstStyle/>
        <a:p>
          <a:endParaRPr lang="en-US"/>
        </a:p>
      </dgm:t>
    </dgm:pt>
    <dgm:pt modelId="{FB7F3A18-00F3-F744-95ED-1B95A675495E}" type="pres">
      <dgm:prSet presAssocID="{0D20BE09-E341-9F43-A2C0-C4684FDCBCDD}" presName="rootConnector" presStyleLbl="node1" presStyleIdx="1" presStyleCnt="2"/>
      <dgm:spPr/>
      <dgm:t>
        <a:bodyPr/>
        <a:lstStyle/>
        <a:p>
          <a:endParaRPr lang="en-US"/>
        </a:p>
      </dgm:t>
    </dgm:pt>
    <dgm:pt modelId="{67A50500-A0F7-DB48-B1DF-3B60CA344F61}" type="pres">
      <dgm:prSet presAssocID="{0D20BE09-E341-9F43-A2C0-C4684FDCBCDD}" presName="childShape" presStyleCnt="0"/>
      <dgm:spPr/>
    </dgm:pt>
    <dgm:pt modelId="{E230362E-B61D-FB47-A570-2091C4532073}" type="pres">
      <dgm:prSet presAssocID="{F9D127A7-3634-7A42-824E-7D404586AEC3}" presName="Name13" presStyleLbl="parChTrans1D2" presStyleIdx="3" presStyleCnt="5"/>
      <dgm:spPr/>
      <dgm:t>
        <a:bodyPr/>
        <a:lstStyle/>
        <a:p>
          <a:endParaRPr lang="en-US"/>
        </a:p>
      </dgm:t>
    </dgm:pt>
    <dgm:pt modelId="{FD0183E5-FD93-7C4A-8501-94A0948BA7E9}" type="pres">
      <dgm:prSet presAssocID="{6C38E77B-36C9-EC4D-B1E0-73B257D7BFC9}" presName="childText" presStyleLbl="bgAcc1" presStyleIdx="3" presStyleCnt="5">
        <dgm:presLayoutVars>
          <dgm:bulletEnabled val="1"/>
        </dgm:presLayoutVars>
      </dgm:prSet>
      <dgm:spPr/>
      <dgm:t>
        <a:bodyPr/>
        <a:lstStyle/>
        <a:p>
          <a:endParaRPr lang="en-US"/>
        </a:p>
      </dgm:t>
    </dgm:pt>
    <dgm:pt modelId="{E2B67155-086F-1341-8B75-8A5B7EC4FABF}" type="pres">
      <dgm:prSet presAssocID="{84A35A83-D096-304B-A774-BB5BF01CCA59}" presName="Name13" presStyleLbl="parChTrans1D2" presStyleIdx="4" presStyleCnt="5"/>
      <dgm:spPr/>
      <dgm:t>
        <a:bodyPr/>
        <a:lstStyle/>
        <a:p>
          <a:endParaRPr lang="en-US"/>
        </a:p>
      </dgm:t>
    </dgm:pt>
    <dgm:pt modelId="{9C580EBE-815E-2940-881C-BE5EF235D9DC}" type="pres">
      <dgm:prSet presAssocID="{320F14D0-77A8-1148-A83D-8DDBADF449C2}" presName="childText" presStyleLbl="bgAcc1" presStyleIdx="4" presStyleCnt="5">
        <dgm:presLayoutVars>
          <dgm:bulletEnabled val="1"/>
        </dgm:presLayoutVars>
      </dgm:prSet>
      <dgm:spPr/>
      <dgm:t>
        <a:bodyPr/>
        <a:lstStyle/>
        <a:p>
          <a:endParaRPr lang="en-US"/>
        </a:p>
      </dgm:t>
    </dgm:pt>
  </dgm:ptLst>
  <dgm:cxnLst>
    <dgm:cxn modelId="{C2E448EA-720E-7149-BAA0-30256F32CF5D}" srcId="{9EE3E1D4-CC07-C143-8A36-2B297717577C}" destId="{CC42CCC8-39EA-6047-A7D4-6B0E9395A0A8}" srcOrd="2" destOrd="0" parTransId="{76A16409-497F-404B-A26B-6DAF8B781F75}" sibTransId="{A1BC9D8B-0902-3C4A-AC35-5B9651F3E805}"/>
    <dgm:cxn modelId="{DFF76205-00BF-974E-A758-222EE480B1FF}" srcId="{0D20BE09-E341-9F43-A2C0-C4684FDCBCDD}" destId="{6C38E77B-36C9-EC4D-B1E0-73B257D7BFC9}" srcOrd="0" destOrd="0" parTransId="{F9D127A7-3634-7A42-824E-7D404586AEC3}" sibTransId="{2E2BFA1E-2208-0C48-9C7C-9888F38BB653}"/>
    <dgm:cxn modelId="{B123AC38-B379-674B-9442-94000D5054FB}" type="presOf" srcId="{76A16409-497F-404B-A26B-6DAF8B781F75}" destId="{A679BAF3-3682-7C4B-B570-E0809879F66D}" srcOrd="0" destOrd="0" presId="urn:microsoft.com/office/officeart/2005/8/layout/hierarchy3"/>
    <dgm:cxn modelId="{BBBEB49F-CF62-9640-B19F-7B35253B07C1}" type="presOf" srcId="{BE962C2A-0578-0540-82E4-A61E6F770F60}" destId="{C934DCFC-BA1A-164B-AC77-71B9766568CD}" srcOrd="0" destOrd="0" presId="urn:microsoft.com/office/officeart/2005/8/layout/hierarchy3"/>
    <dgm:cxn modelId="{78EF960A-C9B7-254C-AFE4-54333781A8C4}" type="presOf" srcId="{9EE3E1D4-CC07-C143-8A36-2B297717577C}" destId="{E11CA75E-C1F2-C340-999D-45C7DDFF83DE}" srcOrd="1" destOrd="0" presId="urn:microsoft.com/office/officeart/2005/8/layout/hierarchy3"/>
    <dgm:cxn modelId="{620694EF-8BE2-854C-A37B-E43175B91181}" type="presOf" srcId="{3479EB1A-7C2B-1444-8AD2-B2D86CEDAF48}" destId="{6607E77C-0CB2-2B4B-A29F-65D57A33ED41}" srcOrd="0" destOrd="0" presId="urn:microsoft.com/office/officeart/2005/8/layout/hierarchy3"/>
    <dgm:cxn modelId="{3FA0B7A3-B4A4-D44E-8040-7E3455ACF3EA}" srcId="{9EE3E1D4-CC07-C143-8A36-2B297717577C}" destId="{3479EB1A-7C2B-1444-8AD2-B2D86CEDAF48}" srcOrd="0" destOrd="0" parTransId="{BE962C2A-0578-0540-82E4-A61E6F770F60}" sibTransId="{280BE3BB-DE52-0B4F-AE9B-CA69C3E38A65}"/>
    <dgm:cxn modelId="{7025732F-6DF6-F748-87EA-83073AC41423}" type="presOf" srcId="{3C794EA7-63B2-D144-ABB7-E6C5AE81ACB0}" destId="{17427194-63BD-A541-9CFB-DF44BDC7C837}" srcOrd="0" destOrd="0" presId="urn:microsoft.com/office/officeart/2005/8/layout/hierarchy3"/>
    <dgm:cxn modelId="{2D628BED-63BC-6246-A1CD-55D6EACCFE46}" type="presOf" srcId="{F9D127A7-3634-7A42-824E-7D404586AEC3}" destId="{E230362E-B61D-FB47-A570-2091C4532073}" srcOrd="0" destOrd="0" presId="urn:microsoft.com/office/officeart/2005/8/layout/hierarchy3"/>
    <dgm:cxn modelId="{70A3F842-4897-8049-BA7E-2602CE7BC11D}" srcId="{3C794EA7-63B2-D144-ABB7-E6C5AE81ACB0}" destId="{0D20BE09-E341-9F43-A2C0-C4684FDCBCDD}" srcOrd="1" destOrd="0" parTransId="{02B6E036-DAD5-2C4C-8560-3C3B894FC646}" sibTransId="{F73E6017-3ACB-894F-A5CE-92BCAA2684B6}"/>
    <dgm:cxn modelId="{F69CD1B3-DB16-8840-89A9-CAE60BF3F482}" type="presOf" srcId="{9EE3E1D4-CC07-C143-8A36-2B297717577C}" destId="{F422EB32-2BE0-474D-B732-F3577958E65C}" srcOrd="0" destOrd="0" presId="urn:microsoft.com/office/officeart/2005/8/layout/hierarchy3"/>
    <dgm:cxn modelId="{A5AB48D8-99B5-FE44-93C1-39785C1CDEC7}" srcId="{0D20BE09-E341-9F43-A2C0-C4684FDCBCDD}" destId="{320F14D0-77A8-1148-A83D-8DDBADF449C2}" srcOrd="1" destOrd="0" parTransId="{84A35A83-D096-304B-A774-BB5BF01CCA59}" sibTransId="{8DF64287-65F1-D646-B7C2-76A0F347D131}"/>
    <dgm:cxn modelId="{695177F5-7FFF-F444-A335-38F1F20A1593}" type="presOf" srcId="{0D20BE09-E341-9F43-A2C0-C4684FDCBCDD}" destId="{FB7F3A18-00F3-F744-95ED-1B95A675495E}" srcOrd="1" destOrd="0" presId="urn:microsoft.com/office/officeart/2005/8/layout/hierarchy3"/>
    <dgm:cxn modelId="{EF9E3ABE-D166-7C4F-BB22-5D8E592BE1B5}" type="presOf" srcId="{0D20BE09-E341-9F43-A2C0-C4684FDCBCDD}" destId="{EB1D9B21-DF04-A64E-B792-EF5B0DACD349}" srcOrd="0" destOrd="0" presId="urn:microsoft.com/office/officeart/2005/8/layout/hierarchy3"/>
    <dgm:cxn modelId="{95A5C57B-4E81-2940-AC37-0D5BC9B200F0}" srcId="{3C794EA7-63B2-D144-ABB7-E6C5AE81ACB0}" destId="{9EE3E1D4-CC07-C143-8A36-2B297717577C}" srcOrd="0" destOrd="0" parTransId="{B9A9562B-897F-1242-B15A-1F995E18D4A3}" sibTransId="{733EEBCB-2413-1F47-9891-C45341B01977}"/>
    <dgm:cxn modelId="{F6C2CD1E-C2E0-E34E-AA33-F8087E548AE0}" type="presOf" srcId="{84A35A83-D096-304B-A774-BB5BF01CCA59}" destId="{E2B67155-086F-1341-8B75-8A5B7EC4FABF}" srcOrd="0" destOrd="0" presId="urn:microsoft.com/office/officeart/2005/8/layout/hierarchy3"/>
    <dgm:cxn modelId="{EA003CEA-B6F5-6B44-A770-6A7E73AFD896}" type="presOf" srcId="{320F14D0-77A8-1148-A83D-8DDBADF449C2}" destId="{9C580EBE-815E-2940-881C-BE5EF235D9DC}" srcOrd="0" destOrd="0" presId="urn:microsoft.com/office/officeart/2005/8/layout/hierarchy3"/>
    <dgm:cxn modelId="{CD97E793-284A-9D4B-BC17-7585DBD27FB2}" type="presOf" srcId="{9E7DE064-C6DA-BD4E-9123-0D99DC3CF1A8}" destId="{18899CEC-0566-644F-8015-C11BE53A669C}" srcOrd="0" destOrd="0" presId="urn:microsoft.com/office/officeart/2005/8/layout/hierarchy3"/>
    <dgm:cxn modelId="{C3FFD699-D341-AA4C-AC62-01634BBA78A8}" srcId="{9EE3E1D4-CC07-C143-8A36-2B297717577C}" destId="{D7BB26E8-C66F-6B4D-ABCC-EB23FAE1E5C6}" srcOrd="1" destOrd="0" parTransId="{9E7DE064-C6DA-BD4E-9123-0D99DC3CF1A8}" sibTransId="{489554FB-015C-CA40-B571-E18789583F6D}"/>
    <dgm:cxn modelId="{24722746-3B2B-8F47-8345-BCC0E3673D7A}" type="presOf" srcId="{CC42CCC8-39EA-6047-A7D4-6B0E9395A0A8}" destId="{F4E28576-6A2E-C14B-8F30-86A160AFAF53}" srcOrd="0" destOrd="0" presId="urn:microsoft.com/office/officeart/2005/8/layout/hierarchy3"/>
    <dgm:cxn modelId="{2924345F-1B26-3643-BDDE-ED31CE27DB28}" type="presOf" srcId="{D7BB26E8-C66F-6B4D-ABCC-EB23FAE1E5C6}" destId="{68F36651-3A41-2D45-93CA-0CFEE98E5318}" srcOrd="0" destOrd="0" presId="urn:microsoft.com/office/officeart/2005/8/layout/hierarchy3"/>
    <dgm:cxn modelId="{36AB8E2A-766D-004F-B4FD-F11676BD671C}" type="presOf" srcId="{6C38E77B-36C9-EC4D-B1E0-73B257D7BFC9}" destId="{FD0183E5-FD93-7C4A-8501-94A0948BA7E9}" srcOrd="0" destOrd="0" presId="urn:microsoft.com/office/officeart/2005/8/layout/hierarchy3"/>
    <dgm:cxn modelId="{5C3BAE15-1B98-0642-B568-2B885630CE18}" type="presParOf" srcId="{17427194-63BD-A541-9CFB-DF44BDC7C837}" destId="{E39BF36B-9CE3-384C-A6D4-A418EE24AAD3}" srcOrd="0" destOrd="0" presId="urn:microsoft.com/office/officeart/2005/8/layout/hierarchy3"/>
    <dgm:cxn modelId="{9E25F21C-377A-E443-B521-CAEFE5DDAA78}" type="presParOf" srcId="{E39BF36B-9CE3-384C-A6D4-A418EE24AAD3}" destId="{6D70AEF5-0B4C-F145-B6D4-53E264A6E1CA}" srcOrd="0" destOrd="0" presId="urn:microsoft.com/office/officeart/2005/8/layout/hierarchy3"/>
    <dgm:cxn modelId="{6D96CA7C-E052-D246-A4A3-CE8FEB85C2B0}" type="presParOf" srcId="{6D70AEF5-0B4C-F145-B6D4-53E264A6E1CA}" destId="{F422EB32-2BE0-474D-B732-F3577958E65C}" srcOrd="0" destOrd="0" presId="urn:microsoft.com/office/officeart/2005/8/layout/hierarchy3"/>
    <dgm:cxn modelId="{DCAD1F5C-F33F-7243-8F73-3F9C9323BA2E}" type="presParOf" srcId="{6D70AEF5-0B4C-F145-B6D4-53E264A6E1CA}" destId="{E11CA75E-C1F2-C340-999D-45C7DDFF83DE}" srcOrd="1" destOrd="0" presId="urn:microsoft.com/office/officeart/2005/8/layout/hierarchy3"/>
    <dgm:cxn modelId="{46157B4D-11A2-F943-9F08-F29C446FA344}" type="presParOf" srcId="{E39BF36B-9CE3-384C-A6D4-A418EE24AAD3}" destId="{EEE1D335-36F6-EB44-8A8D-BA603BCF1649}" srcOrd="1" destOrd="0" presId="urn:microsoft.com/office/officeart/2005/8/layout/hierarchy3"/>
    <dgm:cxn modelId="{890F0B8F-00FC-E546-A2A6-D4DB88F9D228}" type="presParOf" srcId="{EEE1D335-36F6-EB44-8A8D-BA603BCF1649}" destId="{C934DCFC-BA1A-164B-AC77-71B9766568CD}" srcOrd="0" destOrd="0" presId="urn:microsoft.com/office/officeart/2005/8/layout/hierarchy3"/>
    <dgm:cxn modelId="{2FDD0AB6-44CD-484D-A007-E09817E5B332}" type="presParOf" srcId="{EEE1D335-36F6-EB44-8A8D-BA603BCF1649}" destId="{6607E77C-0CB2-2B4B-A29F-65D57A33ED41}" srcOrd="1" destOrd="0" presId="urn:microsoft.com/office/officeart/2005/8/layout/hierarchy3"/>
    <dgm:cxn modelId="{BC430D02-72C5-7446-B7D0-F1E37AAAD7CE}" type="presParOf" srcId="{EEE1D335-36F6-EB44-8A8D-BA603BCF1649}" destId="{18899CEC-0566-644F-8015-C11BE53A669C}" srcOrd="2" destOrd="0" presId="urn:microsoft.com/office/officeart/2005/8/layout/hierarchy3"/>
    <dgm:cxn modelId="{98969AEF-4C79-3E4C-8E26-E758E574067A}" type="presParOf" srcId="{EEE1D335-36F6-EB44-8A8D-BA603BCF1649}" destId="{68F36651-3A41-2D45-93CA-0CFEE98E5318}" srcOrd="3" destOrd="0" presId="urn:microsoft.com/office/officeart/2005/8/layout/hierarchy3"/>
    <dgm:cxn modelId="{204CA177-035E-5F41-B9A7-57F7672CC967}" type="presParOf" srcId="{EEE1D335-36F6-EB44-8A8D-BA603BCF1649}" destId="{A679BAF3-3682-7C4B-B570-E0809879F66D}" srcOrd="4" destOrd="0" presId="urn:microsoft.com/office/officeart/2005/8/layout/hierarchy3"/>
    <dgm:cxn modelId="{32A19252-6364-5146-9460-F139FE74157A}" type="presParOf" srcId="{EEE1D335-36F6-EB44-8A8D-BA603BCF1649}" destId="{F4E28576-6A2E-C14B-8F30-86A160AFAF53}" srcOrd="5" destOrd="0" presId="urn:microsoft.com/office/officeart/2005/8/layout/hierarchy3"/>
    <dgm:cxn modelId="{49C57D32-3472-8441-B75D-5F636D5C0525}" type="presParOf" srcId="{17427194-63BD-A541-9CFB-DF44BDC7C837}" destId="{86ECE58B-116E-4743-B9DD-B9289FA8BAD9}" srcOrd="1" destOrd="0" presId="urn:microsoft.com/office/officeart/2005/8/layout/hierarchy3"/>
    <dgm:cxn modelId="{54301693-44EA-B048-B3AE-15F7347298D1}" type="presParOf" srcId="{86ECE58B-116E-4743-B9DD-B9289FA8BAD9}" destId="{6A809D1B-C5D2-D54D-96A3-608220678F5B}" srcOrd="0" destOrd="0" presId="urn:microsoft.com/office/officeart/2005/8/layout/hierarchy3"/>
    <dgm:cxn modelId="{DB9E14F6-8020-504F-9A5E-C74A779E4F9A}" type="presParOf" srcId="{6A809D1B-C5D2-D54D-96A3-608220678F5B}" destId="{EB1D9B21-DF04-A64E-B792-EF5B0DACD349}" srcOrd="0" destOrd="0" presId="urn:microsoft.com/office/officeart/2005/8/layout/hierarchy3"/>
    <dgm:cxn modelId="{DCFB4071-7046-2D4D-ACE6-71917F3D7C04}" type="presParOf" srcId="{6A809D1B-C5D2-D54D-96A3-608220678F5B}" destId="{FB7F3A18-00F3-F744-95ED-1B95A675495E}" srcOrd="1" destOrd="0" presId="urn:microsoft.com/office/officeart/2005/8/layout/hierarchy3"/>
    <dgm:cxn modelId="{1C2D6CEA-41C9-EE43-B79F-09FFAF42CADE}" type="presParOf" srcId="{86ECE58B-116E-4743-B9DD-B9289FA8BAD9}" destId="{67A50500-A0F7-DB48-B1DF-3B60CA344F61}" srcOrd="1" destOrd="0" presId="urn:microsoft.com/office/officeart/2005/8/layout/hierarchy3"/>
    <dgm:cxn modelId="{58C1077C-0F53-9641-8F18-6A5AE3087F25}" type="presParOf" srcId="{67A50500-A0F7-DB48-B1DF-3B60CA344F61}" destId="{E230362E-B61D-FB47-A570-2091C4532073}" srcOrd="0" destOrd="0" presId="urn:microsoft.com/office/officeart/2005/8/layout/hierarchy3"/>
    <dgm:cxn modelId="{97C14F17-6597-C241-8A5F-A2F18D629EB7}" type="presParOf" srcId="{67A50500-A0F7-DB48-B1DF-3B60CA344F61}" destId="{FD0183E5-FD93-7C4A-8501-94A0948BA7E9}" srcOrd="1" destOrd="0" presId="urn:microsoft.com/office/officeart/2005/8/layout/hierarchy3"/>
    <dgm:cxn modelId="{71D2E873-9B3F-1B4E-A4D5-53D20F5D9218}" type="presParOf" srcId="{67A50500-A0F7-DB48-B1DF-3B60CA344F61}" destId="{E2B67155-086F-1341-8B75-8A5B7EC4FABF}" srcOrd="2" destOrd="0" presId="urn:microsoft.com/office/officeart/2005/8/layout/hierarchy3"/>
    <dgm:cxn modelId="{93C603AD-B7F0-7544-9234-4F73A393B3B9}" type="presParOf" srcId="{67A50500-A0F7-DB48-B1DF-3B60CA344F61}" destId="{9C580EBE-815E-2940-881C-BE5EF235D9DC}" srcOrd="3"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F0DCCBA-9C62-E840-8C46-25FAE607FDD9}" type="doc">
      <dgm:prSet loTypeId="urn:microsoft.com/office/officeart/2005/8/layout/process4" loCatId="process" qsTypeId="urn:microsoft.com/office/officeart/2005/8/quickstyle/simple4" qsCatId="simple" csTypeId="urn:microsoft.com/office/officeart/2005/8/colors/accent1_2" csCatId="accent1" phldr="1"/>
      <dgm:spPr/>
      <dgm:t>
        <a:bodyPr/>
        <a:lstStyle/>
        <a:p>
          <a:endParaRPr lang="en-US"/>
        </a:p>
      </dgm:t>
    </dgm:pt>
    <dgm:pt modelId="{7F94FC79-FB07-EC49-A834-A72330321977}">
      <dgm:prSet phldrT="[Text]"/>
      <dgm:spPr/>
      <dgm:t>
        <a:bodyPr/>
        <a:lstStyle/>
        <a:p>
          <a:r>
            <a:rPr lang="en-US" dirty="0" smtClean="0"/>
            <a:t>Gather all relevant inputs: Analyze The Market and Related Environment</a:t>
          </a:r>
          <a:endParaRPr lang="en-US" dirty="0"/>
        </a:p>
      </dgm:t>
    </dgm:pt>
    <dgm:pt modelId="{2050F460-F79E-B748-A44A-1996AD556AA2}" type="parTrans" cxnId="{71FC05F4-A890-2041-966A-4C8556A9D2A7}">
      <dgm:prSet/>
      <dgm:spPr/>
      <dgm:t>
        <a:bodyPr/>
        <a:lstStyle/>
        <a:p>
          <a:endParaRPr lang="en-US"/>
        </a:p>
      </dgm:t>
    </dgm:pt>
    <dgm:pt modelId="{732E5DE3-6F1E-9B49-8ED1-A8D7ADF8758C}" type="sibTrans" cxnId="{71FC05F4-A890-2041-966A-4C8556A9D2A7}">
      <dgm:prSet/>
      <dgm:spPr/>
      <dgm:t>
        <a:bodyPr/>
        <a:lstStyle/>
        <a:p>
          <a:endParaRPr lang="en-US"/>
        </a:p>
      </dgm:t>
    </dgm:pt>
    <dgm:pt modelId="{412F8029-F1A0-764A-AB43-2D8486D21044}">
      <dgm:prSet phldrT="[Text]"/>
      <dgm:spPr/>
      <dgm:t>
        <a:bodyPr/>
        <a:lstStyle/>
        <a:p>
          <a:r>
            <a:rPr lang="en-US" dirty="0" smtClean="0"/>
            <a:t>Stakeholders</a:t>
          </a:r>
          <a:endParaRPr lang="en-US" dirty="0"/>
        </a:p>
      </dgm:t>
    </dgm:pt>
    <dgm:pt modelId="{2F8455EF-7944-CB4A-9A50-33C23CBB6E7A}" type="parTrans" cxnId="{E0966FE2-3CE1-344B-BE84-22C69874D791}">
      <dgm:prSet/>
      <dgm:spPr/>
      <dgm:t>
        <a:bodyPr/>
        <a:lstStyle/>
        <a:p>
          <a:endParaRPr lang="en-US"/>
        </a:p>
      </dgm:t>
    </dgm:pt>
    <dgm:pt modelId="{7719FC01-5E6D-F147-9DAE-74A643AE7986}" type="sibTrans" cxnId="{E0966FE2-3CE1-344B-BE84-22C69874D791}">
      <dgm:prSet/>
      <dgm:spPr/>
      <dgm:t>
        <a:bodyPr/>
        <a:lstStyle/>
        <a:p>
          <a:endParaRPr lang="en-US"/>
        </a:p>
      </dgm:t>
    </dgm:pt>
    <dgm:pt modelId="{4AAA2D4E-B514-C94D-9E86-7B31EEF34FA2}">
      <dgm:prSet phldrT="[Text]"/>
      <dgm:spPr/>
      <dgm:t>
        <a:bodyPr/>
        <a:lstStyle/>
        <a:p>
          <a:r>
            <a:rPr lang="en-US" dirty="0" smtClean="0"/>
            <a:t>Stakeholder needs</a:t>
          </a:r>
          <a:endParaRPr lang="en-US" dirty="0"/>
        </a:p>
      </dgm:t>
    </dgm:pt>
    <dgm:pt modelId="{30A26A6F-27E3-824B-B7D7-A3FE441E7649}" type="parTrans" cxnId="{5B65B3CF-3F75-8843-877A-EB3C453EBB6D}">
      <dgm:prSet/>
      <dgm:spPr/>
      <dgm:t>
        <a:bodyPr/>
        <a:lstStyle/>
        <a:p>
          <a:endParaRPr lang="en-US"/>
        </a:p>
      </dgm:t>
    </dgm:pt>
    <dgm:pt modelId="{DEF2EAA0-F535-2449-86C4-0D91AD1ED995}" type="sibTrans" cxnId="{5B65B3CF-3F75-8843-877A-EB3C453EBB6D}">
      <dgm:prSet/>
      <dgm:spPr/>
      <dgm:t>
        <a:bodyPr/>
        <a:lstStyle/>
        <a:p>
          <a:endParaRPr lang="en-US"/>
        </a:p>
      </dgm:t>
    </dgm:pt>
    <dgm:pt modelId="{7BE69994-3390-F343-95C7-4A4BEFD57967}">
      <dgm:prSet phldrT="[Text]"/>
      <dgm:spPr/>
      <dgm:t>
        <a:bodyPr/>
        <a:lstStyle/>
        <a:p>
          <a:r>
            <a:rPr lang="en-US" dirty="0" smtClean="0"/>
            <a:t>Clarify Needs and Organize the Information: Clear and Complete Requirements</a:t>
          </a:r>
          <a:endParaRPr lang="en-US" dirty="0"/>
        </a:p>
      </dgm:t>
    </dgm:pt>
    <dgm:pt modelId="{F8FE8129-5A6B-184F-AB00-641BD444B000}" type="parTrans" cxnId="{69733A28-54FF-AF46-853F-392B67D865A2}">
      <dgm:prSet/>
      <dgm:spPr/>
      <dgm:t>
        <a:bodyPr/>
        <a:lstStyle/>
        <a:p>
          <a:endParaRPr lang="en-US"/>
        </a:p>
      </dgm:t>
    </dgm:pt>
    <dgm:pt modelId="{F49BE00C-E959-454F-818F-F26F98A93517}" type="sibTrans" cxnId="{69733A28-54FF-AF46-853F-392B67D865A2}">
      <dgm:prSet/>
      <dgm:spPr/>
      <dgm:t>
        <a:bodyPr/>
        <a:lstStyle/>
        <a:p>
          <a:endParaRPr lang="en-US"/>
        </a:p>
      </dgm:t>
    </dgm:pt>
    <dgm:pt modelId="{C6864D1E-F95B-194E-9AE5-5F510C3DADC6}">
      <dgm:prSet phldrT="[Text]"/>
      <dgm:spPr/>
      <dgm:t>
        <a:bodyPr/>
        <a:lstStyle/>
        <a:p>
          <a:r>
            <a:rPr lang="en-US" dirty="0" smtClean="0"/>
            <a:t>Quantify Improvements and Constraints</a:t>
          </a:r>
          <a:endParaRPr lang="en-US" dirty="0"/>
        </a:p>
      </dgm:t>
    </dgm:pt>
    <dgm:pt modelId="{097BA93C-301A-3D42-80AA-2346A4B0D6A9}" type="parTrans" cxnId="{304FFC60-642F-BB4D-BDB4-71888215AC66}">
      <dgm:prSet/>
      <dgm:spPr/>
      <dgm:t>
        <a:bodyPr/>
        <a:lstStyle/>
        <a:p>
          <a:endParaRPr lang="en-US"/>
        </a:p>
      </dgm:t>
    </dgm:pt>
    <dgm:pt modelId="{6EE6C0B5-BA8F-6A4C-89C0-1545CF24C2B4}" type="sibTrans" cxnId="{304FFC60-642F-BB4D-BDB4-71888215AC66}">
      <dgm:prSet/>
      <dgm:spPr/>
      <dgm:t>
        <a:bodyPr/>
        <a:lstStyle/>
        <a:p>
          <a:endParaRPr lang="en-US"/>
        </a:p>
      </dgm:t>
    </dgm:pt>
    <dgm:pt modelId="{9402C5F1-97A6-4E43-9E5C-ED96AFFFA293}">
      <dgm:prSet phldrT="[Text]"/>
      <dgm:spPr/>
      <dgm:t>
        <a:bodyPr/>
        <a:lstStyle/>
        <a:p>
          <a:r>
            <a:rPr lang="en-US" dirty="0" smtClean="0"/>
            <a:t>Add info about risks, sources, priorities</a:t>
          </a:r>
          <a:endParaRPr lang="en-US" dirty="0"/>
        </a:p>
      </dgm:t>
    </dgm:pt>
    <dgm:pt modelId="{AD2AFADE-5C36-5247-8584-2FF2B71F737F}" type="parTrans" cxnId="{AC07E190-AC72-D748-8358-FE5EFD0D48AE}">
      <dgm:prSet/>
      <dgm:spPr/>
      <dgm:t>
        <a:bodyPr/>
        <a:lstStyle/>
        <a:p>
          <a:endParaRPr lang="en-US"/>
        </a:p>
      </dgm:t>
    </dgm:pt>
    <dgm:pt modelId="{E33E4537-81AD-F040-A1D9-B3E376D24C10}" type="sibTrans" cxnId="{AC07E190-AC72-D748-8358-FE5EFD0D48AE}">
      <dgm:prSet/>
      <dgm:spPr/>
      <dgm:t>
        <a:bodyPr/>
        <a:lstStyle/>
        <a:p>
          <a:endParaRPr lang="en-US"/>
        </a:p>
      </dgm:t>
    </dgm:pt>
    <dgm:pt modelId="{8CAD4D96-E8D6-7044-8BBC-0D0A06B9824A}">
      <dgm:prSet phldrT="[Text]"/>
      <dgm:spPr/>
      <dgm:t>
        <a:bodyPr/>
        <a:lstStyle/>
        <a:p>
          <a:r>
            <a:rPr lang="en-US" dirty="0" smtClean="0"/>
            <a:t>Decide how to deliver the requirements – Product Design</a:t>
          </a:r>
          <a:endParaRPr lang="en-US" dirty="0"/>
        </a:p>
      </dgm:t>
    </dgm:pt>
    <dgm:pt modelId="{ED86F838-DAA0-854B-8867-54F30E46557A}" type="parTrans" cxnId="{B2D119AC-53A0-6A42-AA9C-EFC948011062}">
      <dgm:prSet/>
      <dgm:spPr/>
      <dgm:t>
        <a:bodyPr/>
        <a:lstStyle/>
        <a:p>
          <a:endParaRPr lang="en-US"/>
        </a:p>
      </dgm:t>
    </dgm:pt>
    <dgm:pt modelId="{232D80E4-2639-0040-A525-3928F45FFB3C}" type="sibTrans" cxnId="{B2D119AC-53A0-6A42-AA9C-EFC948011062}">
      <dgm:prSet/>
      <dgm:spPr/>
      <dgm:t>
        <a:bodyPr/>
        <a:lstStyle/>
        <a:p>
          <a:endParaRPr lang="en-US"/>
        </a:p>
      </dgm:t>
    </dgm:pt>
    <dgm:pt modelId="{C4BE7D5B-D327-0343-8D07-D7562C19C95F}">
      <dgm:prSet phldrT="[Text]"/>
      <dgm:spPr/>
      <dgm:t>
        <a:bodyPr/>
        <a:lstStyle/>
        <a:p>
          <a:r>
            <a:rPr lang="en-US" dirty="0" smtClean="0"/>
            <a:t>Strategies, Design, Architecture</a:t>
          </a:r>
          <a:endParaRPr lang="en-US" dirty="0"/>
        </a:p>
      </dgm:t>
    </dgm:pt>
    <dgm:pt modelId="{223A153A-BA8C-A548-9B8C-5A3BF7E7A396}" type="parTrans" cxnId="{AE05EFC0-C7B2-B041-8A80-B8108510688C}">
      <dgm:prSet/>
      <dgm:spPr/>
      <dgm:t>
        <a:bodyPr/>
        <a:lstStyle/>
        <a:p>
          <a:endParaRPr lang="en-US"/>
        </a:p>
      </dgm:t>
    </dgm:pt>
    <dgm:pt modelId="{D42993D3-2CE2-E54C-ADF5-D8471403A511}" type="sibTrans" cxnId="{AE05EFC0-C7B2-B041-8A80-B8108510688C}">
      <dgm:prSet/>
      <dgm:spPr/>
      <dgm:t>
        <a:bodyPr/>
        <a:lstStyle/>
        <a:p>
          <a:endParaRPr lang="en-US"/>
        </a:p>
      </dgm:t>
    </dgm:pt>
    <dgm:pt modelId="{5DB6A0EB-E561-6742-9317-473D3C3DCFAC}">
      <dgm:prSet phldrT="[Text]"/>
      <dgm:spPr/>
      <dgm:t>
        <a:bodyPr/>
        <a:lstStyle/>
        <a:p>
          <a:r>
            <a:rPr lang="en-US" dirty="0" smtClean="0"/>
            <a:t>Estimate expected Impacts on Product Improvements and costs</a:t>
          </a:r>
          <a:endParaRPr lang="en-US" dirty="0"/>
        </a:p>
      </dgm:t>
    </dgm:pt>
    <dgm:pt modelId="{9279C7B0-84BC-E849-8127-D83083D02073}" type="parTrans" cxnId="{53FA87EA-BB35-9B4E-B26E-23E375619ED7}">
      <dgm:prSet/>
      <dgm:spPr/>
      <dgm:t>
        <a:bodyPr/>
        <a:lstStyle/>
        <a:p>
          <a:endParaRPr lang="en-US"/>
        </a:p>
      </dgm:t>
    </dgm:pt>
    <dgm:pt modelId="{C12583A2-52F4-3344-9FE1-7937053FE593}" type="sibTrans" cxnId="{53FA87EA-BB35-9B4E-B26E-23E375619ED7}">
      <dgm:prSet/>
      <dgm:spPr/>
      <dgm:t>
        <a:bodyPr/>
        <a:lstStyle/>
        <a:p>
          <a:endParaRPr lang="en-US"/>
        </a:p>
      </dgm:t>
    </dgm:pt>
    <dgm:pt modelId="{84D83748-6026-5C4C-A402-15BB8BE593CB}" type="pres">
      <dgm:prSet presAssocID="{AF0DCCBA-9C62-E840-8C46-25FAE607FDD9}" presName="Name0" presStyleCnt="0">
        <dgm:presLayoutVars>
          <dgm:dir/>
          <dgm:animLvl val="lvl"/>
          <dgm:resizeHandles val="exact"/>
        </dgm:presLayoutVars>
      </dgm:prSet>
      <dgm:spPr/>
      <dgm:t>
        <a:bodyPr/>
        <a:lstStyle/>
        <a:p>
          <a:endParaRPr lang="en-US"/>
        </a:p>
      </dgm:t>
    </dgm:pt>
    <dgm:pt modelId="{4BD7E42F-3219-3147-8BBB-0C7CFD62B362}" type="pres">
      <dgm:prSet presAssocID="{8CAD4D96-E8D6-7044-8BBC-0D0A06B9824A}" presName="boxAndChildren" presStyleCnt="0"/>
      <dgm:spPr/>
    </dgm:pt>
    <dgm:pt modelId="{CA6F75CC-E748-5F42-B956-3D8A78ED69B0}" type="pres">
      <dgm:prSet presAssocID="{8CAD4D96-E8D6-7044-8BBC-0D0A06B9824A}" presName="parentTextBox" presStyleLbl="node1" presStyleIdx="0" presStyleCnt="3"/>
      <dgm:spPr/>
      <dgm:t>
        <a:bodyPr/>
        <a:lstStyle/>
        <a:p>
          <a:endParaRPr lang="en-US"/>
        </a:p>
      </dgm:t>
    </dgm:pt>
    <dgm:pt modelId="{55C8ACC2-88BB-CD49-8D2D-FF694F4BF9C4}" type="pres">
      <dgm:prSet presAssocID="{8CAD4D96-E8D6-7044-8BBC-0D0A06B9824A}" presName="entireBox" presStyleLbl="node1" presStyleIdx="0" presStyleCnt="3"/>
      <dgm:spPr/>
      <dgm:t>
        <a:bodyPr/>
        <a:lstStyle/>
        <a:p>
          <a:endParaRPr lang="en-US"/>
        </a:p>
      </dgm:t>
    </dgm:pt>
    <dgm:pt modelId="{E0370B00-AC54-B842-8A58-DC07ACA55776}" type="pres">
      <dgm:prSet presAssocID="{8CAD4D96-E8D6-7044-8BBC-0D0A06B9824A}" presName="descendantBox" presStyleCnt="0"/>
      <dgm:spPr/>
    </dgm:pt>
    <dgm:pt modelId="{FCCD72E2-F138-9444-9C85-F8E611FB3B6E}" type="pres">
      <dgm:prSet presAssocID="{C4BE7D5B-D327-0343-8D07-D7562C19C95F}" presName="childTextBox" presStyleLbl="fgAccFollowNode1" presStyleIdx="0" presStyleCnt="6">
        <dgm:presLayoutVars>
          <dgm:bulletEnabled val="1"/>
        </dgm:presLayoutVars>
      </dgm:prSet>
      <dgm:spPr/>
      <dgm:t>
        <a:bodyPr/>
        <a:lstStyle/>
        <a:p>
          <a:endParaRPr lang="en-US"/>
        </a:p>
      </dgm:t>
    </dgm:pt>
    <dgm:pt modelId="{2260F1EF-99FB-7740-B28B-432D459090BD}" type="pres">
      <dgm:prSet presAssocID="{5DB6A0EB-E561-6742-9317-473D3C3DCFAC}" presName="childTextBox" presStyleLbl="fgAccFollowNode1" presStyleIdx="1" presStyleCnt="6">
        <dgm:presLayoutVars>
          <dgm:bulletEnabled val="1"/>
        </dgm:presLayoutVars>
      </dgm:prSet>
      <dgm:spPr/>
      <dgm:t>
        <a:bodyPr/>
        <a:lstStyle/>
        <a:p>
          <a:endParaRPr lang="en-US"/>
        </a:p>
      </dgm:t>
    </dgm:pt>
    <dgm:pt modelId="{372B16A2-11DB-6947-B088-AF8B7709EDDB}" type="pres">
      <dgm:prSet presAssocID="{F49BE00C-E959-454F-818F-F26F98A93517}" presName="sp" presStyleCnt="0"/>
      <dgm:spPr/>
    </dgm:pt>
    <dgm:pt modelId="{5C4E74EE-5CA0-D949-B1C5-B6F73089F772}" type="pres">
      <dgm:prSet presAssocID="{7BE69994-3390-F343-95C7-4A4BEFD57967}" presName="arrowAndChildren" presStyleCnt="0"/>
      <dgm:spPr/>
    </dgm:pt>
    <dgm:pt modelId="{7FC49EEB-C411-6C4A-939E-A2F09924B5CA}" type="pres">
      <dgm:prSet presAssocID="{7BE69994-3390-F343-95C7-4A4BEFD57967}" presName="parentTextArrow" presStyleLbl="node1" presStyleIdx="0" presStyleCnt="3"/>
      <dgm:spPr/>
      <dgm:t>
        <a:bodyPr/>
        <a:lstStyle/>
        <a:p>
          <a:endParaRPr lang="en-US"/>
        </a:p>
      </dgm:t>
    </dgm:pt>
    <dgm:pt modelId="{81146790-C4D0-A545-BD95-7B87E9345609}" type="pres">
      <dgm:prSet presAssocID="{7BE69994-3390-F343-95C7-4A4BEFD57967}" presName="arrow" presStyleLbl="node1" presStyleIdx="1" presStyleCnt="3"/>
      <dgm:spPr/>
      <dgm:t>
        <a:bodyPr/>
        <a:lstStyle/>
        <a:p>
          <a:endParaRPr lang="en-US"/>
        </a:p>
      </dgm:t>
    </dgm:pt>
    <dgm:pt modelId="{0091AE05-B74B-A141-8FBB-EB219585940B}" type="pres">
      <dgm:prSet presAssocID="{7BE69994-3390-F343-95C7-4A4BEFD57967}" presName="descendantArrow" presStyleCnt="0"/>
      <dgm:spPr/>
    </dgm:pt>
    <dgm:pt modelId="{B5AD1C12-93D8-9A46-8B20-3E469F6DD3B8}" type="pres">
      <dgm:prSet presAssocID="{C6864D1E-F95B-194E-9AE5-5F510C3DADC6}" presName="childTextArrow" presStyleLbl="fgAccFollowNode1" presStyleIdx="2" presStyleCnt="6">
        <dgm:presLayoutVars>
          <dgm:bulletEnabled val="1"/>
        </dgm:presLayoutVars>
      </dgm:prSet>
      <dgm:spPr/>
      <dgm:t>
        <a:bodyPr/>
        <a:lstStyle/>
        <a:p>
          <a:endParaRPr lang="en-US"/>
        </a:p>
      </dgm:t>
    </dgm:pt>
    <dgm:pt modelId="{63BDDF4A-B720-4C47-A921-C624962C9CFB}" type="pres">
      <dgm:prSet presAssocID="{9402C5F1-97A6-4E43-9E5C-ED96AFFFA293}" presName="childTextArrow" presStyleLbl="fgAccFollowNode1" presStyleIdx="3" presStyleCnt="6">
        <dgm:presLayoutVars>
          <dgm:bulletEnabled val="1"/>
        </dgm:presLayoutVars>
      </dgm:prSet>
      <dgm:spPr/>
      <dgm:t>
        <a:bodyPr/>
        <a:lstStyle/>
        <a:p>
          <a:endParaRPr lang="en-US"/>
        </a:p>
      </dgm:t>
    </dgm:pt>
    <dgm:pt modelId="{3365FA49-9F68-3448-90E9-C715F06B3229}" type="pres">
      <dgm:prSet presAssocID="{732E5DE3-6F1E-9B49-8ED1-A8D7ADF8758C}" presName="sp" presStyleCnt="0"/>
      <dgm:spPr/>
    </dgm:pt>
    <dgm:pt modelId="{0299805E-D014-E94F-B73E-99CC53763568}" type="pres">
      <dgm:prSet presAssocID="{7F94FC79-FB07-EC49-A834-A72330321977}" presName="arrowAndChildren" presStyleCnt="0"/>
      <dgm:spPr/>
    </dgm:pt>
    <dgm:pt modelId="{F1EC156E-0E2F-534D-922A-23F49CF2732E}" type="pres">
      <dgm:prSet presAssocID="{7F94FC79-FB07-EC49-A834-A72330321977}" presName="parentTextArrow" presStyleLbl="node1" presStyleIdx="1" presStyleCnt="3"/>
      <dgm:spPr/>
      <dgm:t>
        <a:bodyPr/>
        <a:lstStyle/>
        <a:p>
          <a:endParaRPr lang="en-US"/>
        </a:p>
      </dgm:t>
    </dgm:pt>
    <dgm:pt modelId="{ED98B7CF-8A61-3942-BDAF-A44C131283FE}" type="pres">
      <dgm:prSet presAssocID="{7F94FC79-FB07-EC49-A834-A72330321977}" presName="arrow" presStyleLbl="node1" presStyleIdx="2" presStyleCnt="3"/>
      <dgm:spPr/>
      <dgm:t>
        <a:bodyPr/>
        <a:lstStyle/>
        <a:p>
          <a:endParaRPr lang="en-US"/>
        </a:p>
      </dgm:t>
    </dgm:pt>
    <dgm:pt modelId="{80391002-CA2E-484F-81FC-1B7B006AA2D0}" type="pres">
      <dgm:prSet presAssocID="{7F94FC79-FB07-EC49-A834-A72330321977}" presName="descendantArrow" presStyleCnt="0"/>
      <dgm:spPr/>
    </dgm:pt>
    <dgm:pt modelId="{C33E480D-9F3F-6D4B-BC07-A02E67E1EF66}" type="pres">
      <dgm:prSet presAssocID="{412F8029-F1A0-764A-AB43-2D8486D21044}" presName="childTextArrow" presStyleLbl="fgAccFollowNode1" presStyleIdx="4" presStyleCnt="6">
        <dgm:presLayoutVars>
          <dgm:bulletEnabled val="1"/>
        </dgm:presLayoutVars>
      </dgm:prSet>
      <dgm:spPr/>
      <dgm:t>
        <a:bodyPr/>
        <a:lstStyle/>
        <a:p>
          <a:endParaRPr lang="en-US"/>
        </a:p>
      </dgm:t>
    </dgm:pt>
    <dgm:pt modelId="{3C94B0C7-5CC2-F44D-A52B-CF650555FCAD}" type="pres">
      <dgm:prSet presAssocID="{4AAA2D4E-B514-C94D-9E86-7B31EEF34FA2}" presName="childTextArrow" presStyleLbl="fgAccFollowNode1" presStyleIdx="5" presStyleCnt="6">
        <dgm:presLayoutVars>
          <dgm:bulletEnabled val="1"/>
        </dgm:presLayoutVars>
      </dgm:prSet>
      <dgm:spPr/>
      <dgm:t>
        <a:bodyPr/>
        <a:lstStyle/>
        <a:p>
          <a:endParaRPr lang="en-US"/>
        </a:p>
      </dgm:t>
    </dgm:pt>
  </dgm:ptLst>
  <dgm:cxnLst>
    <dgm:cxn modelId="{5F62981C-DDD5-AE4F-BF2D-4C40931E8214}" type="presOf" srcId="{7BE69994-3390-F343-95C7-4A4BEFD57967}" destId="{81146790-C4D0-A545-BD95-7B87E9345609}" srcOrd="1" destOrd="0" presId="urn:microsoft.com/office/officeart/2005/8/layout/process4"/>
    <dgm:cxn modelId="{9506E2F8-AEB3-D44D-ABFA-B3416F187AAF}" type="presOf" srcId="{9402C5F1-97A6-4E43-9E5C-ED96AFFFA293}" destId="{63BDDF4A-B720-4C47-A921-C624962C9CFB}" srcOrd="0" destOrd="0" presId="urn:microsoft.com/office/officeart/2005/8/layout/process4"/>
    <dgm:cxn modelId="{B6A6D467-5760-E342-BF99-235D4C09D679}" type="presOf" srcId="{8CAD4D96-E8D6-7044-8BBC-0D0A06B9824A}" destId="{CA6F75CC-E748-5F42-B956-3D8A78ED69B0}" srcOrd="0" destOrd="0" presId="urn:microsoft.com/office/officeart/2005/8/layout/process4"/>
    <dgm:cxn modelId="{B2D119AC-53A0-6A42-AA9C-EFC948011062}" srcId="{AF0DCCBA-9C62-E840-8C46-25FAE607FDD9}" destId="{8CAD4D96-E8D6-7044-8BBC-0D0A06B9824A}" srcOrd="2" destOrd="0" parTransId="{ED86F838-DAA0-854B-8867-54F30E46557A}" sibTransId="{232D80E4-2639-0040-A525-3928F45FFB3C}"/>
    <dgm:cxn modelId="{2B0B5359-E05B-7E45-BFE6-5E0356193E31}" type="presOf" srcId="{AF0DCCBA-9C62-E840-8C46-25FAE607FDD9}" destId="{84D83748-6026-5C4C-A402-15BB8BE593CB}" srcOrd="0" destOrd="0" presId="urn:microsoft.com/office/officeart/2005/8/layout/process4"/>
    <dgm:cxn modelId="{8E03FEE0-61D7-104F-89FC-FC701620D5C0}" type="presOf" srcId="{412F8029-F1A0-764A-AB43-2D8486D21044}" destId="{C33E480D-9F3F-6D4B-BC07-A02E67E1EF66}" srcOrd="0" destOrd="0" presId="urn:microsoft.com/office/officeart/2005/8/layout/process4"/>
    <dgm:cxn modelId="{F9EE65B4-788B-7E4D-85CA-CAD09C8CE8BD}" type="presOf" srcId="{7F94FC79-FB07-EC49-A834-A72330321977}" destId="{F1EC156E-0E2F-534D-922A-23F49CF2732E}" srcOrd="0" destOrd="0" presId="urn:microsoft.com/office/officeart/2005/8/layout/process4"/>
    <dgm:cxn modelId="{E0966FE2-3CE1-344B-BE84-22C69874D791}" srcId="{7F94FC79-FB07-EC49-A834-A72330321977}" destId="{412F8029-F1A0-764A-AB43-2D8486D21044}" srcOrd="0" destOrd="0" parTransId="{2F8455EF-7944-CB4A-9A50-33C23CBB6E7A}" sibTransId="{7719FC01-5E6D-F147-9DAE-74A643AE7986}"/>
    <dgm:cxn modelId="{946C3691-E4F2-CA4E-A081-E2CC7110D9E7}" type="presOf" srcId="{7F94FC79-FB07-EC49-A834-A72330321977}" destId="{ED98B7CF-8A61-3942-BDAF-A44C131283FE}" srcOrd="1" destOrd="0" presId="urn:microsoft.com/office/officeart/2005/8/layout/process4"/>
    <dgm:cxn modelId="{69733A28-54FF-AF46-853F-392B67D865A2}" srcId="{AF0DCCBA-9C62-E840-8C46-25FAE607FDD9}" destId="{7BE69994-3390-F343-95C7-4A4BEFD57967}" srcOrd="1" destOrd="0" parTransId="{F8FE8129-5A6B-184F-AB00-641BD444B000}" sibTransId="{F49BE00C-E959-454F-818F-F26F98A93517}"/>
    <dgm:cxn modelId="{EEB19BEB-381D-8943-B62B-4F851E64638C}" type="presOf" srcId="{C4BE7D5B-D327-0343-8D07-D7562C19C95F}" destId="{FCCD72E2-F138-9444-9C85-F8E611FB3B6E}" srcOrd="0" destOrd="0" presId="urn:microsoft.com/office/officeart/2005/8/layout/process4"/>
    <dgm:cxn modelId="{AE05EFC0-C7B2-B041-8A80-B8108510688C}" srcId="{8CAD4D96-E8D6-7044-8BBC-0D0A06B9824A}" destId="{C4BE7D5B-D327-0343-8D07-D7562C19C95F}" srcOrd="0" destOrd="0" parTransId="{223A153A-BA8C-A548-9B8C-5A3BF7E7A396}" sibTransId="{D42993D3-2CE2-E54C-ADF5-D8471403A511}"/>
    <dgm:cxn modelId="{CC652AAB-B93A-E541-9089-4A3F59E8FB14}" type="presOf" srcId="{5DB6A0EB-E561-6742-9317-473D3C3DCFAC}" destId="{2260F1EF-99FB-7740-B28B-432D459090BD}" srcOrd="0" destOrd="0" presId="urn:microsoft.com/office/officeart/2005/8/layout/process4"/>
    <dgm:cxn modelId="{AC07E190-AC72-D748-8358-FE5EFD0D48AE}" srcId="{7BE69994-3390-F343-95C7-4A4BEFD57967}" destId="{9402C5F1-97A6-4E43-9E5C-ED96AFFFA293}" srcOrd="1" destOrd="0" parTransId="{AD2AFADE-5C36-5247-8584-2FF2B71F737F}" sibTransId="{E33E4537-81AD-F040-A1D9-B3E376D24C10}"/>
    <dgm:cxn modelId="{A58F8A45-5812-6848-8E28-EBDFAE572F65}" type="presOf" srcId="{7BE69994-3390-F343-95C7-4A4BEFD57967}" destId="{7FC49EEB-C411-6C4A-939E-A2F09924B5CA}" srcOrd="0" destOrd="0" presId="urn:microsoft.com/office/officeart/2005/8/layout/process4"/>
    <dgm:cxn modelId="{A7F7F003-1327-BA4D-A5DA-6793DB1FA9BE}" type="presOf" srcId="{4AAA2D4E-B514-C94D-9E86-7B31EEF34FA2}" destId="{3C94B0C7-5CC2-F44D-A52B-CF650555FCAD}" srcOrd="0" destOrd="0" presId="urn:microsoft.com/office/officeart/2005/8/layout/process4"/>
    <dgm:cxn modelId="{47C4373B-4382-FA4D-B057-D71DE7899979}" type="presOf" srcId="{8CAD4D96-E8D6-7044-8BBC-0D0A06B9824A}" destId="{55C8ACC2-88BB-CD49-8D2D-FF694F4BF9C4}" srcOrd="1" destOrd="0" presId="urn:microsoft.com/office/officeart/2005/8/layout/process4"/>
    <dgm:cxn modelId="{71FC05F4-A890-2041-966A-4C8556A9D2A7}" srcId="{AF0DCCBA-9C62-E840-8C46-25FAE607FDD9}" destId="{7F94FC79-FB07-EC49-A834-A72330321977}" srcOrd="0" destOrd="0" parTransId="{2050F460-F79E-B748-A44A-1996AD556AA2}" sibTransId="{732E5DE3-6F1E-9B49-8ED1-A8D7ADF8758C}"/>
    <dgm:cxn modelId="{625E45F1-D02E-D94D-B72C-A021AC71998D}" type="presOf" srcId="{C6864D1E-F95B-194E-9AE5-5F510C3DADC6}" destId="{B5AD1C12-93D8-9A46-8B20-3E469F6DD3B8}" srcOrd="0" destOrd="0" presId="urn:microsoft.com/office/officeart/2005/8/layout/process4"/>
    <dgm:cxn modelId="{304FFC60-642F-BB4D-BDB4-71888215AC66}" srcId="{7BE69994-3390-F343-95C7-4A4BEFD57967}" destId="{C6864D1E-F95B-194E-9AE5-5F510C3DADC6}" srcOrd="0" destOrd="0" parTransId="{097BA93C-301A-3D42-80AA-2346A4B0D6A9}" sibTransId="{6EE6C0B5-BA8F-6A4C-89C0-1545CF24C2B4}"/>
    <dgm:cxn modelId="{5B65B3CF-3F75-8843-877A-EB3C453EBB6D}" srcId="{7F94FC79-FB07-EC49-A834-A72330321977}" destId="{4AAA2D4E-B514-C94D-9E86-7B31EEF34FA2}" srcOrd="1" destOrd="0" parTransId="{30A26A6F-27E3-824B-B7D7-A3FE441E7649}" sibTransId="{DEF2EAA0-F535-2449-86C4-0D91AD1ED995}"/>
    <dgm:cxn modelId="{53FA87EA-BB35-9B4E-B26E-23E375619ED7}" srcId="{8CAD4D96-E8D6-7044-8BBC-0D0A06B9824A}" destId="{5DB6A0EB-E561-6742-9317-473D3C3DCFAC}" srcOrd="1" destOrd="0" parTransId="{9279C7B0-84BC-E849-8127-D83083D02073}" sibTransId="{C12583A2-52F4-3344-9FE1-7937053FE593}"/>
    <dgm:cxn modelId="{A6FBD36A-CE47-D34E-A740-63457DC7D966}" type="presParOf" srcId="{84D83748-6026-5C4C-A402-15BB8BE593CB}" destId="{4BD7E42F-3219-3147-8BBB-0C7CFD62B362}" srcOrd="0" destOrd="0" presId="urn:microsoft.com/office/officeart/2005/8/layout/process4"/>
    <dgm:cxn modelId="{5CF3F51D-A784-D74B-88FE-B96303E2CAD8}" type="presParOf" srcId="{4BD7E42F-3219-3147-8BBB-0C7CFD62B362}" destId="{CA6F75CC-E748-5F42-B956-3D8A78ED69B0}" srcOrd="0" destOrd="0" presId="urn:microsoft.com/office/officeart/2005/8/layout/process4"/>
    <dgm:cxn modelId="{7A12D4CA-9BCC-8441-AA25-5AE00EA0A59A}" type="presParOf" srcId="{4BD7E42F-3219-3147-8BBB-0C7CFD62B362}" destId="{55C8ACC2-88BB-CD49-8D2D-FF694F4BF9C4}" srcOrd="1" destOrd="0" presId="urn:microsoft.com/office/officeart/2005/8/layout/process4"/>
    <dgm:cxn modelId="{B9D00A56-ABD2-254E-A219-B392527F9BB7}" type="presParOf" srcId="{4BD7E42F-3219-3147-8BBB-0C7CFD62B362}" destId="{E0370B00-AC54-B842-8A58-DC07ACA55776}" srcOrd="2" destOrd="0" presId="urn:microsoft.com/office/officeart/2005/8/layout/process4"/>
    <dgm:cxn modelId="{54736969-5741-5D4A-B82D-7ADBE8CD4A35}" type="presParOf" srcId="{E0370B00-AC54-B842-8A58-DC07ACA55776}" destId="{FCCD72E2-F138-9444-9C85-F8E611FB3B6E}" srcOrd="0" destOrd="0" presId="urn:microsoft.com/office/officeart/2005/8/layout/process4"/>
    <dgm:cxn modelId="{EDED28A2-B3A0-484D-B8BD-C8DCBF1628D9}" type="presParOf" srcId="{E0370B00-AC54-B842-8A58-DC07ACA55776}" destId="{2260F1EF-99FB-7740-B28B-432D459090BD}" srcOrd="1" destOrd="0" presId="urn:microsoft.com/office/officeart/2005/8/layout/process4"/>
    <dgm:cxn modelId="{6DC7A751-6C57-104C-8346-B366B03BD846}" type="presParOf" srcId="{84D83748-6026-5C4C-A402-15BB8BE593CB}" destId="{372B16A2-11DB-6947-B088-AF8B7709EDDB}" srcOrd="1" destOrd="0" presId="urn:microsoft.com/office/officeart/2005/8/layout/process4"/>
    <dgm:cxn modelId="{73A261DC-9E4F-3D4D-A5AD-6C00263D37F3}" type="presParOf" srcId="{84D83748-6026-5C4C-A402-15BB8BE593CB}" destId="{5C4E74EE-5CA0-D949-B1C5-B6F73089F772}" srcOrd="2" destOrd="0" presId="urn:microsoft.com/office/officeart/2005/8/layout/process4"/>
    <dgm:cxn modelId="{BD41CA33-1DBE-A249-882E-E50402A89E20}" type="presParOf" srcId="{5C4E74EE-5CA0-D949-B1C5-B6F73089F772}" destId="{7FC49EEB-C411-6C4A-939E-A2F09924B5CA}" srcOrd="0" destOrd="0" presId="urn:microsoft.com/office/officeart/2005/8/layout/process4"/>
    <dgm:cxn modelId="{7FD5A35C-413A-5A44-9B49-C6E9A30FBAF5}" type="presParOf" srcId="{5C4E74EE-5CA0-D949-B1C5-B6F73089F772}" destId="{81146790-C4D0-A545-BD95-7B87E9345609}" srcOrd="1" destOrd="0" presId="urn:microsoft.com/office/officeart/2005/8/layout/process4"/>
    <dgm:cxn modelId="{D09CC2A2-F792-1043-B848-4E6870DAC3BF}" type="presParOf" srcId="{5C4E74EE-5CA0-D949-B1C5-B6F73089F772}" destId="{0091AE05-B74B-A141-8FBB-EB219585940B}" srcOrd="2" destOrd="0" presId="urn:microsoft.com/office/officeart/2005/8/layout/process4"/>
    <dgm:cxn modelId="{D62CF85F-85BB-7242-8E52-BC12B998E8AF}" type="presParOf" srcId="{0091AE05-B74B-A141-8FBB-EB219585940B}" destId="{B5AD1C12-93D8-9A46-8B20-3E469F6DD3B8}" srcOrd="0" destOrd="0" presId="urn:microsoft.com/office/officeart/2005/8/layout/process4"/>
    <dgm:cxn modelId="{FEB27CB2-8D73-DC49-ACBE-0E80BA80DAFA}" type="presParOf" srcId="{0091AE05-B74B-A141-8FBB-EB219585940B}" destId="{63BDDF4A-B720-4C47-A921-C624962C9CFB}" srcOrd="1" destOrd="0" presId="urn:microsoft.com/office/officeart/2005/8/layout/process4"/>
    <dgm:cxn modelId="{DCCA97AB-5A92-194D-B680-EF39BD82A496}" type="presParOf" srcId="{84D83748-6026-5C4C-A402-15BB8BE593CB}" destId="{3365FA49-9F68-3448-90E9-C715F06B3229}" srcOrd="3" destOrd="0" presId="urn:microsoft.com/office/officeart/2005/8/layout/process4"/>
    <dgm:cxn modelId="{C3F6FB55-969C-814C-8F2C-AD6692F8EF3A}" type="presParOf" srcId="{84D83748-6026-5C4C-A402-15BB8BE593CB}" destId="{0299805E-D014-E94F-B73E-99CC53763568}" srcOrd="4" destOrd="0" presId="urn:microsoft.com/office/officeart/2005/8/layout/process4"/>
    <dgm:cxn modelId="{6407691D-63AF-AD45-BD7B-1B2CA365FCD6}" type="presParOf" srcId="{0299805E-D014-E94F-B73E-99CC53763568}" destId="{F1EC156E-0E2F-534D-922A-23F49CF2732E}" srcOrd="0" destOrd="0" presId="urn:microsoft.com/office/officeart/2005/8/layout/process4"/>
    <dgm:cxn modelId="{68EBFC1C-30B4-374A-905A-2A54D8E79E71}" type="presParOf" srcId="{0299805E-D014-E94F-B73E-99CC53763568}" destId="{ED98B7CF-8A61-3942-BDAF-A44C131283FE}" srcOrd="1" destOrd="0" presId="urn:microsoft.com/office/officeart/2005/8/layout/process4"/>
    <dgm:cxn modelId="{2D23A40B-D725-DC45-9CC7-34A1809B5074}" type="presParOf" srcId="{0299805E-D014-E94F-B73E-99CC53763568}" destId="{80391002-CA2E-484F-81FC-1B7B006AA2D0}" srcOrd="2" destOrd="0" presId="urn:microsoft.com/office/officeart/2005/8/layout/process4"/>
    <dgm:cxn modelId="{45A7E6F5-200C-8146-B3A2-A76C6362FD9B}" type="presParOf" srcId="{80391002-CA2E-484F-81FC-1B7B006AA2D0}" destId="{C33E480D-9F3F-6D4B-BC07-A02E67E1EF66}" srcOrd="0" destOrd="0" presId="urn:microsoft.com/office/officeart/2005/8/layout/process4"/>
    <dgm:cxn modelId="{89F0B8D8-3EFC-F343-9170-AFCC90CEDDCA}" type="presParOf" srcId="{80391002-CA2E-484F-81FC-1B7B006AA2D0}" destId="{3C94B0C7-5CC2-F44D-A52B-CF650555FCAD}"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C928F5D-833E-AD4A-A5F7-005F55CFF1C3}" type="doc">
      <dgm:prSet loTypeId="urn:microsoft.com/office/officeart/2005/8/layout/hierarchy3" loCatId="hierarchy" qsTypeId="urn:microsoft.com/office/officeart/2005/8/quickstyle/simple4" qsCatId="simple" csTypeId="urn:microsoft.com/office/officeart/2005/8/colors/accent1_2" csCatId="accent1" phldr="1"/>
      <dgm:spPr/>
      <dgm:t>
        <a:bodyPr/>
        <a:lstStyle/>
        <a:p>
          <a:endParaRPr lang="en-US"/>
        </a:p>
      </dgm:t>
    </dgm:pt>
    <dgm:pt modelId="{C4350C6F-A403-6246-A231-B070B69B3507}">
      <dgm:prSet phldrT="[Text]"/>
      <dgm:spPr/>
      <dgm:t>
        <a:bodyPr/>
        <a:lstStyle/>
        <a:p>
          <a:r>
            <a:rPr lang="en-US" dirty="0" smtClean="0"/>
            <a:t>Market Needs</a:t>
          </a:r>
          <a:endParaRPr lang="en-US" dirty="0"/>
        </a:p>
      </dgm:t>
    </dgm:pt>
    <dgm:pt modelId="{D4C97284-CC83-8348-A46C-3F316FCAB843}" type="parTrans" cxnId="{640B7CD6-09E5-EB4B-BEB8-9172FA4087B5}">
      <dgm:prSet/>
      <dgm:spPr/>
      <dgm:t>
        <a:bodyPr/>
        <a:lstStyle/>
        <a:p>
          <a:endParaRPr lang="en-US"/>
        </a:p>
      </dgm:t>
    </dgm:pt>
    <dgm:pt modelId="{13C308CC-CBC6-2E4A-A020-6BA36054AA50}" type="sibTrans" cxnId="{640B7CD6-09E5-EB4B-BEB8-9172FA4087B5}">
      <dgm:prSet/>
      <dgm:spPr/>
      <dgm:t>
        <a:bodyPr/>
        <a:lstStyle/>
        <a:p>
          <a:endParaRPr lang="en-US"/>
        </a:p>
      </dgm:t>
    </dgm:pt>
    <dgm:pt modelId="{E2617053-C19A-0647-9138-B9472582B404}">
      <dgm:prSet phldrT="[Text]"/>
      <dgm:spPr/>
      <dgm:t>
        <a:bodyPr/>
        <a:lstStyle/>
        <a:p>
          <a:r>
            <a:rPr lang="en-US" b="1" dirty="0" smtClean="0"/>
            <a:t>Product Characteristics</a:t>
          </a:r>
        </a:p>
        <a:p>
          <a:r>
            <a:rPr lang="en-US" dirty="0" smtClean="0"/>
            <a:t>How good? Qualities</a:t>
          </a:r>
        </a:p>
        <a:p>
          <a:r>
            <a:rPr lang="en-US" dirty="0" smtClean="0"/>
            <a:t>Top 10 Critical Improvements</a:t>
          </a:r>
          <a:endParaRPr lang="en-US" dirty="0"/>
        </a:p>
      </dgm:t>
    </dgm:pt>
    <dgm:pt modelId="{F88D1D77-4D4A-D247-96D6-D1DCC592184E}" type="parTrans" cxnId="{01CBEC53-755D-D14C-B296-D8FF205C7247}">
      <dgm:prSet/>
      <dgm:spPr/>
      <dgm:t>
        <a:bodyPr/>
        <a:lstStyle/>
        <a:p>
          <a:endParaRPr lang="en-US"/>
        </a:p>
      </dgm:t>
    </dgm:pt>
    <dgm:pt modelId="{AD095CF3-5572-814A-B298-B172F99572FE}" type="sibTrans" cxnId="{01CBEC53-755D-D14C-B296-D8FF205C7247}">
      <dgm:prSet/>
      <dgm:spPr/>
      <dgm:t>
        <a:bodyPr/>
        <a:lstStyle/>
        <a:p>
          <a:endParaRPr lang="en-US"/>
        </a:p>
      </dgm:t>
    </dgm:pt>
    <dgm:pt modelId="{C15AF575-DACA-7A41-AF4D-71FE5F2CD76F}">
      <dgm:prSet phldrT="[Text]"/>
      <dgm:spPr/>
      <dgm:t>
        <a:bodyPr/>
        <a:lstStyle/>
        <a:p>
          <a:r>
            <a:rPr lang="en-US" b="1" dirty="0" smtClean="0"/>
            <a:t>Service Characteristics</a:t>
          </a:r>
        </a:p>
        <a:p>
          <a:r>
            <a:rPr lang="en-US" dirty="0" smtClean="0"/>
            <a:t>(help, training, fault support, sales channels, … )  </a:t>
          </a:r>
          <a:endParaRPr lang="en-US" dirty="0"/>
        </a:p>
      </dgm:t>
    </dgm:pt>
    <dgm:pt modelId="{C6611103-9458-7547-8E68-6A70CC7C828E}" type="parTrans" cxnId="{14011924-3800-AE46-BDBF-0E23B58FA79F}">
      <dgm:prSet/>
      <dgm:spPr/>
      <dgm:t>
        <a:bodyPr/>
        <a:lstStyle/>
        <a:p>
          <a:endParaRPr lang="en-US"/>
        </a:p>
      </dgm:t>
    </dgm:pt>
    <dgm:pt modelId="{DC19C5F3-7A37-EA44-98F4-92B060D85827}" type="sibTrans" cxnId="{14011924-3800-AE46-BDBF-0E23B58FA79F}">
      <dgm:prSet/>
      <dgm:spPr/>
      <dgm:t>
        <a:bodyPr/>
        <a:lstStyle/>
        <a:p>
          <a:endParaRPr lang="en-US"/>
        </a:p>
      </dgm:t>
    </dgm:pt>
    <dgm:pt modelId="{F6B733B5-AA6C-9B44-A763-497437191E05}">
      <dgm:prSet phldrT="[Text]"/>
      <dgm:spPr/>
      <dgm:t>
        <a:bodyPr/>
        <a:lstStyle/>
        <a:p>
          <a:r>
            <a:rPr lang="en-US" dirty="0" smtClean="0"/>
            <a:t>Other Needs</a:t>
          </a:r>
          <a:endParaRPr lang="en-US" dirty="0"/>
        </a:p>
      </dgm:t>
    </dgm:pt>
    <dgm:pt modelId="{582F591E-62F9-BD4A-91FA-B1949AB709FD}" type="parTrans" cxnId="{77BF7014-1550-1D4C-8C65-F85D950C8C89}">
      <dgm:prSet/>
      <dgm:spPr/>
      <dgm:t>
        <a:bodyPr/>
        <a:lstStyle/>
        <a:p>
          <a:endParaRPr lang="en-US"/>
        </a:p>
      </dgm:t>
    </dgm:pt>
    <dgm:pt modelId="{13FD6D73-B1E0-2E44-852F-3788C1506D11}" type="sibTrans" cxnId="{77BF7014-1550-1D4C-8C65-F85D950C8C89}">
      <dgm:prSet/>
      <dgm:spPr/>
      <dgm:t>
        <a:bodyPr/>
        <a:lstStyle/>
        <a:p>
          <a:endParaRPr lang="en-US"/>
        </a:p>
      </dgm:t>
    </dgm:pt>
    <dgm:pt modelId="{C2B299C4-D053-5A4C-9CA0-B21C4E628532}">
      <dgm:prSet phldrT="[Text]"/>
      <dgm:spPr/>
      <dgm:t>
        <a:bodyPr/>
        <a:lstStyle/>
        <a:p>
          <a:r>
            <a:rPr lang="en-US" b="1" dirty="0" smtClean="0"/>
            <a:t>Organizational Needs</a:t>
          </a:r>
        </a:p>
        <a:p>
          <a:r>
            <a:rPr lang="en-US" b="0" dirty="0" smtClean="0"/>
            <a:t>IT Environment, Sales and marketing Environment, Distribution and Partners, International considerations, …</a:t>
          </a:r>
        </a:p>
        <a:p>
          <a:endParaRPr lang="en-US" dirty="0"/>
        </a:p>
      </dgm:t>
    </dgm:pt>
    <dgm:pt modelId="{18358023-F3C3-C840-86B4-F3BF2995F3F7}" type="parTrans" cxnId="{ADF8F2C9-576D-E540-8A4F-D3BF21EE50E1}">
      <dgm:prSet/>
      <dgm:spPr/>
      <dgm:t>
        <a:bodyPr/>
        <a:lstStyle/>
        <a:p>
          <a:endParaRPr lang="en-US"/>
        </a:p>
      </dgm:t>
    </dgm:pt>
    <dgm:pt modelId="{9234C742-1125-FC41-B240-379C0F976679}" type="sibTrans" cxnId="{ADF8F2C9-576D-E540-8A4F-D3BF21EE50E1}">
      <dgm:prSet/>
      <dgm:spPr/>
      <dgm:t>
        <a:bodyPr/>
        <a:lstStyle/>
        <a:p>
          <a:endParaRPr lang="en-US"/>
        </a:p>
      </dgm:t>
    </dgm:pt>
    <dgm:pt modelId="{DA6FB882-D082-A649-BF5B-2562CA1A5825}">
      <dgm:prSet phldrT="[Text]"/>
      <dgm:spPr/>
      <dgm:t>
        <a:bodyPr/>
        <a:lstStyle/>
        <a:p>
          <a:r>
            <a:rPr lang="en-US" b="1" dirty="0" smtClean="0"/>
            <a:t>External Environment Needs</a:t>
          </a:r>
        </a:p>
        <a:p>
          <a:r>
            <a:rPr lang="en-US" dirty="0" smtClean="0"/>
            <a:t>(legal, co-operation, image, ..)</a:t>
          </a:r>
          <a:endParaRPr lang="en-US" dirty="0"/>
        </a:p>
      </dgm:t>
    </dgm:pt>
    <dgm:pt modelId="{233A53D0-D5FB-B544-89C9-0BCB28604697}" type="parTrans" cxnId="{4D92950A-9E70-BD46-B2F1-3598CC8FF32C}">
      <dgm:prSet/>
      <dgm:spPr/>
      <dgm:t>
        <a:bodyPr/>
        <a:lstStyle/>
        <a:p>
          <a:endParaRPr lang="en-US"/>
        </a:p>
      </dgm:t>
    </dgm:pt>
    <dgm:pt modelId="{83A4C22B-C67E-B44B-94EF-19FB67F85D88}" type="sibTrans" cxnId="{4D92950A-9E70-BD46-B2F1-3598CC8FF32C}">
      <dgm:prSet/>
      <dgm:spPr/>
      <dgm:t>
        <a:bodyPr/>
        <a:lstStyle/>
        <a:p>
          <a:endParaRPr lang="en-US"/>
        </a:p>
      </dgm:t>
    </dgm:pt>
    <dgm:pt modelId="{EF83C9E6-9878-7B4C-ADA8-BE0678FC438B}" type="pres">
      <dgm:prSet presAssocID="{1C928F5D-833E-AD4A-A5F7-005F55CFF1C3}" presName="diagram" presStyleCnt="0">
        <dgm:presLayoutVars>
          <dgm:chPref val="1"/>
          <dgm:dir/>
          <dgm:animOne val="branch"/>
          <dgm:animLvl val="lvl"/>
          <dgm:resizeHandles/>
        </dgm:presLayoutVars>
      </dgm:prSet>
      <dgm:spPr/>
      <dgm:t>
        <a:bodyPr/>
        <a:lstStyle/>
        <a:p>
          <a:endParaRPr lang="en-US"/>
        </a:p>
      </dgm:t>
    </dgm:pt>
    <dgm:pt modelId="{954DFCCB-A5C9-464F-9759-8AE017B9C717}" type="pres">
      <dgm:prSet presAssocID="{C4350C6F-A403-6246-A231-B070B69B3507}" presName="root" presStyleCnt="0"/>
      <dgm:spPr/>
    </dgm:pt>
    <dgm:pt modelId="{833B5265-B39E-CB49-8B2E-65893A84C07A}" type="pres">
      <dgm:prSet presAssocID="{C4350C6F-A403-6246-A231-B070B69B3507}" presName="rootComposite" presStyleCnt="0"/>
      <dgm:spPr/>
    </dgm:pt>
    <dgm:pt modelId="{12114B0E-3E88-434C-86C8-9DD97C3921ED}" type="pres">
      <dgm:prSet presAssocID="{C4350C6F-A403-6246-A231-B070B69B3507}" presName="rootText" presStyleLbl="node1" presStyleIdx="0" presStyleCnt="2"/>
      <dgm:spPr/>
      <dgm:t>
        <a:bodyPr/>
        <a:lstStyle/>
        <a:p>
          <a:endParaRPr lang="en-US"/>
        </a:p>
      </dgm:t>
    </dgm:pt>
    <dgm:pt modelId="{892F9638-A6D3-7641-911D-787DF7CF19E2}" type="pres">
      <dgm:prSet presAssocID="{C4350C6F-A403-6246-A231-B070B69B3507}" presName="rootConnector" presStyleLbl="node1" presStyleIdx="0" presStyleCnt="2"/>
      <dgm:spPr/>
      <dgm:t>
        <a:bodyPr/>
        <a:lstStyle/>
        <a:p>
          <a:endParaRPr lang="en-US"/>
        </a:p>
      </dgm:t>
    </dgm:pt>
    <dgm:pt modelId="{D635F4E0-3193-5C43-9444-A89D05B05988}" type="pres">
      <dgm:prSet presAssocID="{C4350C6F-A403-6246-A231-B070B69B3507}" presName="childShape" presStyleCnt="0"/>
      <dgm:spPr/>
    </dgm:pt>
    <dgm:pt modelId="{D9C6DAC5-A29C-DA44-89E0-CB9AEAF77513}" type="pres">
      <dgm:prSet presAssocID="{F88D1D77-4D4A-D247-96D6-D1DCC592184E}" presName="Name13" presStyleLbl="parChTrans1D2" presStyleIdx="0" presStyleCnt="4"/>
      <dgm:spPr/>
      <dgm:t>
        <a:bodyPr/>
        <a:lstStyle/>
        <a:p>
          <a:endParaRPr lang="en-US"/>
        </a:p>
      </dgm:t>
    </dgm:pt>
    <dgm:pt modelId="{FC52329D-28B9-BA46-95D0-CF1A01FDC902}" type="pres">
      <dgm:prSet presAssocID="{E2617053-C19A-0647-9138-B9472582B404}" presName="childText" presStyleLbl="bgAcc1" presStyleIdx="0" presStyleCnt="4">
        <dgm:presLayoutVars>
          <dgm:bulletEnabled val="1"/>
        </dgm:presLayoutVars>
      </dgm:prSet>
      <dgm:spPr/>
      <dgm:t>
        <a:bodyPr/>
        <a:lstStyle/>
        <a:p>
          <a:endParaRPr lang="en-US"/>
        </a:p>
      </dgm:t>
    </dgm:pt>
    <dgm:pt modelId="{306B9D7C-518F-F14E-9E09-04D0D4BE1274}" type="pres">
      <dgm:prSet presAssocID="{C6611103-9458-7547-8E68-6A70CC7C828E}" presName="Name13" presStyleLbl="parChTrans1D2" presStyleIdx="1" presStyleCnt="4"/>
      <dgm:spPr/>
      <dgm:t>
        <a:bodyPr/>
        <a:lstStyle/>
        <a:p>
          <a:endParaRPr lang="en-US"/>
        </a:p>
      </dgm:t>
    </dgm:pt>
    <dgm:pt modelId="{9CB39983-D3C1-2142-B81B-DCD36FD24CC1}" type="pres">
      <dgm:prSet presAssocID="{C15AF575-DACA-7A41-AF4D-71FE5F2CD76F}" presName="childText" presStyleLbl="bgAcc1" presStyleIdx="1" presStyleCnt="4">
        <dgm:presLayoutVars>
          <dgm:bulletEnabled val="1"/>
        </dgm:presLayoutVars>
      </dgm:prSet>
      <dgm:spPr/>
      <dgm:t>
        <a:bodyPr/>
        <a:lstStyle/>
        <a:p>
          <a:endParaRPr lang="en-US"/>
        </a:p>
      </dgm:t>
    </dgm:pt>
    <dgm:pt modelId="{B22FE28A-3712-5347-888A-A9AEEAD265E5}" type="pres">
      <dgm:prSet presAssocID="{F6B733B5-AA6C-9B44-A763-497437191E05}" presName="root" presStyleCnt="0"/>
      <dgm:spPr/>
    </dgm:pt>
    <dgm:pt modelId="{A765A11A-6DE8-4E4A-BBDC-929C39B0CABC}" type="pres">
      <dgm:prSet presAssocID="{F6B733B5-AA6C-9B44-A763-497437191E05}" presName="rootComposite" presStyleCnt="0"/>
      <dgm:spPr/>
    </dgm:pt>
    <dgm:pt modelId="{B7CA6327-627B-934F-ACA1-240FF8E3B19D}" type="pres">
      <dgm:prSet presAssocID="{F6B733B5-AA6C-9B44-A763-497437191E05}" presName="rootText" presStyleLbl="node1" presStyleIdx="1" presStyleCnt="2"/>
      <dgm:spPr/>
      <dgm:t>
        <a:bodyPr/>
        <a:lstStyle/>
        <a:p>
          <a:endParaRPr lang="en-US"/>
        </a:p>
      </dgm:t>
    </dgm:pt>
    <dgm:pt modelId="{157DA27C-6EDC-1C45-92D5-E01262DF8312}" type="pres">
      <dgm:prSet presAssocID="{F6B733B5-AA6C-9B44-A763-497437191E05}" presName="rootConnector" presStyleLbl="node1" presStyleIdx="1" presStyleCnt="2"/>
      <dgm:spPr/>
      <dgm:t>
        <a:bodyPr/>
        <a:lstStyle/>
        <a:p>
          <a:endParaRPr lang="en-US"/>
        </a:p>
      </dgm:t>
    </dgm:pt>
    <dgm:pt modelId="{B138F6BC-26E6-6A46-B050-321B96EE4DB6}" type="pres">
      <dgm:prSet presAssocID="{F6B733B5-AA6C-9B44-A763-497437191E05}" presName="childShape" presStyleCnt="0"/>
      <dgm:spPr/>
    </dgm:pt>
    <dgm:pt modelId="{0B0FDE71-B7F8-A34E-9AE9-FE26D7A560BC}" type="pres">
      <dgm:prSet presAssocID="{18358023-F3C3-C840-86B4-F3BF2995F3F7}" presName="Name13" presStyleLbl="parChTrans1D2" presStyleIdx="2" presStyleCnt="4"/>
      <dgm:spPr/>
      <dgm:t>
        <a:bodyPr/>
        <a:lstStyle/>
        <a:p>
          <a:endParaRPr lang="en-US"/>
        </a:p>
      </dgm:t>
    </dgm:pt>
    <dgm:pt modelId="{5A25A15A-C188-4C47-BC9C-3CDCE32A107E}" type="pres">
      <dgm:prSet presAssocID="{C2B299C4-D053-5A4C-9CA0-B21C4E628532}" presName="childText" presStyleLbl="bgAcc1" presStyleIdx="2" presStyleCnt="4">
        <dgm:presLayoutVars>
          <dgm:bulletEnabled val="1"/>
        </dgm:presLayoutVars>
      </dgm:prSet>
      <dgm:spPr/>
      <dgm:t>
        <a:bodyPr/>
        <a:lstStyle/>
        <a:p>
          <a:endParaRPr lang="en-US"/>
        </a:p>
      </dgm:t>
    </dgm:pt>
    <dgm:pt modelId="{D25F8589-FDEB-BB41-8689-53BD90F870EC}" type="pres">
      <dgm:prSet presAssocID="{233A53D0-D5FB-B544-89C9-0BCB28604697}" presName="Name13" presStyleLbl="parChTrans1D2" presStyleIdx="3" presStyleCnt="4"/>
      <dgm:spPr/>
      <dgm:t>
        <a:bodyPr/>
        <a:lstStyle/>
        <a:p>
          <a:endParaRPr lang="en-US"/>
        </a:p>
      </dgm:t>
    </dgm:pt>
    <dgm:pt modelId="{D37ACE1D-B1F5-5547-A7D6-4D80A8C7857F}" type="pres">
      <dgm:prSet presAssocID="{DA6FB882-D082-A649-BF5B-2562CA1A5825}" presName="childText" presStyleLbl="bgAcc1" presStyleIdx="3" presStyleCnt="4">
        <dgm:presLayoutVars>
          <dgm:bulletEnabled val="1"/>
        </dgm:presLayoutVars>
      </dgm:prSet>
      <dgm:spPr/>
      <dgm:t>
        <a:bodyPr/>
        <a:lstStyle/>
        <a:p>
          <a:endParaRPr lang="en-US"/>
        </a:p>
      </dgm:t>
    </dgm:pt>
  </dgm:ptLst>
  <dgm:cxnLst>
    <dgm:cxn modelId="{14011924-3800-AE46-BDBF-0E23B58FA79F}" srcId="{C4350C6F-A403-6246-A231-B070B69B3507}" destId="{C15AF575-DACA-7A41-AF4D-71FE5F2CD76F}" srcOrd="1" destOrd="0" parTransId="{C6611103-9458-7547-8E68-6A70CC7C828E}" sibTransId="{DC19C5F3-7A37-EA44-98F4-92B060D85827}"/>
    <dgm:cxn modelId="{A4C149AD-CFA0-9E4F-A3B7-D1D581B8B095}" type="presOf" srcId="{C15AF575-DACA-7A41-AF4D-71FE5F2CD76F}" destId="{9CB39983-D3C1-2142-B81B-DCD36FD24CC1}" srcOrd="0" destOrd="0" presId="urn:microsoft.com/office/officeart/2005/8/layout/hierarchy3"/>
    <dgm:cxn modelId="{40A298D6-41AF-3D49-A0EB-55A47E3790BF}" type="presOf" srcId="{DA6FB882-D082-A649-BF5B-2562CA1A5825}" destId="{D37ACE1D-B1F5-5547-A7D6-4D80A8C7857F}" srcOrd="0" destOrd="0" presId="urn:microsoft.com/office/officeart/2005/8/layout/hierarchy3"/>
    <dgm:cxn modelId="{ED400973-E6B4-B54E-BD62-135128BC29A6}" type="presOf" srcId="{F6B733B5-AA6C-9B44-A763-497437191E05}" destId="{B7CA6327-627B-934F-ACA1-240FF8E3B19D}" srcOrd="0" destOrd="0" presId="urn:microsoft.com/office/officeart/2005/8/layout/hierarchy3"/>
    <dgm:cxn modelId="{728F692E-AFCD-AF4E-B302-31936A6B170F}" type="presOf" srcId="{233A53D0-D5FB-B544-89C9-0BCB28604697}" destId="{D25F8589-FDEB-BB41-8689-53BD90F870EC}" srcOrd="0" destOrd="0" presId="urn:microsoft.com/office/officeart/2005/8/layout/hierarchy3"/>
    <dgm:cxn modelId="{CBB97791-BBB4-E844-B59D-2266D44F465F}" type="presOf" srcId="{C4350C6F-A403-6246-A231-B070B69B3507}" destId="{12114B0E-3E88-434C-86C8-9DD97C3921ED}" srcOrd="0" destOrd="0" presId="urn:microsoft.com/office/officeart/2005/8/layout/hierarchy3"/>
    <dgm:cxn modelId="{6E7E81AE-1304-4A4F-A221-2676DC1E4CDD}" type="presOf" srcId="{C2B299C4-D053-5A4C-9CA0-B21C4E628532}" destId="{5A25A15A-C188-4C47-BC9C-3CDCE32A107E}" srcOrd="0" destOrd="0" presId="urn:microsoft.com/office/officeart/2005/8/layout/hierarchy3"/>
    <dgm:cxn modelId="{ADF8F2C9-576D-E540-8A4F-D3BF21EE50E1}" srcId="{F6B733B5-AA6C-9B44-A763-497437191E05}" destId="{C2B299C4-D053-5A4C-9CA0-B21C4E628532}" srcOrd="0" destOrd="0" parTransId="{18358023-F3C3-C840-86B4-F3BF2995F3F7}" sibTransId="{9234C742-1125-FC41-B240-379C0F976679}"/>
    <dgm:cxn modelId="{D3E5F4C8-F2A9-CC47-B2C6-1E3E8CE03BFA}" type="presOf" srcId="{C4350C6F-A403-6246-A231-B070B69B3507}" destId="{892F9638-A6D3-7641-911D-787DF7CF19E2}" srcOrd="1" destOrd="0" presId="urn:microsoft.com/office/officeart/2005/8/layout/hierarchy3"/>
    <dgm:cxn modelId="{AA8BB3BF-46D3-0545-B4D7-99CC0511B1DF}" type="presOf" srcId="{C6611103-9458-7547-8E68-6A70CC7C828E}" destId="{306B9D7C-518F-F14E-9E09-04D0D4BE1274}" srcOrd="0" destOrd="0" presId="urn:microsoft.com/office/officeart/2005/8/layout/hierarchy3"/>
    <dgm:cxn modelId="{47667D2E-CC6B-AD4A-AC36-202DD2FC27CA}" type="presOf" srcId="{F88D1D77-4D4A-D247-96D6-D1DCC592184E}" destId="{D9C6DAC5-A29C-DA44-89E0-CB9AEAF77513}" srcOrd="0" destOrd="0" presId="urn:microsoft.com/office/officeart/2005/8/layout/hierarchy3"/>
    <dgm:cxn modelId="{4D92950A-9E70-BD46-B2F1-3598CC8FF32C}" srcId="{F6B733B5-AA6C-9B44-A763-497437191E05}" destId="{DA6FB882-D082-A649-BF5B-2562CA1A5825}" srcOrd="1" destOrd="0" parTransId="{233A53D0-D5FB-B544-89C9-0BCB28604697}" sibTransId="{83A4C22B-C67E-B44B-94EF-19FB67F85D88}"/>
    <dgm:cxn modelId="{640B7CD6-09E5-EB4B-BEB8-9172FA4087B5}" srcId="{1C928F5D-833E-AD4A-A5F7-005F55CFF1C3}" destId="{C4350C6F-A403-6246-A231-B070B69B3507}" srcOrd="0" destOrd="0" parTransId="{D4C97284-CC83-8348-A46C-3F316FCAB843}" sibTransId="{13C308CC-CBC6-2E4A-A020-6BA36054AA50}"/>
    <dgm:cxn modelId="{01CBEC53-755D-D14C-B296-D8FF205C7247}" srcId="{C4350C6F-A403-6246-A231-B070B69B3507}" destId="{E2617053-C19A-0647-9138-B9472582B404}" srcOrd="0" destOrd="0" parTransId="{F88D1D77-4D4A-D247-96D6-D1DCC592184E}" sibTransId="{AD095CF3-5572-814A-B298-B172F99572FE}"/>
    <dgm:cxn modelId="{52F12A6B-2763-3148-B126-3DC49C5BD1AD}" type="presOf" srcId="{E2617053-C19A-0647-9138-B9472582B404}" destId="{FC52329D-28B9-BA46-95D0-CF1A01FDC902}" srcOrd="0" destOrd="0" presId="urn:microsoft.com/office/officeart/2005/8/layout/hierarchy3"/>
    <dgm:cxn modelId="{4B1E6473-624E-3C46-ABBB-46B30C39E164}" type="presOf" srcId="{18358023-F3C3-C840-86B4-F3BF2995F3F7}" destId="{0B0FDE71-B7F8-A34E-9AE9-FE26D7A560BC}" srcOrd="0" destOrd="0" presId="urn:microsoft.com/office/officeart/2005/8/layout/hierarchy3"/>
    <dgm:cxn modelId="{77BF7014-1550-1D4C-8C65-F85D950C8C89}" srcId="{1C928F5D-833E-AD4A-A5F7-005F55CFF1C3}" destId="{F6B733B5-AA6C-9B44-A763-497437191E05}" srcOrd="1" destOrd="0" parTransId="{582F591E-62F9-BD4A-91FA-B1949AB709FD}" sibTransId="{13FD6D73-B1E0-2E44-852F-3788C1506D11}"/>
    <dgm:cxn modelId="{7D7BEC1E-1F51-8F45-9D47-9997188BD0E5}" type="presOf" srcId="{F6B733B5-AA6C-9B44-A763-497437191E05}" destId="{157DA27C-6EDC-1C45-92D5-E01262DF8312}" srcOrd="1" destOrd="0" presId="urn:microsoft.com/office/officeart/2005/8/layout/hierarchy3"/>
    <dgm:cxn modelId="{9D03D4F5-3A25-B048-9987-D8DFFAC8AC7F}" type="presOf" srcId="{1C928F5D-833E-AD4A-A5F7-005F55CFF1C3}" destId="{EF83C9E6-9878-7B4C-ADA8-BE0678FC438B}" srcOrd="0" destOrd="0" presId="urn:microsoft.com/office/officeart/2005/8/layout/hierarchy3"/>
    <dgm:cxn modelId="{7A420AD6-B258-CE43-BC18-A253F3630FAB}" type="presParOf" srcId="{EF83C9E6-9878-7B4C-ADA8-BE0678FC438B}" destId="{954DFCCB-A5C9-464F-9759-8AE017B9C717}" srcOrd="0" destOrd="0" presId="urn:microsoft.com/office/officeart/2005/8/layout/hierarchy3"/>
    <dgm:cxn modelId="{D37BEF8D-9A48-C74C-87B0-639484D1098A}" type="presParOf" srcId="{954DFCCB-A5C9-464F-9759-8AE017B9C717}" destId="{833B5265-B39E-CB49-8B2E-65893A84C07A}" srcOrd="0" destOrd="0" presId="urn:microsoft.com/office/officeart/2005/8/layout/hierarchy3"/>
    <dgm:cxn modelId="{2F2B003A-59D3-C443-B082-7C1F3CD13BC4}" type="presParOf" srcId="{833B5265-B39E-CB49-8B2E-65893A84C07A}" destId="{12114B0E-3E88-434C-86C8-9DD97C3921ED}" srcOrd="0" destOrd="0" presId="urn:microsoft.com/office/officeart/2005/8/layout/hierarchy3"/>
    <dgm:cxn modelId="{2D55448A-A7C8-A24D-BE92-652A84F376D8}" type="presParOf" srcId="{833B5265-B39E-CB49-8B2E-65893A84C07A}" destId="{892F9638-A6D3-7641-911D-787DF7CF19E2}" srcOrd="1" destOrd="0" presId="urn:microsoft.com/office/officeart/2005/8/layout/hierarchy3"/>
    <dgm:cxn modelId="{3413F4DD-6579-4043-9F91-E2A50DDE47D4}" type="presParOf" srcId="{954DFCCB-A5C9-464F-9759-8AE017B9C717}" destId="{D635F4E0-3193-5C43-9444-A89D05B05988}" srcOrd="1" destOrd="0" presId="urn:microsoft.com/office/officeart/2005/8/layout/hierarchy3"/>
    <dgm:cxn modelId="{5046CBBF-0796-DA4E-BBA4-8566D66F9836}" type="presParOf" srcId="{D635F4E0-3193-5C43-9444-A89D05B05988}" destId="{D9C6DAC5-A29C-DA44-89E0-CB9AEAF77513}" srcOrd="0" destOrd="0" presId="urn:microsoft.com/office/officeart/2005/8/layout/hierarchy3"/>
    <dgm:cxn modelId="{5A3F5331-A950-9444-98DA-9ADCC92D1A98}" type="presParOf" srcId="{D635F4E0-3193-5C43-9444-A89D05B05988}" destId="{FC52329D-28B9-BA46-95D0-CF1A01FDC902}" srcOrd="1" destOrd="0" presId="urn:microsoft.com/office/officeart/2005/8/layout/hierarchy3"/>
    <dgm:cxn modelId="{9B34B552-2E34-9A41-AB26-2FD1530499EB}" type="presParOf" srcId="{D635F4E0-3193-5C43-9444-A89D05B05988}" destId="{306B9D7C-518F-F14E-9E09-04D0D4BE1274}" srcOrd="2" destOrd="0" presId="urn:microsoft.com/office/officeart/2005/8/layout/hierarchy3"/>
    <dgm:cxn modelId="{94A798C9-B179-2D49-84B6-74E8E84B3338}" type="presParOf" srcId="{D635F4E0-3193-5C43-9444-A89D05B05988}" destId="{9CB39983-D3C1-2142-B81B-DCD36FD24CC1}" srcOrd="3" destOrd="0" presId="urn:microsoft.com/office/officeart/2005/8/layout/hierarchy3"/>
    <dgm:cxn modelId="{CD1BF89E-60BE-3445-BDEE-ADF298A6A7A8}" type="presParOf" srcId="{EF83C9E6-9878-7B4C-ADA8-BE0678FC438B}" destId="{B22FE28A-3712-5347-888A-A9AEEAD265E5}" srcOrd="1" destOrd="0" presId="urn:microsoft.com/office/officeart/2005/8/layout/hierarchy3"/>
    <dgm:cxn modelId="{26EABA08-BF5E-7E40-AEFC-121373DD9F7A}" type="presParOf" srcId="{B22FE28A-3712-5347-888A-A9AEEAD265E5}" destId="{A765A11A-6DE8-4E4A-BBDC-929C39B0CABC}" srcOrd="0" destOrd="0" presId="urn:microsoft.com/office/officeart/2005/8/layout/hierarchy3"/>
    <dgm:cxn modelId="{F382777A-B31D-B049-8E3B-28AF34CE9B77}" type="presParOf" srcId="{A765A11A-6DE8-4E4A-BBDC-929C39B0CABC}" destId="{B7CA6327-627B-934F-ACA1-240FF8E3B19D}" srcOrd="0" destOrd="0" presId="urn:microsoft.com/office/officeart/2005/8/layout/hierarchy3"/>
    <dgm:cxn modelId="{79806F0D-9397-9D4A-B511-C842925F9AFB}" type="presParOf" srcId="{A765A11A-6DE8-4E4A-BBDC-929C39B0CABC}" destId="{157DA27C-6EDC-1C45-92D5-E01262DF8312}" srcOrd="1" destOrd="0" presId="urn:microsoft.com/office/officeart/2005/8/layout/hierarchy3"/>
    <dgm:cxn modelId="{97C9739F-A048-5745-8F71-C7974E001F38}" type="presParOf" srcId="{B22FE28A-3712-5347-888A-A9AEEAD265E5}" destId="{B138F6BC-26E6-6A46-B050-321B96EE4DB6}" srcOrd="1" destOrd="0" presId="urn:microsoft.com/office/officeart/2005/8/layout/hierarchy3"/>
    <dgm:cxn modelId="{EE6C89FC-E01B-DD4F-A7EB-C1F1E728BBCB}" type="presParOf" srcId="{B138F6BC-26E6-6A46-B050-321B96EE4DB6}" destId="{0B0FDE71-B7F8-A34E-9AE9-FE26D7A560BC}" srcOrd="0" destOrd="0" presId="urn:microsoft.com/office/officeart/2005/8/layout/hierarchy3"/>
    <dgm:cxn modelId="{8E88845D-1460-9840-AB78-8901C87ED3A3}" type="presParOf" srcId="{B138F6BC-26E6-6A46-B050-321B96EE4DB6}" destId="{5A25A15A-C188-4C47-BC9C-3CDCE32A107E}" srcOrd="1" destOrd="0" presId="urn:microsoft.com/office/officeart/2005/8/layout/hierarchy3"/>
    <dgm:cxn modelId="{370EE1E6-5B10-EF43-9627-91B2629813AA}" type="presParOf" srcId="{B138F6BC-26E6-6A46-B050-321B96EE4DB6}" destId="{D25F8589-FDEB-BB41-8689-53BD90F870EC}" srcOrd="2" destOrd="0" presId="urn:microsoft.com/office/officeart/2005/8/layout/hierarchy3"/>
    <dgm:cxn modelId="{2300C24A-8D2B-FC45-9581-A2C58EAB6308}" type="presParOf" srcId="{B138F6BC-26E6-6A46-B050-321B96EE4DB6}" destId="{D37ACE1D-B1F5-5547-A7D6-4D80A8C7857F}"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BBCFDA4-F8C0-224A-B903-1315524E0277}" type="doc">
      <dgm:prSet loTypeId="urn:microsoft.com/office/officeart/2005/8/layout/hierarchy3" loCatId="hierarchy" qsTypeId="urn:microsoft.com/office/officeart/2005/8/quickstyle/simple4" qsCatId="simple" csTypeId="urn:microsoft.com/office/officeart/2005/8/colors/accent1_2" csCatId="accent1" phldr="1"/>
      <dgm:spPr/>
      <dgm:t>
        <a:bodyPr/>
        <a:lstStyle/>
        <a:p>
          <a:endParaRPr lang="en-US"/>
        </a:p>
      </dgm:t>
    </dgm:pt>
    <dgm:pt modelId="{E591F4E9-DDF0-D84D-B883-B5D80867ED27}">
      <dgm:prSet phldrT="[Text]"/>
      <dgm:spPr/>
      <dgm:t>
        <a:bodyPr/>
        <a:lstStyle/>
        <a:p>
          <a:r>
            <a:rPr lang="en-US" i="1" dirty="0" smtClean="0"/>
            <a:t>What </a:t>
          </a:r>
          <a:r>
            <a:rPr lang="en-US" dirty="0" smtClean="0"/>
            <a:t>you need to determine</a:t>
          </a:r>
          <a:endParaRPr lang="en-US" dirty="0"/>
        </a:p>
      </dgm:t>
    </dgm:pt>
    <dgm:pt modelId="{4F2DCAE0-5999-7E40-90BF-F2F1573E90AA}" type="parTrans" cxnId="{AFC3D2A5-FB08-8D40-B052-03F140349CFC}">
      <dgm:prSet/>
      <dgm:spPr/>
      <dgm:t>
        <a:bodyPr/>
        <a:lstStyle/>
        <a:p>
          <a:endParaRPr lang="en-US"/>
        </a:p>
      </dgm:t>
    </dgm:pt>
    <dgm:pt modelId="{59B965DA-2782-3E48-BC6D-6D5510BB49E2}" type="sibTrans" cxnId="{AFC3D2A5-FB08-8D40-B052-03F140349CFC}">
      <dgm:prSet/>
      <dgm:spPr/>
      <dgm:t>
        <a:bodyPr/>
        <a:lstStyle/>
        <a:p>
          <a:endParaRPr lang="en-US"/>
        </a:p>
      </dgm:t>
    </dgm:pt>
    <dgm:pt modelId="{283E7E35-684E-AD45-B08D-73751659EF45}">
      <dgm:prSet phldrT="[Text]"/>
      <dgm:spPr/>
      <dgm:t>
        <a:bodyPr/>
        <a:lstStyle/>
        <a:p>
          <a:r>
            <a:rPr lang="en-US" dirty="0" smtClean="0"/>
            <a:t>Top Level Critical Objectives</a:t>
          </a:r>
          <a:endParaRPr lang="en-US" dirty="0"/>
        </a:p>
      </dgm:t>
    </dgm:pt>
    <dgm:pt modelId="{534F26BC-8F93-C748-BFB6-F385901B6354}" type="parTrans" cxnId="{63F230D5-12E0-B54A-9979-EB42A934EC3E}">
      <dgm:prSet/>
      <dgm:spPr/>
      <dgm:t>
        <a:bodyPr/>
        <a:lstStyle/>
        <a:p>
          <a:endParaRPr lang="en-US"/>
        </a:p>
      </dgm:t>
    </dgm:pt>
    <dgm:pt modelId="{AA862CC3-0830-8E48-B75B-8A22EA230F97}" type="sibTrans" cxnId="{63F230D5-12E0-B54A-9979-EB42A934EC3E}">
      <dgm:prSet/>
      <dgm:spPr/>
      <dgm:t>
        <a:bodyPr/>
        <a:lstStyle/>
        <a:p>
          <a:endParaRPr lang="en-US"/>
        </a:p>
      </dgm:t>
    </dgm:pt>
    <dgm:pt modelId="{4211391A-2CF3-0B4F-9174-D01BCA760724}">
      <dgm:prSet phldrT="[Text]"/>
      <dgm:spPr/>
      <dgm:t>
        <a:bodyPr/>
        <a:lstStyle/>
        <a:p>
          <a:r>
            <a:rPr lang="en-US" dirty="0" smtClean="0"/>
            <a:t>All other critical requirements</a:t>
          </a:r>
          <a:endParaRPr lang="en-US" dirty="0"/>
        </a:p>
      </dgm:t>
    </dgm:pt>
    <dgm:pt modelId="{A3B251C9-E409-5149-90DB-DAF6DABC00CA}" type="parTrans" cxnId="{B3DDC8F1-61E3-F541-8345-FDE71504CFC8}">
      <dgm:prSet/>
      <dgm:spPr/>
      <dgm:t>
        <a:bodyPr/>
        <a:lstStyle/>
        <a:p>
          <a:endParaRPr lang="en-US"/>
        </a:p>
      </dgm:t>
    </dgm:pt>
    <dgm:pt modelId="{C74CB0B9-9223-FE45-84F8-D685D5B20292}" type="sibTrans" cxnId="{B3DDC8F1-61E3-F541-8345-FDE71504CFC8}">
      <dgm:prSet/>
      <dgm:spPr/>
      <dgm:t>
        <a:bodyPr/>
        <a:lstStyle/>
        <a:p>
          <a:endParaRPr lang="en-US"/>
        </a:p>
      </dgm:t>
    </dgm:pt>
    <dgm:pt modelId="{631F878E-1DCB-5C40-BC98-D01C54687211}">
      <dgm:prSet phldrT="[Text]"/>
      <dgm:spPr/>
      <dgm:t>
        <a:bodyPr/>
        <a:lstStyle/>
        <a:p>
          <a:r>
            <a:rPr lang="en-US" i="1" dirty="0" smtClean="0"/>
            <a:t>How well </a:t>
          </a:r>
          <a:r>
            <a:rPr lang="en-US" dirty="0" smtClean="0"/>
            <a:t>you need to determine it</a:t>
          </a:r>
          <a:endParaRPr lang="en-US" dirty="0"/>
        </a:p>
      </dgm:t>
    </dgm:pt>
    <dgm:pt modelId="{A5A738C9-F34A-334C-B58F-4AEAD90C0AAA}" type="parTrans" cxnId="{F4EE677F-B697-6745-96ED-9F895D4AD68F}">
      <dgm:prSet/>
      <dgm:spPr/>
      <dgm:t>
        <a:bodyPr/>
        <a:lstStyle/>
        <a:p>
          <a:endParaRPr lang="en-US"/>
        </a:p>
      </dgm:t>
    </dgm:pt>
    <dgm:pt modelId="{9372D895-7CE6-B34B-9B98-618AABAD73F7}" type="sibTrans" cxnId="{F4EE677F-B697-6745-96ED-9F895D4AD68F}">
      <dgm:prSet/>
      <dgm:spPr/>
      <dgm:t>
        <a:bodyPr/>
        <a:lstStyle/>
        <a:p>
          <a:endParaRPr lang="en-US"/>
        </a:p>
      </dgm:t>
    </dgm:pt>
    <dgm:pt modelId="{9B03EFAE-5A90-6A40-87BE-7110A9FE8987}">
      <dgm:prSet phldrT="[Text]"/>
      <dgm:spPr/>
      <dgm:t>
        <a:bodyPr/>
        <a:lstStyle/>
        <a:p>
          <a:r>
            <a:rPr lang="en-US" dirty="0" smtClean="0"/>
            <a:t>Quantified, Unambiguous, Clear, Testable, Agreed and Approved, Quality Controlled</a:t>
          </a:r>
          <a:endParaRPr lang="en-US" dirty="0"/>
        </a:p>
      </dgm:t>
    </dgm:pt>
    <dgm:pt modelId="{4A35A90C-D6BB-624B-BE3D-50EC52090407}" type="parTrans" cxnId="{2E5459A2-3476-EB4E-AC54-25419FDAD33E}">
      <dgm:prSet/>
      <dgm:spPr/>
      <dgm:t>
        <a:bodyPr/>
        <a:lstStyle/>
        <a:p>
          <a:endParaRPr lang="en-US"/>
        </a:p>
      </dgm:t>
    </dgm:pt>
    <dgm:pt modelId="{77622F55-9096-C646-8C2D-A9309721A6DA}" type="sibTrans" cxnId="{2E5459A2-3476-EB4E-AC54-25419FDAD33E}">
      <dgm:prSet/>
      <dgm:spPr/>
      <dgm:t>
        <a:bodyPr/>
        <a:lstStyle/>
        <a:p>
          <a:endParaRPr lang="en-US"/>
        </a:p>
      </dgm:t>
    </dgm:pt>
    <dgm:pt modelId="{C356648B-8855-0B44-B5CA-2C8C3A5CFFEA}">
      <dgm:prSet phldrT="[Text]"/>
      <dgm:spPr/>
      <dgm:t>
        <a:bodyPr/>
        <a:lstStyle/>
        <a:p>
          <a:r>
            <a:rPr lang="en-US" dirty="0" smtClean="0"/>
            <a:t>With supporting detail to allow analysis, risk understanding, prioritization</a:t>
          </a:r>
          <a:endParaRPr lang="en-US" dirty="0"/>
        </a:p>
      </dgm:t>
    </dgm:pt>
    <dgm:pt modelId="{8A53F5AC-5B14-4D40-B6F1-EED1C0FF6534}" type="parTrans" cxnId="{BF2297FD-FB7A-264A-9C8C-F760F1BAAB9D}">
      <dgm:prSet/>
      <dgm:spPr/>
      <dgm:t>
        <a:bodyPr/>
        <a:lstStyle/>
        <a:p>
          <a:endParaRPr lang="en-US"/>
        </a:p>
      </dgm:t>
    </dgm:pt>
    <dgm:pt modelId="{43058DF1-377C-2A4D-86B5-B0A3602BF997}" type="sibTrans" cxnId="{BF2297FD-FB7A-264A-9C8C-F760F1BAAB9D}">
      <dgm:prSet/>
      <dgm:spPr/>
      <dgm:t>
        <a:bodyPr/>
        <a:lstStyle/>
        <a:p>
          <a:endParaRPr lang="en-US"/>
        </a:p>
      </dgm:t>
    </dgm:pt>
    <dgm:pt modelId="{C7C82B9A-0ACA-7D4D-8A71-5897DBC6BB32}" type="pres">
      <dgm:prSet presAssocID="{4BBCFDA4-F8C0-224A-B903-1315524E0277}" presName="diagram" presStyleCnt="0">
        <dgm:presLayoutVars>
          <dgm:chPref val="1"/>
          <dgm:dir/>
          <dgm:animOne val="branch"/>
          <dgm:animLvl val="lvl"/>
          <dgm:resizeHandles/>
        </dgm:presLayoutVars>
      </dgm:prSet>
      <dgm:spPr/>
      <dgm:t>
        <a:bodyPr/>
        <a:lstStyle/>
        <a:p>
          <a:endParaRPr lang="en-US"/>
        </a:p>
      </dgm:t>
    </dgm:pt>
    <dgm:pt modelId="{CF6923A8-2B8E-964D-973C-D8BAE65F6525}" type="pres">
      <dgm:prSet presAssocID="{E591F4E9-DDF0-D84D-B883-B5D80867ED27}" presName="root" presStyleCnt="0"/>
      <dgm:spPr/>
    </dgm:pt>
    <dgm:pt modelId="{EAD1C727-6ECD-114D-A55F-A3FE848D8760}" type="pres">
      <dgm:prSet presAssocID="{E591F4E9-DDF0-D84D-B883-B5D80867ED27}" presName="rootComposite" presStyleCnt="0"/>
      <dgm:spPr/>
    </dgm:pt>
    <dgm:pt modelId="{B4BA46AC-4567-D441-963C-66AE4BEDFED7}" type="pres">
      <dgm:prSet presAssocID="{E591F4E9-DDF0-D84D-B883-B5D80867ED27}" presName="rootText" presStyleLbl="node1" presStyleIdx="0" presStyleCnt="2"/>
      <dgm:spPr/>
      <dgm:t>
        <a:bodyPr/>
        <a:lstStyle/>
        <a:p>
          <a:endParaRPr lang="en-US"/>
        </a:p>
      </dgm:t>
    </dgm:pt>
    <dgm:pt modelId="{0E8A6EE2-E43F-0545-AC29-E24F639C772E}" type="pres">
      <dgm:prSet presAssocID="{E591F4E9-DDF0-D84D-B883-B5D80867ED27}" presName="rootConnector" presStyleLbl="node1" presStyleIdx="0" presStyleCnt="2"/>
      <dgm:spPr/>
      <dgm:t>
        <a:bodyPr/>
        <a:lstStyle/>
        <a:p>
          <a:endParaRPr lang="en-US"/>
        </a:p>
      </dgm:t>
    </dgm:pt>
    <dgm:pt modelId="{04E213E6-6E0F-5249-B83E-5614F80EE9AA}" type="pres">
      <dgm:prSet presAssocID="{E591F4E9-DDF0-D84D-B883-B5D80867ED27}" presName="childShape" presStyleCnt="0"/>
      <dgm:spPr/>
    </dgm:pt>
    <dgm:pt modelId="{392C87BC-DE26-E348-ACD2-7F7CF2F2814A}" type="pres">
      <dgm:prSet presAssocID="{534F26BC-8F93-C748-BFB6-F385901B6354}" presName="Name13" presStyleLbl="parChTrans1D2" presStyleIdx="0" presStyleCnt="4"/>
      <dgm:spPr/>
      <dgm:t>
        <a:bodyPr/>
        <a:lstStyle/>
        <a:p>
          <a:endParaRPr lang="en-US"/>
        </a:p>
      </dgm:t>
    </dgm:pt>
    <dgm:pt modelId="{C580ABBB-C1C1-6E40-8421-5E606253CDED}" type="pres">
      <dgm:prSet presAssocID="{283E7E35-684E-AD45-B08D-73751659EF45}" presName="childText" presStyleLbl="bgAcc1" presStyleIdx="0" presStyleCnt="4">
        <dgm:presLayoutVars>
          <dgm:bulletEnabled val="1"/>
        </dgm:presLayoutVars>
      </dgm:prSet>
      <dgm:spPr/>
      <dgm:t>
        <a:bodyPr/>
        <a:lstStyle/>
        <a:p>
          <a:endParaRPr lang="en-US"/>
        </a:p>
      </dgm:t>
    </dgm:pt>
    <dgm:pt modelId="{B022CCCA-EB90-174F-9AC7-0EA2D9A120D8}" type="pres">
      <dgm:prSet presAssocID="{A3B251C9-E409-5149-90DB-DAF6DABC00CA}" presName="Name13" presStyleLbl="parChTrans1D2" presStyleIdx="1" presStyleCnt="4"/>
      <dgm:spPr/>
      <dgm:t>
        <a:bodyPr/>
        <a:lstStyle/>
        <a:p>
          <a:endParaRPr lang="en-US"/>
        </a:p>
      </dgm:t>
    </dgm:pt>
    <dgm:pt modelId="{64CE0ECE-EFC9-0B47-AC3B-E77B7C07C475}" type="pres">
      <dgm:prSet presAssocID="{4211391A-2CF3-0B4F-9174-D01BCA760724}" presName="childText" presStyleLbl="bgAcc1" presStyleIdx="1" presStyleCnt="4">
        <dgm:presLayoutVars>
          <dgm:bulletEnabled val="1"/>
        </dgm:presLayoutVars>
      </dgm:prSet>
      <dgm:spPr/>
      <dgm:t>
        <a:bodyPr/>
        <a:lstStyle/>
        <a:p>
          <a:endParaRPr lang="en-US"/>
        </a:p>
      </dgm:t>
    </dgm:pt>
    <dgm:pt modelId="{ED119277-DA92-354E-8FB4-FFCEF9405D54}" type="pres">
      <dgm:prSet presAssocID="{631F878E-1DCB-5C40-BC98-D01C54687211}" presName="root" presStyleCnt="0"/>
      <dgm:spPr/>
    </dgm:pt>
    <dgm:pt modelId="{ACBAA86A-1BAD-8A42-8209-90DFC82B718C}" type="pres">
      <dgm:prSet presAssocID="{631F878E-1DCB-5C40-BC98-D01C54687211}" presName="rootComposite" presStyleCnt="0"/>
      <dgm:spPr/>
    </dgm:pt>
    <dgm:pt modelId="{EDF79014-66D1-7C42-9005-10447E03C145}" type="pres">
      <dgm:prSet presAssocID="{631F878E-1DCB-5C40-BC98-D01C54687211}" presName="rootText" presStyleLbl="node1" presStyleIdx="1" presStyleCnt="2"/>
      <dgm:spPr/>
      <dgm:t>
        <a:bodyPr/>
        <a:lstStyle/>
        <a:p>
          <a:endParaRPr lang="en-US"/>
        </a:p>
      </dgm:t>
    </dgm:pt>
    <dgm:pt modelId="{F43E1069-5DC7-BE40-B06F-DD3EB72EDFA3}" type="pres">
      <dgm:prSet presAssocID="{631F878E-1DCB-5C40-BC98-D01C54687211}" presName="rootConnector" presStyleLbl="node1" presStyleIdx="1" presStyleCnt="2"/>
      <dgm:spPr/>
      <dgm:t>
        <a:bodyPr/>
        <a:lstStyle/>
        <a:p>
          <a:endParaRPr lang="en-US"/>
        </a:p>
      </dgm:t>
    </dgm:pt>
    <dgm:pt modelId="{C062DD73-FCC8-7D4D-99B7-578D529C5A0F}" type="pres">
      <dgm:prSet presAssocID="{631F878E-1DCB-5C40-BC98-D01C54687211}" presName="childShape" presStyleCnt="0"/>
      <dgm:spPr/>
    </dgm:pt>
    <dgm:pt modelId="{7C3CF90E-FE2B-1949-9DFF-A5F571F4D2DD}" type="pres">
      <dgm:prSet presAssocID="{4A35A90C-D6BB-624B-BE3D-50EC52090407}" presName="Name13" presStyleLbl="parChTrans1D2" presStyleIdx="2" presStyleCnt="4"/>
      <dgm:spPr/>
      <dgm:t>
        <a:bodyPr/>
        <a:lstStyle/>
        <a:p>
          <a:endParaRPr lang="en-US"/>
        </a:p>
      </dgm:t>
    </dgm:pt>
    <dgm:pt modelId="{391899AD-69CD-EF48-B39D-CA6A7FA0F9DB}" type="pres">
      <dgm:prSet presAssocID="{9B03EFAE-5A90-6A40-87BE-7110A9FE8987}" presName="childText" presStyleLbl="bgAcc1" presStyleIdx="2" presStyleCnt="4">
        <dgm:presLayoutVars>
          <dgm:bulletEnabled val="1"/>
        </dgm:presLayoutVars>
      </dgm:prSet>
      <dgm:spPr/>
      <dgm:t>
        <a:bodyPr/>
        <a:lstStyle/>
        <a:p>
          <a:endParaRPr lang="en-US"/>
        </a:p>
      </dgm:t>
    </dgm:pt>
    <dgm:pt modelId="{3E69746B-F8CF-F64A-8888-3786C63C5541}" type="pres">
      <dgm:prSet presAssocID="{8A53F5AC-5B14-4D40-B6F1-EED1C0FF6534}" presName="Name13" presStyleLbl="parChTrans1D2" presStyleIdx="3" presStyleCnt="4"/>
      <dgm:spPr/>
      <dgm:t>
        <a:bodyPr/>
        <a:lstStyle/>
        <a:p>
          <a:endParaRPr lang="en-US"/>
        </a:p>
      </dgm:t>
    </dgm:pt>
    <dgm:pt modelId="{137FE843-14C7-6046-9116-F69B2C2354E5}" type="pres">
      <dgm:prSet presAssocID="{C356648B-8855-0B44-B5CA-2C8C3A5CFFEA}" presName="childText" presStyleLbl="bgAcc1" presStyleIdx="3" presStyleCnt="4">
        <dgm:presLayoutVars>
          <dgm:bulletEnabled val="1"/>
        </dgm:presLayoutVars>
      </dgm:prSet>
      <dgm:spPr/>
      <dgm:t>
        <a:bodyPr/>
        <a:lstStyle/>
        <a:p>
          <a:endParaRPr lang="en-US"/>
        </a:p>
      </dgm:t>
    </dgm:pt>
  </dgm:ptLst>
  <dgm:cxnLst>
    <dgm:cxn modelId="{A7FF3E3A-D330-DD4B-B30A-7828B54836D3}" type="presOf" srcId="{8A53F5AC-5B14-4D40-B6F1-EED1C0FF6534}" destId="{3E69746B-F8CF-F64A-8888-3786C63C5541}" srcOrd="0" destOrd="0" presId="urn:microsoft.com/office/officeart/2005/8/layout/hierarchy3"/>
    <dgm:cxn modelId="{E1E39DB3-64A5-8549-9F83-E88FA06912F6}" type="presOf" srcId="{C356648B-8855-0B44-B5CA-2C8C3A5CFFEA}" destId="{137FE843-14C7-6046-9116-F69B2C2354E5}" srcOrd="0" destOrd="0" presId="urn:microsoft.com/office/officeart/2005/8/layout/hierarchy3"/>
    <dgm:cxn modelId="{7349A39D-D268-F842-BAEA-C51A470EEC1D}" type="presOf" srcId="{E591F4E9-DDF0-D84D-B883-B5D80867ED27}" destId="{0E8A6EE2-E43F-0545-AC29-E24F639C772E}" srcOrd="1" destOrd="0" presId="urn:microsoft.com/office/officeart/2005/8/layout/hierarchy3"/>
    <dgm:cxn modelId="{BF2297FD-FB7A-264A-9C8C-F760F1BAAB9D}" srcId="{631F878E-1DCB-5C40-BC98-D01C54687211}" destId="{C356648B-8855-0B44-B5CA-2C8C3A5CFFEA}" srcOrd="1" destOrd="0" parTransId="{8A53F5AC-5B14-4D40-B6F1-EED1C0FF6534}" sibTransId="{43058DF1-377C-2A4D-86B5-B0A3602BF997}"/>
    <dgm:cxn modelId="{B1EA8800-521B-7B4F-B44D-4BCEAA02FC03}" type="presOf" srcId="{534F26BC-8F93-C748-BFB6-F385901B6354}" destId="{392C87BC-DE26-E348-ACD2-7F7CF2F2814A}" srcOrd="0" destOrd="0" presId="urn:microsoft.com/office/officeart/2005/8/layout/hierarchy3"/>
    <dgm:cxn modelId="{A0D97AA2-8335-DD40-B22E-67C51EDF401C}" type="presOf" srcId="{E591F4E9-DDF0-D84D-B883-B5D80867ED27}" destId="{B4BA46AC-4567-D441-963C-66AE4BEDFED7}" srcOrd="0" destOrd="0" presId="urn:microsoft.com/office/officeart/2005/8/layout/hierarchy3"/>
    <dgm:cxn modelId="{3317827E-D6BB-6047-9ADB-D398DA2AFB5B}" type="presOf" srcId="{4A35A90C-D6BB-624B-BE3D-50EC52090407}" destId="{7C3CF90E-FE2B-1949-9DFF-A5F571F4D2DD}" srcOrd="0" destOrd="0" presId="urn:microsoft.com/office/officeart/2005/8/layout/hierarchy3"/>
    <dgm:cxn modelId="{B3DDC8F1-61E3-F541-8345-FDE71504CFC8}" srcId="{E591F4E9-DDF0-D84D-B883-B5D80867ED27}" destId="{4211391A-2CF3-0B4F-9174-D01BCA760724}" srcOrd="1" destOrd="0" parTransId="{A3B251C9-E409-5149-90DB-DAF6DABC00CA}" sibTransId="{C74CB0B9-9223-FE45-84F8-D685D5B20292}"/>
    <dgm:cxn modelId="{7E7F6D0C-DB77-9945-AD9C-BC96AB67F6A2}" type="presOf" srcId="{631F878E-1DCB-5C40-BC98-D01C54687211}" destId="{EDF79014-66D1-7C42-9005-10447E03C145}" srcOrd="0" destOrd="0" presId="urn:microsoft.com/office/officeart/2005/8/layout/hierarchy3"/>
    <dgm:cxn modelId="{AFC3D2A5-FB08-8D40-B052-03F140349CFC}" srcId="{4BBCFDA4-F8C0-224A-B903-1315524E0277}" destId="{E591F4E9-DDF0-D84D-B883-B5D80867ED27}" srcOrd="0" destOrd="0" parTransId="{4F2DCAE0-5999-7E40-90BF-F2F1573E90AA}" sibTransId="{59B965DA-2782-3E48-BC6D-6D5510BB49E2}"/>
    <dgm:cxn modelId="{DEF39EA1-F994-FF42-9493-F47D36CF2724}" type="presOf" srcId="{9B03EFAE-5A90-6A40-87BE-7110A9FE8987}" destId="{391899AD-69CD-EF48-B39D-CA6A7FA0F9DB}" srcOrd="0" destOrd="0" presId="urn:microsoft.com/office/officeart/2005/8/layout/hierarchy3"/>
    <dgm:cxn modelId="{D85869C7-A5D3-FC47-922F-1652B88414A2}" type="presOf" srcId="{631F878E-1DCB-5C40-BC98-D01C54687211}" destId="{F43E1069-5DC7-BE40-B06F-DD3EB72EDFA3}" srcOrd="1" destOrd="0" presId="urn:microsoft.com/office/officeart/2005/8/layout/hierarchy3"/>
    <dgm:cxn modelId="{63F230D5-12E0-B54A-9979-EB42A934EC3E}" srcId="{E591F4E9-DDF0-D84D-B883-B5D80867ED27}" destId="{283E7E35-684E-AD45-B08D-73751659EF45}" srcOrd="0" destOrd="0" parTransId="{534F26BC-8F93-C748-BFB6-F385901B6354}" sibTransId="{AA862CC3-0830-8E48-B75B-8A22EA230F97}"/>
    <dgm:cxn modelId="{2E5459A2-3476-EB4E-AC54-25419FDAD33E}" srcId="{631F878E-1DCB-5C40-BC98-D01C54687211}" destId="{9B03EFAE-5A90-6A40-87BE-7110A9FE8987}" srcOrd="0" destOrd="0" parTransId="{4A35A90C-D6BB-624B-BE3D-50EC52090407}" sibTransId="{77622F55-9096-C646-8C2D-A9309721A6DA}"/>
    <dgm:cxn modelId="{F4EE677F-B697-6745-96ED-9F895D4AD68F}" srcId="{4BBCFDA4-F8C0-224A-B903-1315524E0277}" destId="{631F878E-1DCB-5C40-BC98-D01C54687211}" srcOrd="1" destOrd="0" parTransId="{A5A738C9-F34A-334C-B58F-4AEAD90C0AAA}" sibTransId="{9372D895-7CE6-B34B-9B98-618AABAD73F7}"/>
    <dgm:cxn modelId="{091950D7-EE7D-FE4D-BAEF-39E547E9DF08}" type="presOf" srcId="{4BBCFDA4-F8C0-224A-B903-1315524E0277}" destId="{C7C82B9A-0ACA-7D4D-8A71-5897DBC6BB32}" srcOrd="0" destOrd="0" presId="urn:microsoft.com/office/officeart/2005/8/layout/hierarchy3"/>
    <dgm:cxn modelId="{F2FA037B-9729-7740-8E9D-D4CCF8B46473}" type="presOf" srcId="{A3B251C9-E409-5149-90DB-DAF6DABC00CA}" destId="{B022CCCA-EB90-174F-9AC7-0EA2D9A120D8}" srcOrd="0" destOrd="0" presId="urn:microsoft.com/office/officeart/2005/8/layout/hierarchy3"/>
    <dgm:cxn modelId="{BD3B86FC-8856-F34C-90EB-3A5789BC41D8}" type="presOf" srcId="{4211391A-2CF3-0B4F-9174-D01BCA760724}" destId="{64CE0ECE-EFC9-0B47-AC3B-E77B7C07C475}" srcOrd="0" destOrd="0" presId="urn:microsoft.com/office/officeart/2005/8/layout/hierarchy3"/>
    <dgm:cxn modelId="{50AD0076-E2BF-C44C-B576-DEBBDC0DAF4D}" type="presOf" srcId="{283E7E35-684E-AD45-B08D-73751659EF45}" destId="{C580ABBB-C1C1-6E40-8421-5E606253CDED}" srcOrd="0" destOrd="0" presId="urn:microsoft.com/office/officeart/2005/8/layout/hierarchy3"/>
    <dgm:cxn modelId="{029EB34B-1893-8C49-8060-C9772CBC8FE6}" type="presParOf" srcId="{C7C82B9A-0ACA-7D4D-8A71-5897DBC6BB32}" destId="{CF6923A8-2B8E-964D-973C-D8BAE65F6525}" srcOrd="0" destOrd="0" presId="urn:microsoft.com/office/officeart/2005/8/layout/hierarchy3"/>
    <dgm:cxn modelId="{4F30A8F4-5DB2-7E48-B7C3-52C23C5665B8}" type="presParOf" srcId="{CF6923A8-2B8E-964D-973C-D8BAE65F6525}" destId="{EAD1C727-6ECD-114D-A55F-A3FE848D8760}" srcOrd="0" destOrd="0" presId="urn:microsoft.com/office/officeart/2005/8/layout/hierarchy3"/>
    <dgm:cxn modelId="{3BE3233C-AEF2-4B45-BC78-BF2C2EFDFE3B}" type="presParOf" srcId="{EAD1C727-6ECD-114D-A55F-A3FE848D8760}" destId="{B4BA46AC-4567-D441-963C-66AE4BEDFED7}" srcOrd="0" destOrd="0" presId="urn:microsoft.com/office/officeart/2005/8/layout/hierarchy3"/>
    <dgm:cxn modelId="{662F69B4-4A4C-4D44-BEF7-465863AEE4EB}" type="presParOf" srcId="{EAD1C727-6ECD-114D-A55F-A3FE848D8760}" destId="{0E8A6EE2-E43F-0545-AC29-E24F639C772E}" srcOrd="1" destOrd="0" presId="urn:microsoft.com/office/officeart/2005/8/layout/hierarchy3"/>
    <dgm:cxn modelId="{8AD61939-ACA2-E147-B4E0-A133385A296F}" type="presParOf" srcId="{CF6923A8-2B8E-964D-973C-D8BAE65F6525}" destId="{04E213E6-6E0F-5249-B83E-5614F80EE9AA}" srcOrd="1" destOrd="0" presId="urn:microsoft.com/office/officeart/2005/8/layout/hierarchy3"/>
    <dgm:cxn modelId="{622947C1-8C1F-CA45-A7A1-D313C90A77FC}" type="presParOf" srcId="{04E213E6-6E0F-5249-B83E-5614F80EE9AA}" destId="{392C87BC-DE26-E348-ACD2-7F7CF2F2814A}" srcOrd="0" destOrd="0" presId="urn:microsoft.com/office/officeart/2005/8/layout/hierarchy3"/>
    <dgm:cxn modelId="{3768BB17-6E2D-434B-9436-7CAD18AD5F4D}" type="presParOf" srcId="{04E213E6-6E0F-5249-B83E-5614F80EE9AA}" destId="{C580ABBB-C1C1-6E40-8421-5E606253CDED}" srcOrd="1" destOrd="0" presId="urn:microsoft.com/office/officeart/2005/8/layout/hierarchy3"/>
    <dgm:cxn modelId="{6BC5C461-7758-D34B-BE44-CE7639210278}" type="presParOf" srcId="{04E213E6-6E0F-5249-B83E-5614F80EE9AA}" destId="{B022CCCA-EB90-174F-9AC7-0EA2D9A120D8}" srcOrd="2" destOrd="0" presId="urn:microsoft.com/office/officeart/2005/8/layout/hierarchy3"/>
    <dgm:cxn modelId="{7BE5C62C-38E7-124E-8795-F4CAA849C622}" type="presParOf" srcId="{04E213E6-6E0F-5249-B83E-5614F80EE9AA}" destId="{64CE0ECE-EFC9-0B47-AC3B-E77B7C07C475}" srcOrd="3" destOrd="0" presId="urn:microsoft.com/office/officeart/2005/8/layout/hierarchy3"/>
    <dgm:cxn modelId="{5121BF48-7857-1D44-B0F6-02FC9B7F1F72}" type="presParOf" srcId="{C7C82B9A-0ACA-7D4D-8A71-5897DBC6BB32}" destId="{ED119277-DA92-354E-8FB4-FFCEF9405D54}" srcOrd="1" destOrd="0" presId="urn:microsoft.com/office/officeart/2005/8/layout/hierarchy3"/>
    <dgm:cxn modelId="{3C334FF0-3753-FA4D-8CE6-EEF482BFC696}" type="presParOf" srcId="{ED119277-DA92-354E-8FB4-FFCEF9405D54}" destId="{ACBAA86A-1BAD-8A42-8209-90DFC82B718C}" srcOrd="0" destOrd="0" presId="urn:microsoft.com/office/officeart/2005/8/layout/hierarchy3"/>
    <dgm:cxn modelId="{D08B938C-64B8-BB42-A580-12F3C31D95D2}" type="presParOf" srcId="{ACBAA86A-1BAD-8A42-8209-90DFC82B718C}" destId="{EDF79014-66D1-7C42-9005-10447E03C145}" srcOrd="0" destOrd="0" presId="urn:microsoft.com/office/officeart/2005/8/layout/hierarchy3"/>
    <dgm:cxn modelId="{A0A6B485-7300-1740-BFC5-6FC591DB1501}" type="presParOf" srcId="{ACBAA86A-1BAD-8A42-8209-90DFC82B718C}" destId="{F43E1069-5DC7-BE40-B06F-DD3EB72EDFA3}" srcOrd="1" destOrd="0" presId="urn:microsoft.com/office/officeart/2005/8/layout/hierarchy3"/>
    <dgm:cxn modelId="{5E4F27E6-4866-EC48-AD8D-3EAB2FF4442B}" type="presParOf" srcId="{ED119277-DA92-354E-8FB4-FFCEF9405D54}" destId="{C062DD73-FCC8-7D4D-99B7-578D529C5A0F}" srcOrd="1" destOrd="0" presId="urn:microsoft.com/office/officeart/2005/8/layout/hierarchy3"/>
    <dgm:cxn modelId="{FAEBC304-3B66-0C44-8FD6-64464A2A8F41}" type="presParOf" srcId="{C062DD73-FCC8-7D4D-99B7-578D529C5A0F}" destId="{7C3CF90E-FE2B-1949-9DFF-A5F571F4D2DD}" srcOrd="0" destOrd="0" presId="urn:microsoft.com/office/officeart/2005/8/layout/hierarchy3"/>
    <dgm:cxn modelId="{30176B50-CC7B-D14E-8BA4-7E5D33EAD266}" type="presParOf" srcId="{C062DD73-FCC8-7D4D-99B7-578D529C5A0F}" destId="{391899AD-69CD-EF48-B39D-CA6A7FA0F9DB}" srcOrd="1" destOrd="0" presId="urn:microsoft.com/office/officeart/2005/8/layout/hierarchy3"/>
    <dgm:cxn modelId="{15515B16-56EC-D640-85AC-33A6357EF20E}" type="presParOf" srcId="{C062DD73-FCC8-7D4D-99B7-578D529C5A0F}" destId="{3E69746B-F8CF-F64A-8888-3786C63C5541}" srcOrd="2" destOrd="0" presId="urn:microsoft.com/office/officeart/2005/8/layout/hierarchy3"/>
    <dgm:cxn modelId="{B4C2F8E0-B543-5548-AB6E-1FA948B27E5B}" type="presParOf" srcId="{C062DD73-FCC8-7D4D-99B7-578D529C5A0F}" destId="{137FE843-14C7-6046-9116-F69B2C2354E5}"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BEDB2-AD0E-7A46-BB51-1C5676EC8A0B}">
      <dsp:nvSpPr>
        <dsp:cNvPr id="0" name=""/>
        <dsp:cNvSpPr/>
      </dsp:nvSpPr>
      <dsp:spPr>
        <a:xfrm>
          <a:off x="2973585" y="892"/>
          <a:ext cx="2282428" cy="1141214"/>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rtl="0">
            <a:lnSpc>
              <a:spcPct val="90000"/>
            </a:lnSpc>
            <a:spcBef>
              <a:spcPct val="0"/>
            </a:spcBef>
            <a:spcAft>
              <a:spcPct val="35000"/>
            </a:spcAft>
          </a:pPr>
          <a:r>
            <a:rPr lang="en-US" sz="2000" b="1" kern="1200" dirty="0" smtClean="0"/>
            <a:t>Value Planning</a:t>
          </a:r>
        </a:p>
        <a:p>
          <a:pPr lvl="0" algn="ctr" defTabSz="889000" rtl="0">
            <a:lnSpc>
              <a:spcPct val="90000"/>
            </a:lnSpc>
            <a:spcBef>
              <a:spcPct val="0"/>
            </a:spcBef>
            <a:spcAft>
              <a:spcPct val="35000"/>
            </a:spcAft>
          </a:pPr>
          <a:r>
            <a:rPr lang="en-US" sz="2000" b="1" kern="1200" dirty="0" smtClean="0"/>
            <a:t>The Organizational Components</a:t>
          </a:r>
          <a:endParaRPr lang="en-US" sz="2000" b="1" kern="1200" dirty="0"/>
        </a:p>
      </dsp:txBody>
      <dsp:txXfrm>
        <a:off x="3007010" y="34317"/>
        <a:ext cx="2215578" cy="107436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22EB32-2BE0-474D-B732-F3577958E65C}">
      <dsp:nvSpPr>
        <dsp:cNvPr id="0" name=""/>
        <dsp:cNvSpPr/>
      </dsp:nvSpPr>
      <dsp:spPr>
        <a:xfrm>
          <a:off x="1569671" y="1655"/>
          <a:ext cx="2262336" cy="1131168"/>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Product Management</a:t>
          </a:r>
        </a:p>
        <a:p>
          <a:pPr lvl="0" algn="ctr" defTabSz="800100">
            <a:lnSpc>
              <a:spcPct val="90000"/>
            </a:lnSpc>
            <a:spcBef>
              <a:spcPct val="0"/>
            </a:spcBef>
            <a:spcAft>
              <a:spcPct val="35000"/>
            </a:spcAft>
          </a:pPr>
          <a:r>
            <a:rPr lang="en-US" sz="1800" kern="1200" dirty="0" smtClean="0"/>
            <a:t>(deciding what the product should be)</a:t>
          </a:r>
          <a:endParaRPr lang="en-US" sz="1800" kern="1200" dirty="0"/>
        </a:p>
      </dsp:txBody>
      <dsp:txXfrm>
        <a:off x="1602802" y="34786"/>
        <a:ext cx="2196074" cy="1064906"/>
      </dsp:txXfrm>
    </dsp:sp>
    <dsp:sp modelId="{C934DCFC-BA1A-164B-AC77-71B9766568CD}">
      <dsp:nvSpPr>
        <dsp:cNvPr id="0" name=""/>
        <dsp:cNvSpPr/>
      </dsp:nvSpPr>
      <dsp:spPr>
        <a:xfrm>
          <a:off x="1795905" y="1132823"/>
          <a:ext cx="226233" cy="848376"/>
        </a:xfrm>
        <a:custGeom>
          <a:avLst/>
          <a:gdLst/>
          <a:ahLst/>
          <a:cxnLst/>
          <a:rect l="0" t="0" r="0" b="0"/>
          <a:pathLst>
            <a:path>
              <a:moveTo>
                <a:pt x="0" y="0"/>
              </a:moveTo>
              <a:lnTo>
                <a:pt x="0" y="848376"/>
              </a:lnTo>
              <a:lnTo>
                <a:pt x="226233" y="848376"/>
              </a:lnTo>
            </a:path>
          </a:pathLst>
        </a:custGeom>
        <a:noFill/>
        <a:ln w="1905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607E77C-0CB2-2B4B-A29F-65D57A33ED41}">
      <dsp:nvSpPr>
        <dsp:cNvPr id="0" name=""/>
        <dsp:cNvSpPr/>
      </dsp:nvSpPr>
      <dsp:spPr>
        <a:xfrm>
          <a:off x="2022138" y="1415615"/>
          <a:ext cx="1809869" cy="1131168"/>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n-US" sz="3200" kern="1200" dirty="0" smtClean="0"/>
            <a:t>Product Owner</a:t>
          </a:r>
          <a:endParaRPr lang="en-US" sz="3200" kern="1200" dirty="0"/>
        </a:p>
      </dsp:txBody>
      <dsp:txXfrm>
        <a:off x="2055269" y="1448746"/>
        <a:ext cx="1743607" cy="1064906"/>
      </dsp:txXfrm>
    </dsp:sp>
    <dsp:sp modelId="{A679BAF3-3682-7C4B-B570-E0809879F66D}">
      <dsp:nvSpPr>
        <dsp:cNvPr id="0" name=""/>
        <dsp:cNvSpPr/>
      </dsp:nvSpPr>
      <dsp:spPr>
        <a:xfrm>
          <a:off x="1795905" y="1132823"/>
          <a:ext cx="226233" cy="2262336"/>
        </a:xfrm>
        <a:custGeom>
          <a:avLst/>
          <a:gdLst/>
          <a:ahLst/>
          <a:cxnLst/>
          <a:rect l="0" t="0" r="0" b="0"/>
          <a:pathLst>
            <a:path>
              <a:moveTo>
                <a:pt x="0" y="0"/>
              </a:moveTo>
              <a:lnTo>
                <a:pt x="0" y="2262336"/>
              </a:lnTo>
              <a:lnTo>
                <a:pt x="226233" y="2262336"/>
              </a:lnTo>
            </a:path>
          </a:pathLst>
        </a:custGeom>
        <a:noFill/>
        <a:ln w="1905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4E28576-6A2E-C14B-8F30-86A160AFAF53}">
      <dsp:nvSpPr>
        <dsp:cNvPr id="0" name=""/>
        <dsp:cNvSpPr/>
      </dsp:nvSpPr>
      <dsp:spPr>
        <a:xfrm>
          <a:off x="2022138" y="2829576"/>
          <a:ext cx="1809869" cy="1131168"/>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n-US" sz="3200" kern="1200" dirty="0" smtClean="0"/>
            <a:t>System Architect</a:t>
          </a:r>
          <a:endParaRPr lang="en-US" sz="3200" kern="1200" dirty="0"/>
        </a:p>
      </dsp:txBody>
      <dsp:txXfrm>
        <a:off x="2055269" y="2862707"/>
        <a:ext cx="1743607" cy="1064906"/>
      </dsp:txXfrm>
    </dsp:sp>
    <dsp:sp modelId="{EB1D9B21-DF04-A64E-B792-EF5B0DACD349}">
      <dsp:nvSpPr>
        <dsp:cNvPr id="0" name=""/>
        <dsp:cNvSpPr/>
      </dsp:nvSpPr>
      <dsp:spPr>
        <a:xfrm>
          <a:off x="4397592" y="1655"/>
          <a:ext cx="2262336" cy="1131168"/>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Scrum Teams</a:t>
          </a:r>
        </a:p>
        <a:p>
          <a:pPr lvl="0" algn="ctr" defTabSz="800100">
            <a:lnSpc>
              <a:spcPct val="90000"/>
            </a:lnSpc>
            <a:spcBef>
              <a:spcPct val="0"/>
            </a:spcBef>
            <a:spcAft>
              <a:spcPct val="35000"/>
            </a:spcAft>
          </a:pPr>
          <a:r>
            <a:rPr lang="en-US" sz="1800" kern="1200" dirty="0" smtClean="0"/>
            <a:t>(building the product)</a:t>
          </a:r>
          <a:endParaRPr lang="en-US" sz="1800" kern="1200" dirty="0"/>
        </a:p>
      </dsp:txBody>
      <dsp:txXfrm>
        <a:off x="4430723" y="34786"/>
        <a:ext cx="2196074" cy="1064906"/>
      </dsp:txXfrm>
    </dsp:sp>
    <dsp:sp modelId="{E230362E-B61D-FB47-A570-2091C4532073}">
      <dsp:nvSpPr>
        <dsp:cNvPr id="0" name=""/>
        <dsp:cNvSpPr/>
      </dsp:nvSpPr>
      <dsp:spPr>
        <a:xfrm>
          <a:off x="4623825" y="1132823"/>
          <a:ext cx="226233" cy="848376"/>
        </a:xfrm>
        <a:custGeom>
          <a:avLst/>
          <a:gdLst/>
          <a:ahLst/>
          <a:cxnLst/>
          <a:rect l="0" t="0" r="0" b="0"/>
          <a:pathLst>
            <a:path>
              <a:moveTo>
                <a:pt x="0" y="0"/>
              </a:moveTo>
              <a:lnTo>
                <a:pt x="0" y="848376"/>
              </a:lnTo>
              <a:lnTo>
                <a:pt x="226233" y="848376"/>
              </a:lnTo>
            </a:path>
          </a:pathLst>
        </a:custGeom>
        <a:noFill/>
        <a:ln w="1905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D0183E5-FD93-7C4A-8501-94A0948BA7E9}">
      <dsp:nvSpPr>
        <dsp:cNvPr id="0" name=""/>
        <dsp:cNvSpPr/>
      </dsp:nvSpPr>
      <dsp:spPr>
        <a:xfrm>
          <a:off x="4850059" y="1415615"/>
          <a:ext cx="1809869" cy="1131168"/>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n-US" sz="3200" kern="1200" dirty="0" smtClean="0"/>
            <a:t>Scrum Master</a:t>
          </a:r>
          <a:endParaRPr lang="en-US" sz="3200" kern="1200" dirty="0"/>
        </a:p>
      </dsp:txBody>
      <dsp:txXfrm>
        <a:off x="4883190" y="1448746"/>
        <a:ext cx="1743607" cy="1064906"/>
      </dsp:txXfrm>
    </dsp:sp>
    <dsp:sp modelId="{E2B67155-086F-1341-8B75-8A5B7EC4FABF}">
      <dsp:nvSpPr>
        <dsp:cNvPr id="0" name=""/>
        <dsp:cNvSpPr/>
      </dsp:nvSpPr>
      <dsp:spPr>
        <a:xfrm>
          <a:off x="4623825" y="1132823"/>
          <a:ext cx="226233" cy="2262336"/>
        </a:xfrm>
        <a:custGeom>
          <a:avLst/>
          <a:gdLst/>
          <a:ahLst/>
          <a:cxnLst/>
          <a:rect l="0" t="0" r="0" b="0"/>
          <a:pathLst>
            <a:path>
              <a:moveTo>
                <a:pt x="0" y="0"/>
              </a:moveTo>
              <a:lnTo>
                <a:pt x="0" y="2262336"/>
              </a:lnTo>
              <a:lnTo>
                <a:pt x="226233" y="2262336"/>
              </a:lnTo>
            </a:path>
          </a:pathLst>
        </a:custGeom>
        <a:noFill/>
        <a:ln w="1905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C580EBE-815E-2940-881C-BE5EF235D9DC}">
      <dsp:nvSpPr>
        <dsp:cNvPr id="0" name=""/>
        <dsp:cNvSpPr/>
      </dsp:nvSpPr>
      <dsp:spPr>
        <a:xfrm>
          <a:off x="4850059" y="2829576"/>
          <a:ext cx="1809869" cy="1131168"/>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n-US" sz="3200" kern="1200" dirty="0" smtClean="0"/>
            <a:t>Team Members</a:t>
          </a:r>
          <a:endParaRPr lang="en-US" sz="3200" kern="1200" dirty="0"/>
        </a:p>
      </dsp:txBody>
      <dsp:txXfrm>
        <a:off x="4883190" y="2862707"/>
        <a:ext cx="1743607" cy="10649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BEDB2-AD0E-7A46-BB51-1C5676EC8A0B}">
      <dsp:nvSpPr>
        <dsp:cNvPr id="0" name=""/>
        <dsp:cNvSpPr/>
      </dsp:nvSpPr>
      <dsp:spPr>
        <a:xfrm>
          <a:off x="2973585" y="892"/>
          <a:ext cx="2282428" cy="1141214"/>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7625" tIns="31750" rIns="47625" bIns="31750" numCol="1" spcCol="1270" anchor="ctr" anchorCtr="0">
          <a:noAutofit/>
        </a:bodyPr>
        <a:lstStyle/>
        <a:p>
          <a:pPr lvl="0" algn="ctr" defTabSz="1111250" rtl="0">
            <a:lnSpc>
              <a:spcPct val="90000"/>
            </a:lnSpc>
            <a:spcBef>
              <a:spcPct val="0"/>
            </a:spcBef>
            <a:spcAft>
              <a:spcPct val="35000"/>
            </a:spcAft>
          </a:pPr>
          <a:r>
            <a:rPr lang="en-US" sz="2500" b="1" kern="1200" dirty="0" smtClean="0"/>
            <a:t>Value Planning</a:t>
          </a:r>
        </a:p>
        <a:p>
          <a:pPr lvl="0" algn="ctr" defTabSz="1111250" rtl="0">
            <a:lnSpc>
              <a:spcPct val="90000"/>
            </a:lnSpc>
            <a:spcBef>
              <a:spcPct val="0"/>
            </a:spcBef>
            <a:spcAft>
              <a:spcPct val="35000"/>
            </a:spcAft>
          </a:pPr>
          <a:r>
            <a:rPr lang="en-US" sz="2500" b="1" kern="1200" dirty="0" smtClean="0"/>
            <a:t>The Inputs</a:t>
          </a:r>
          <a:endParaRPr lang="en-US" sz="2500" b="1" kern="1200" dirty="0"/>
        </a:p>
      </dsp:txBody>
      <dsp:txXfrm>
        <a:off x="3007010" y="34317"/>
        <a:ext cx="2215578" cy="10743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22EB32-2BE0-474D-B732-F3577958E65C}">
      <dsp:nvSpPr>
        <dsp:cNvPr id="0" name=""/>
        <dsp:cNvSpPr/>
      </dsp:nvSpPr>
      <dsp:spPr>
        <a:xfrm>
          <a:off x="1569671" y="1655"/>
          <a:ext cx="2262336" cy="1131168"/>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Product Management</a:t>
          </a:r>
        </a:p>
        <a:p>
          <a:pPr lvl="0" algn="ctr" defTabSz="800100">
            <a:lnSpc>
              <a:spcPct val="90000"/>
            </a:lnSpc>
            <a:spcBef>
              <a:spcPct val="0"/>
            </a:spcBef>
            <a:spcAft>
              <a:spcPct val="35000"/>
            </a:spcAft>
          </a:pPr>
          <a:r>
            <a:rPr lang="en-US" sz="1800" kern="1200" dirty="0" smtClean="0"/>
            <a:t>(deciding what the product should be)</a:t>
          </a:r>
          <a:endParaRPr lang="en-US" sz="1800" kern="1200" dirty="0"/>
        </a:p>
      </dsp:txBody>
      <dsp:txXfrm>
        <a:off x="1602802" y="34786"/>
        <a:ext cx="2196074" cy="1064906"/>
      </dsp:txXfrm>
    </dsp:sp>
    <dsp:sp modelId="{C934DCFC-BA1A-164B-AC77-71B9766568CD}">
      <dsp:nvSpPr>
        <dsp:cNvPr id="0" name=""/>
        <dsp:cNvSpPr/>
      </dsp:nvSpPr>
      <dsp:spPr>
        <a:xfrm>
          <a:off x="1795905" y="1132823"/>
          <a:ext cx="226233" cy="848376"/>
        </a:xfrm>
        <a:custGeom>
          <a:avLst/>
          <a:gdLst/>
          <a:ahLst/>
          <a:cxnLst/>
          <a:rect l="0" t="0" r="0" b="0"/>
          <a:pathLst>
            <a:path>
              <a:moveTo>
                <a:pt x="0" y="0"/>
              </a:moveTo>
              <a:lnTo>
                <a:pt x="0" y="848376"/>
              </a:lnTo>
              <a:lnTo>
                <a:pt x="226233" y="848376"/>
              </a:lnTo>
            </a:path>
          </a:pathLst>
        </a:custGeom>
        <a:noFill/>
        <a:ln w="1905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607E77C-0CB2-2B4B-A29F-65D57A33ED41}">
      <dsp:nvSpPr>
        <dsp:cNvPr id="0" name=""/>
        <dsp:cNvSpPr/>
      </dsp:nvSpPr>
      <dsp:spPr>
        <a:xfrm>
          <a:off x="2022138" y="1415615"/>
          <a:ext cx="1809869" cy="1131168"/>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b="1" kern="1200" dirty="0" smtClean="0"/>
            <a:t>Stakeholders and their Needs</a:t>
          </a:r>
        </a:p>
        <a:p>
          <a:pPr lvl="0" algn="ctr" defTabSz="533400">
            <a:lnSpc>
              <a:spcPct val="90000"/>
            </a:lnSpc>
            <a:spcBef>
              <a:spcPct val="0"/>
            </a:spcBef>
            <a:spcAft>
              <a:spcPct val="35000"/>
            </a:spcAft>
          </a:pPr>
          <a:r>
            <a:rPr lang="en-US" sz="1200" kern="1200" dirty="0" smtClean="0"/>
            <a:t>(like: Potential New Users, Usability)</a:t>
          </a:r>
          <a:endParaRPr lang="en-US" sz="1200" kern="1200" dirty="0"/>
        </a:p>
      </dsp:txBody>
      <dsp:txXfrm>
        <a:off x="2055269" y="1448746"/>
        <a:ext cx="1743607" cy="1064906"/>
      </dsp:txXfrm>
    </dsp:sp>
    <dsp:sp modelId="{A679BAF3-3682-7C4B-B570-E0809879F66D}">
      <dsp:nvSpPr>
        <dsp:cNvPr id="0" name=""/>
        <dsp:cNvSpPr/>
      </dsp:nvSpPr>
      <dsp:spPr>
        <a:xfrm>
          <a:off x="1795905" y="1132823"/>
          <a:ext cx="226233" cy="2262336"/>
        </a:xfrm>
        <a:custGeom>
          <a:avLst/>
          <a:gdLst/>
          <a:ahLst/>
          <a:cxnLst/>
          <a:rect l="0" t="0" r="0" b="0"/>
          <a:pathLst>
            <a:path>
              <a:moveTo>
                <a:pt x="0" y="0"/>
              </a:moveTo>
              <a:lnTo>
                <a:pt x="0" y="2262336"/>
              </a:lnTo>
              <a:lnTo>
                <a:pt x="226233" y="2262336"/>
              </a:lnTo>
            </a:path>
          </a:pathLst>
        </a:custGeom>
        <a:noFill/>
        <a:ln w="1905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4E28576-6A2E-C14B-8F30-86A160AFAF53}">
      <dsp:nvSpPr>
        <dsp:cNvPr id="0" name=""/>
        <dsp:cNvSpPr/>
      </dsp:nvSpPr>
      <dsp:spPr>
        <a:xfrm>
          <a:off x="2022138" y="2829576"/>
          <a:ext cx="1809869" cy="1131168"/>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b="1" kern="1200" dirty="0" smtClean="0"/>
            <a:t>Long Term Quality Needs</a:t>
          </a:r>
        </a:p>
        <a:p>
          <a:pPr lvl="0" algn="ctr" defTabSz="533400">
            <a:lnSpc>
              <a:spcPct val="90000"/>
            </a:lnSpc>
            <a:spcBef>
              <a:spcPct val="0"/>
            </a:spcBef>
            <a:spcAft>
              <a:spcPct val="35000"/>
            </a:spcAft>
          </a:pPr>
          <a:r>
            <a:rPr lang="en-US" sz="1200" kern="1200" dirty="0" smtClean="0"/>
            <a:t>(like Portability, Security, Adaptability)</a:t>
          </a:r>
          <a:endParaRPr lang="en-US" sz="1200" kern="1200" dirty="0"/>
        </a:p>
      </dsp:txBody>
      <dsp:txXfrm>
        <a:off x="2055269" y="2862707"/>
        <a:ext cx="1743607" cy="1064906"/>
      </dsp:txXfrm>
    </dsp:sp>
    <dsp:sp modelId="{EB1D9B21-DF04-A64E-B792-EF5B0DACD349}">
      <dsp:nvSpPr>
        <dsp:cNvPr id="0" name=""/>
        <dsp:cNvSpPr/>
      </dsp:nvSpPr>
      <dsp:spPr>
        <a:xfrm>
          <a:off x="4397592" y="1655"/>
          <a:ext cx="2262336" cy="1131168"/>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Scrum Teams</a:t>
          </a:r>
        </a:p>
        <a:p>
          <a:pPr lvl="0" algn="ctr" defTabSz="800100">
            <a:lnSpc>
              <a:spcPct val="90000"/>
            </a:lnSpc>
            <a:spcBef>
              <a:spcPct val="0"/>
            </a:spcBef>
            <a:spcAft>
              <a:spcPct val="35000"/>
            </a:spcAft>
          </a:pPr>
          <a:r>
            <a:rPr lang="en-US" sz="1800" kern="1200" dirty="0" smtClean="0"/>
            <a:t>(building the product)</a:t>
          </a:r>
          <a:endParaRPr lang="en-US" sz="1800" kern="1200" dirty="0"/>
        </a:p>
      </dsp:txBody>
      <dsp:txXfrm>
        <a:off x="4430723" y="34786"/>
        <a:ext cx="2196074" cy="1064906"/>
      </dsp:txXfrm>
    </dsp:sp>
    <dsp:sp modelId="{E230362E-B61D-FB47-A570-2091C4532073}">
      <dsp:nvSpPr>
        <dsp:cNvPr id="0" name=""/>
        <dsp:cNvSpPr/>
      </dsp:nvSpPr>
      <dsp:spPr>
        <a:xfrm>
          <a:off x="4623825" y="1132823"/>
          <a:ext cx="226233" cy="848376"/>
        </a:xfrm>
        <a:custGeom>
          <a:avLst/>
          <a:gdLst/>
          <a:ahLst/>
          <a:cxnLst/>
          <a:rect l="0" t="0" r="0" b="0"/>
          <a:pathLst>
            <a:path>
              <a:moveTo>
                <a:pt x="0" y="0"/>
              </a:moveTo>
              <a:lnTo>
                <a:pt x="0" y="848376"/>
              </a:lnTo>
              <a:lnTo>
                <a:pt x="226233" y="848376"/>
              </a:lnTo>
            </a:path>
          </a:pathLst>
        </a:custGeom>
        <a:noFill/>
        <a:ln w="1905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D0183E5-FD93-7C4A-8501-94A0948BA7E9}">
      <dsp:nvSpPr>
        <dsp:cNvPr id="0" name=""/>
        <dsp:cNvSpPr/>
      </dsp:nvSpPr>
      <dsp:spPr>
        <a:xfrm>
          <a:off x="4850059" y="1415615"/>
          <a:ext cx="1809869" cy="1131168"/>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b="1" kern="1200" dirty="0" smtClean="0"/>
            <a:t>Requirements</a:t>
          </a:r>
        </a:p>
        <a:p>
          <a:pPr lvl="0" algn="ctr" defTabSz="533400">
            <a:lnSpc>
              <a:spcPct val="90000"/>
            </a:lnSpc>
            <a:spcBef>
              <a:spcPct val="0"/>
            </a:spcBef>
            <a:spcAft>
              <a:spcPct val="35000"/>
            </a:spcAft>
          </a:pPr>
          <a:r>
            <a:rPr lang="en-US" sz="1200" kern="1200" dirty="0" smtClean="0"/>
            <a:t>(what to build, how well to build)</a:t>
          </a:r>
          <a:endParaRPr lang="en-US" sz="1200" kern="1200" dirty="0"/>
        </a:p>
      </dsp:txBody>
      <dsp:txXfrm>
        <a:off x="4883190" y="1448746"/>
        <a:ext cx="1743607" cy="1064906"/>
      </dsp:txXfrm>
    </dsp:sp>
    <dsp:sp modelId="{E2B67155-086F-1341-8B75-8A5B7EC4FABF}">
      <dsp:nvSpPr>
        <dsp:cNvPr id="0" name=""/>
        <dsp:cNvSpPr/>
      </dsp:nvSpPr>
      <dsp:spPr>
        <a:xfrm>
          <a:off x="4623825" y="1132823"/>
          <a:ext cx="226233" cy="2262336"/>
        </a:xfrm>
        <a:custGeom>
          <a:avLst/>
          <a:gdLst/>
          <a:ahLst/>
          <a:cxnLst/>
          <a:rect l="0" t="0" r="0" b="0"/>
          <a:pathLst>
            <a:path>
              <a:moveTo>
                <a:pt x="0" y="0"/>
              </a:moveTo>
              <a:lnTo>
                <a:pt x="0" y="2262336"/>
              </a:lnTo>
              <a:lnTo>
                <a:pt x="226233" y="2262336"/>
              </a:lnTo>
            </a:path>
          </a:pathLst>
        </a:custGeom>
        <a:noFill/>
        <a:ln w="1905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C580EBE-815E-2940-881C-BE5EF235D9DC}">
      <dsp:nvSpPr>
        <dsp:cNvPr id="0" name=""/>
        <dsp:cNvSpPr/>
      </dsp:nvSpPr>
      <dsp:spPr>
        <a:xfrm>
          <a:off x="4850059" y="2829576"/>
          <a:ext cx="1809869" cy="1131168"/>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b="1" kern="1200" dirty="0" smtClean="0"/>
            <a:t>High Level and Super-ordinate </a:t>
          </a:r>
        </a:p>
        <a:p>
          <a:pPr lvl="0" algn="ctr" defTabSz="533400">
            <a:lnSpc>
              <a:spcPct val="90000"/>
            </a:lnSpc>
            <a:spcBef>
              <a:spcPct val="0"/>
            </a:spcBef>
            <a:spcAft>
              <a:spcPct val="35000"/>
            </a:spcAft>
          </a:pPr>
          <a:r>
            <a:rPr lang="en-US" sz="1200" b="1" kern="1200" dirty="0" smtClean="0"/>
            <a:t>Designs and Architecture</a:t>
          </a:r>
        </a:p>
        <a:p>
          <a:pPr lvl="0" algn="ctr" defTabSz="533400">
            <a:lnSpc>
              <a:spcPct val="90000"/>
            </a:lnSpc>
            <a:spcBef>
              <a:spcPct val="0"/>
            </a:spcBef>
            <a:spcAft>
              <a:spcPct val="35000"/>
            </a:spcAft>
          </a:pPr>
          <a:r>
            <a:rPr lang="en-US" sz="1200" kern="1200" dirty="0" smtClean="0"/>
            <a:t>(how to build, solutions given from others)</a:t>
          </a:r>
          <a:endParaRPr lang="en-US" sz="1200" kern="1200" dirty="0"/>
        </a:p>
      </dsp:txBody>
      <dsp:txXfrm>
        <a:off x="4883190" y="2862707"/>
        <a:ext cx="1743607" cy="10649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BEDB2-AD0E-7A46-BB51-1C5676EC8A0B}">
      <dsp:nvSpPr>
        <dsp:cNvPr id="0" name=""/>
        <dsp:cNvSpPr/>
      </dsp:nvSpPr>
      <dsp:spPr>
        <a:xfrm>
          <a:off x="2973585" y="892"/>
          <a:ext cx="2282428" cy="1141214"/>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005" tIns="26670" rIns="40005" bIns="26670" numCol="1" spcCol="1270" anchor="ctr" anchorCtr="0">
          <a:noAutofit/>
        </a:bodyPr>
        <a:lstStyle/>
        <a:p>
          <a:pPr lvl="0" algn="ctr" defTabSz="933450" rtl="0">
            <a:lnSpc>
              <a:spcPct val="90000"/>
            </a:lnSpc>
            <a:spcBef>
              <a:spcPct val="0"/>
            </a:spcBef>
            <a:spcAft>
              <a:spcPct val="35000"/>
            </a:spcAft>
          </a:pPr>
          <a:r>
            <a:rPr lang="en-US" sz="2100" b="1" kern="1200" dirty="0" smtClean="0"/>
            <a:t>Value Planning</a:t>
          </a:r>
        </a:p>
        <a:p>
          <a:pPr lvl="0" algn="ctr" defTabSz="933450" rtl="0">
            <a:lnSpc>
              <a:spcPct val="90000"/>
            </a:lnSpc>
            <a:spcBef>
              <a:spcPct val="0"/>
            </a:spcBef>
            <a:spcAft>
              <a:spcPct val="35000"/>
            </a:spcAft>
          </a:pPr>
          <a:r>
            <a:rPr lang="en-US" sz="2100" b="1" kern="1200" dirty="0" smtClean="0"/>
            <a:t>The Work Products - outputs</a:t>
          </a:r>
          <a:endParaRPr lang="en-US" sz="2100" b="1" kern="1200" dirty="0"/>
        </a:p>
      </dsp:txBody>
      <dsp:txXfrm>
        <a:off x="3007010" y="34317"/>
        <a:ext cx="2215578" cy="10743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22EB32-2BE0-474D-B732-F3577958E65C}">
      <dsp:nvSpPr>
        <dsp:cNvPr id="0" name=""/>
        <dsp:cNvSpPr/>
      </dsp:nvSpPr>
      <dsp:spPr>
        <a:xfrm>
          <a:off x="2238728" y="902"/>
          <a:ext cx="1667619" cy="833809"/>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dirty="0" smtClean="0"/>
            <a:t>Product Management</a:t>
          </a:r>
        </a:p>
        <a:p>
          <a:pPr lvl="0" algn="ctr" defTabSz="577850">
            <a:lnSpc>
              <a:spcPct val="90000"/>
            </a:lnSpc>
            <a:spcBef>
              <a:spcPct val="0"/>
            </a:spcBef>
            <a:spcAft>
              <a:spcPct val="35000"/>
            </a:spcAft>
          </a:pPr>
          <a:r>
            <a:rPr lang="en-US" sz="1300" kern="1200" dirty="0" smtClean="0"/>
            <a:t>(deciding what the product should be)</a:t>
          </a:r>
          <a:endParaRPr lang="en-US" sz="1300" kern="1200" dirty="0"/>
        </a:p>
      </dsp:txBody>
      <dsp:txXfrm>
        <a:off x="2263149" y="25323"/>
        <a:ext cx="1618777" cy="784967"/>
      </dsp:txXfrm>
    </dsp:sp>
    <dsp:sp modelId="{C934DCFC-BA1A-164B-AC77-71B9766568CD}">
      <dsp:nvSpPr>
        <dsp:cNvPr id="0" name=""/>
        <dsp:cNvSpPr/>
      </dsp:nvSpPr>
      <dsp:spPr>
        <a:xfrm>
          <a:off x="2405490" y="834711"/>
          <a:ext cx="166761" cy="625357"/>
        </a:xfrm>
        <a:custGeom>
          <a:avLst/>
          <a:gdLst/>
          <a:ahLst/>
          <a:cxnLst/>
          <a:rect l="0" t="0" r="0" b="0"/>
          <a:pathLst>
            <a:path>
              <a:moveTo>
                <a:pt x="0" y="0"/>
              </a:moveTo>
              <a:lnTo>
                <a:pt x="0" y="625357"/>
              </a:lnTo>
              <a:lnTo>
                <a:pt x="166761" y="625357"/>
              </a:lnTo>
            </a:path>
          </a:pathLst>
        </a:custGeom>
        <a:noFill/>
        <a:ln w="1905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607E77C-0CB2-2B4B-A29F-65D57A33ED41}">
      <dsp:nvSpPr>
        <dsp:cNvPr id="0" name=""/>
        <dsp:cNvSpPr/>
      </dsp:nvSpPr>
      <dsp:spPr>
        <a:xfrm>
          <a:off x="2572252" y="1043164"/>
          <a:ext cx="1334095" cy="833809"/>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en-US" sz="900" kern="1200" dirty="0" smtClean="0"/>
            <a:t>Product Owner:</a:t>
          </a:r>
        </a:p>
        <a:p>
          <a:pPr lvl="0" algn="ctr" defTabSz="400050">
            <a:lnSpc>
              <a:spcPct val="90000"/>
            </a:lnSpc>
            <a:spcBef>
              <a:spcPct val="0"/>
            </a:spcBef>
            <a:spcAft>
              <a:spcPct val="35000"/>
            </a:spcAft>
          </a:pPr>
          <a:r>
            <a:rPr lang="en-US" sz="900" b="1" kern="1200" dirty="0" smtClean="0"/>
            <a:t>Requirements, </a:t>
          </a:r>
          <a:r>
            <a:rPr lang="en-US" sz="900" kern="1200" dirty="0" smtClean="0"/>
            <a:t>particularly top critical few improvement requirements</a:t>
          </a:r>
          <a:endParaRPr lang="en-US" sz="900" kern="1200" dirty="0"/>
        </a:p>
      </dsp:txBody>
      <dsp:txXfrm>
        <a:off x="2596673" y="1067585"/>
        <a:ext cx="1285253" cy="784967"/>
      </dsp:txXfrm>
    </dsp:sp>
    <dsp:sp modelId="{18899CEC-0566-644F-8015-C11BE53A669C}">
      <dsp:nvSpPr>
        <dsp:cNvPr id="0" name=""/>
        <dsp:cNvSpPr/>
      </dsp:nvSpPr>
      <dsp:spPr>
        <a:xfrm>
          <a:off x="2405490" y="834711"/>
          <a:ext cx="166761" cy="1667619"/>
        </a:xfrm>
        <a:custGeom>
          <a:avLst/>
          <a:gdLst/>
          <a:ahLst/>
          <a:cxnLst/>
          <a:rect l="0" t="0" r="0" b="0"/>
          <a:pathLst>
            <a:path>
              <a:moveTo>
                <a:pt x="0" y="0"/>
              </a:moveTo>
              <a:lnTo>
                <a:pt x="0" y="1667619"/>
              </a:lnTo>
              <a:lnTo>
                <a:pt x="166761" y="1667619"/>
              </a:lnTo>
            </a:path>
          </a:pathLst>
        </a:custGeom>
        <a:noFill/>
        <a:ln w="1905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8F36651-3A41-2D45-93CA-0CFEE98E5318}">
      <dsp:nvSpPr>
        <dsp:cNvPr id="0" name=""/>
        <dsp:cNvSpPr/>
      </dsp:nvSpPr>
      <dsp:spPr>
        <a:xfrm>
          <a:off x="2572252" y="2085426"/>
          <a:ext cx="1334095" cy="833809"/>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en-US" sz="900" b="1" kern="1200" dirty="0" smtClean="0"/>
            <a:t>Strategies, Designs, Solutions</a:t>
          </a:r>
        </a:p>
        <a:p>
          <a:pPr lvl="0" algn="ctr" defTabSz="400050">
            <a:lnSpc>
              <a:spcPct val="90000"/>
            </a:lnSpc>
            <a:spcBef>
              <a:spcPct val="0"/>
            </a:spcBef>
            <a:spcAft>
              <a:spcPct val="35000"/>
            </a:spcAft>
          </a:pPr>
          <a:r>
            <a:rPr lang="en-US" sz="900" kern="1200" dirty="0" smtClean="0"/>
            <a:t>(How we propose to deliver the improvements)</a:t>
          </a:r>
          <a:endParaRPr lang="en-US" sz="900" kern="1200" dirty="0"/>
        </a:p>
      </dsp:txBody>
      <dsp:txXfrm>
        <a:off x="2596673" y="2109847"/>
        <a:ext cx="1285253" cy="784967"/>
      </dsp:txXfrm>
    </dsp:sp>
    <dsp:sp modelId="{A679BAF3-3682-7C4B-B570-E0809879F66D}">
      <dsp:nvSpPr>
        <dsp:cNvPr id="0" name=""/>
        <dsp:cNvSpPr/>
      </dsp:nvSpPr>
      <dsp:spPr>
        <a:xfrm>
          <a:off x="2405490" y="834711"/>
          <a:ext cx="166761" cy="2709881"/>
        </a:xfrm>
        <a:custGeom>
          <a:avLst/>
          <a:gdLst/>
          <a:ahLst/>
          <a:cxnLst/>
          <a:rect l="0" t="0" r="0" b="0"/>
          <a:pathLst>
            <a:path>
              <a:moveTo>
                <a:pt x="0" y="0"/>
              </a:moveTo>
              <a:lnTo>
                <a:pt x="0" y="2709881"/>
              </a:lnTo>
              <a:lnTo>
                <a:pt x="166761" y="2709881"/>
              </a:lnTo>
            </a:path>
          </a:pathLst>
        </a:custGeom>
        <a:noFill/>
        <a:ln w="1905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4E28576-6A2E-C14B-8F30-86A160AFAF53}">
      <dsp:nvSpPr>
        <dsp:cNvPr id="0" name=""/>
        <dsp:cNvSpPr/>
      </dsp:nvSpPr>
      <dsp:spPr>
        <a:xfrm>
          <a:off x="2572252" y="3127688"/>
          <a:ext cx="1334095" cy="833809"/>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en-US" sz="900" kern="1200" dirty="0" smtClean="0"/>
            <a:t>System Architect:</a:t>
          </a:r>
        </a:p>
        <a:p>
          <a:pPr lvl="0" algn="ctr" defTabSz="400050">
            <a:lnSpc>
              <a:spcPct val="90000"/>
            </a:lnSpc>
            <a:spcBef>
              <a:spcPct val="0"/>
            </a:spcBef>
            <a:spcAft>
              <a:spcPct val="35000"/>
            </a:spcAft>
          </a:pPr>
          <a:r>
            <a:rPr lang="en-US" sz="900" b="1" kern="1200" dirty="0" smtClean="0"/>
            <a:t>Technical Architecture to support long term </a:t>
          </a:r>
        </a:p>
        <a:p>
          <a:pPr lvl="0" algn="ctr" defTabSz="400050">
            <a:lnSpc>
              <a:spcPct val="90000"/>
            </a:lnSpc>
            <a:spcBef>
              <a:spcPct val="0"/>
            </a:spcBef>
            <a:spcAft>
              <a:spcPct val="35000"/>
            </a:spcAft>
          </a:pPr>
          <a:r>
            <a:rPr lang="en-US" sz="900" kern="1200" dirty="0" smtClean="0"/>
            <a:t>(like suppliers, interfaces, platforms, languages)</a:t>
          </a:r>
          <a:endParaRPr lang="en-US" sz="900" kern="1200" dirty="0"/>
        </a:p>
      </dsp:txBody>
      <dsp:txXfrm>
        <a:off x="2596673" y="3152109"/>
        <a:ext cx="1285253" cy="784967"/>
      </dsp:txXfrm>
    </dsp:sp>
    <dsp:sp modelId="{EB1D9B21-DF04-A64E-B792-EF5B0DACD349}">
      <dsp:nvSpPr>
        <dsp:cNvPr id="0" name=""/>
        <dsp:cNvSpPr/>
      </dsp:nvSpPr>
      <dsp:spPr>
        <a:xfrm>
          <a:off x="4323252" y="902"/>
          <a:ext cx="1667619" cy="833809"/>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dirty="0" smtClean="0"/>
            <a:t>Scrum Teams</a:t>
          </a:r>
        </a:p>
        <a:p>
          <a:pPr lvl="0" algn="ctr" defTabSz="577850">
            <a:lnSpc>
              <a:spcPct val="90000"/>
            </a:lnSpc>
            <a:spcBef>
              <a:spcPct val="0"/>
            </a:spcBef>
            <a:spcAft>
              <a:spcPct val="35000"/>
            </a:spcAft>
          </a:pPr>
          <a:r>
            <a:rPr lang="en-US" sz="1300" kern="1200" dirty="0" smtClean="0"/>
            <a:t>(building the product)</a:t>
          </a:r>
          <a:endParaRPr lang="en-US" sz="1300" kern="1200" dirty="0"/>
        </a:p>
      </dsp:txBody>
      <dsp:txXfrm>
        <a:off x="4347673" y="25323"/>
        <a:ext cx="1618777" cy="784967"/>
      </dsp:txXfrm>
    </dsp:sp>
    <dsp:sp modelId="{E230362E-B61D-FB47-A570-2091C4532073}">
      <dsp:nvSpPr>
        <dsp:cNvPr id="0" name=""/>
        <dsp:cNvSpPr/>
      </dsp:nvSpPr>
      <dsp:spPr>
        <a:xfrm>
          <a:off x="4490014" y="834711"/>
          <a:ext cx="166761" cy="625357"/>
        </a:xfrm>
        <a:custGeom>
          <a:avLst/>
          <a:gdLst/>
          <a:ahLst/>
          <a:cxnLst/>
          <a:rect l="0" t="0" r="0" b="0"/>
          <a:pathLst>
            <a:path>
              <a:moveTo>
                <a:pt x="0" y="0"/>
              </a:moveTo>
              <a:lnTo>
                <a:pt x="0" y="625357"/>
              </a:lnTo>
              <a:lnTo>
                <a:pt x="166761" y="625357"/>
              </a:lnTo>
            </a:path>
          </a:pathLst>
        </a:custGeom>
        <a:noFill/>
        <a:ln w="1905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D0183E5-FD93-7C4A-8501-94A0948BA7E9}">
      <dsp:nvSpPr>
        <dsp:cNvPr id="0" name=""/>
        <dsp:cNvSpPr/>
      </dsp:nvSpPr>
      <dsp:spPr>
        <a:xfrm>
          <a:off x="4656776" y="1043164"/>
          <a:ext cx="1334095" cy="833809"/>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en-US" sz="900" kern="1200" dirty="0" smtClean="0"/>
            <a:t>Scrum Master:</a:t>
          </a:r>
        </a:p>
        <a:p>
          <a:pPr lvl="0" algn="ctr" defTabSz="400050">
            <a:lnSpc>
              <a:spcPct val="90000"/>
            </a:lnSpc>
            <a:spcBef>
              <a:spcPct val="0"/>
            </a:spcBef>
            <a:spcAft>
              <a:spcPct val="35000"/>
            </a:spcAft>
          </a:pPr>
          <a:r>
            <a:rPr lang="en-US" sz="900" b="1" kern="1200" smtClean="0"/>
            <a:t> ensure team empowerment</a:t>
          </a:r>
          <a:endParaRPr lang="en-US" sz="900" b="1" kern="1200" dirty="0"/>
        </a:p>
      </dsp:txBody>
      <dsp:txXfrm>
        <a:off x="4681197" y="1067585"/>
        <a:ext cx="1285253" cy="784967"/>
      </dsp:txXfrm>
    </dsp:sp>
    <dsp:sp modelId="{E2B67155-086F-1341-8B75-8A5B7EC4FABF}">
      <dsp:nvSpPr>
        <dsp:cNvPr id="0" name=""/>
        <dsp:cNvSpPr/>
      </dsp:nvSpPr>
      <dsp:spPr>
        <a:xfrm>
          <a:off x="4490014" y="834711"/>
          <a:ext cx="166761" cy="1667619"/>
        </a:xfrm>
        <a:custGeom>
          <a:avLst/>
          <a:gdLst/>
          <a:ahLst/>
          <a:cxnLst/>
          <a:rect l="0" t="0" r="0" b="0"/>
          <a:pathLst>
            <a:path>
              <a:moveTo>
                <a:pt x="0" y="0"/>
              </a:moveTo>
              <a:lnTo>
                <a:pt x="0" y="1667619"/>
              </a:lnTo>
              <a:lnTo>
                <a:pt x="166761" y="1667619"/>
              </a:lnTo>
            </a:path>
          </a:pathLst>
        </a:custGeom>
        <a:noFill/>
        <a:ln w="1905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C580EBE-815E-2940-881C-BE5EF235D9DC}">
      <dsp:nvSpPr>
        <dsp:cNvPr id="0" name=""/>
        <dsp:cNvSpPr/>
      </dsp:nvSpPr>
      <dsp:spPr>
        <a:xfrm>
          <a:off x="4656776" y="2085426"/>
          <a:ext cx="1334095" cy="833809"/>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en-US" sz="900" kern="1200" dirty="0" smtClean="0"/>
            <a:t>Team Members: (IT)</a:t>
          </a:r>
        </a:p>
        <a:p>
          <a:pPr lvl="0" algn="ctr" defTabSz="400050">
            <a:lnSpc>
              <a:spcPct val="90000"/>
            </a:lnSpc>
            <a:spcBef>
              <a:spcPct val="0"/>
            </a:spcBef>
            <a:spcAft>
              <a:spcPct val="35000"/>
            </a:spcAft>
          </a:pPr>
          <a:r>
            <a:rPr lang="en-US" sz="900" b="1" kern="1200" dirty="0" smtClean="0"/>
            <a:t>Codes, Tests,  System Improvements, Reports on progress, Work Process Improvements</a:t>
          </a:r>
          <a:endParaRPr lang="en-US" sz="900" b="1" kern="1200" dirty="0"/>
        </a:p>
      </dsp:txBody>
      <dsp:txXfrm>
        <a:off x="4681197" y="2109847"/>
        <a:ext cx="1285253" cy="78496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C8ACC2-88BB-CD49-8D2D-FF694F4BF9C4}">
      <dsp:nvSpPr>
        <dsp:cNvPr id="0" name=""/>
        <dsp:cNvSpPr/>
      </dsp:nvSpPr>
      <dsp:spPr>
        <a:xfrm>
          <a:off x="0" y="2982708"/>
          <a:ext cx="8229600" cy="978991"/>
        </a:xfrm>
        <a:prstGeom prst="rect">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t>Decide how to deliver the requirements – Product Design</a:t>
          </a:r>
          <a:endParaRPr lang="en-US" sz="1800" kern="1200" dirty="0"/>
        </a:p>
      </dsp:txBody>
      <dsp:txXfrm>
        <a:off x="0" y="2982708"/>
        <a:ext cx="8229600" cy="528655"/>
      </dsp:txXfrm>
    </dsp:sp>
    <dsp:sp modelId="{FCCD72E2-F138-9444-9C85-F8E611FB3B6E}">
      <dsp:nvSpPr>
        <dsp:cNvPr id="0" name=""/>
        <dsp:cNvSpPr/>
      </dsp:nvSpPr>
      <dsp:spPr>
        <a:xfrm>
          <a:off x="0" y="3491783"/>
          <a:ext cx="4114799" cy="450336"/>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kern="1200" dirty="0" smtClean="0"/>
            <a:t>Strategies, Design, Architecture</a:t>
          </a:r>
          <a:endParaRPr lang="en-US" sz="1400" kern="1200" dirty="0"/>
        </a:p>
      </dsp:txBody>
      <dsp:txXfrm>
        <a:off x="0" y="3491783"/>
        <a:ext cx="4114799" cy="450336"/>
      </dsp:txXfrm>
    </dsp:sp>
    <dsp:sp modelId="{2260F1EF-99FB-7740-B28B-432D459090BD}">
      <dsp:nvSpPr>
        <dsp:cNvPr id="0" name=""/>
        <dsp:cNvSpPr/>
      </dsp:nvSpPr>
      <dsp:spPr>
        <a:xfrm>
          <a:off x="4114800" y="3491783"/>
          <a:ext cx="4114799" cy="450336"/>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kern="1200" dirty="0" smtClean="0"/>
            <a:t>Estimate expected Impacts on Product Improvements and costs</a:t>
          </a:r>
          <a:endParaRPr lang="en-US" sz="1400" kern="1200" dirty="0"/>
        </a:p>
      </dsp:txBody>
      <dsp:txXfrm>
        <a:off x="4114800" y="3491783"/>
        <a:ext cx="4114799" cy="450336"/>
      </dsp:txXfrm>
    </dsp:sp>
    <dsp:sp modelId="{81146790-C4D0-A545-BD95-7B87E9345609}">
      <dsp:nvSpPr>
        <dsp:cNvPr id="0" name=""/>
        <dsp:cNvSpPr/>
      </dsp:nvSpPr>
      <dsp:spPr>
        <a:xfrm rot="10800000">
          <a:off x="0" y="1491704"/>
          <a:ext cx="8229600" cy="1505688"/>
        </a:xfrm>
        <a:prstGeom prst="upArrowCallout">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t>Clarify Needs and Organize the Information: Clear and Complete Requirements</a:t>
          </a:r>
          <a:endParaRPr lang="en-US" sz="1800" kern="1200" dirty="0"/>
        </a:p>
      </dsp:txBody>
      <dsp:txXfrm rot="-10800000">
        <a:off x="0" y="1491704"/>
        <a:ext cx="8229600" cy="528496"/>
      </dsp:txXfrm>
    </dsp:sp>
    <dsp:sp modelId="{B5AD1C12-93D8-9A46-8B20-3E469F6DD3B8}">
      <dsp:nvSpPr>
        <dsp:cNvPr id="0" name=""/>
        <dsp:cNvSpPr/>
      </dsp:nvSpPr>
      <dsp:spPr>
        <a:xfrm>
          <a:off x="0" y="2020201"/>
          <a:ext cx="4114799" cy="45020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kern="1200" dirty="0" smtClean="0"/>
            <a:t>Quantify Improvements and Constraints</a:t>
          </a:r>
          <a:endParaRPr lang="en-US" sz="1400" kern="1200" dirty="0"/>
        </a:p>
      </dsp:txBody>
      <dsp:txXfrm>
        <a:off x="0" y="2020201"/>
        <a:ext cx="4114799" cy="450200"/>
      </dsp:txXfrm>
    </dsp:sp>
    <dsp:sp modelId="{63BDDF4A-B720-4C47-A921-C624962C9CFB}">
      <dsp:nvSpPr>
        <dsp:cNvPr id="0" name=""/>
        <dsp:cNvSpPr/>
      </dsp:nvSpPr>
      <dsp:spPr>
        <a:xfrm>
          <a:off x="4114800" y="2020201"/>
          <a:ext cx="4114799" cy="45020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kern="1200" dirty="0" smtClean="0"/>
            <a:t>Add info about risks, sources, priorities</a:t>
          </a:r>
          <a:endParaRPr lang="en-US" sz="1400" kern="1200" dirty="0"/>
        </a:p>
      </dsp:txBody>
      <dsp:txXfrm>
        <a:off x="4114800" y="2020201"/>
        <a:ext cx="4114799" cy="450200"/>
      </dsp:txXfrm>
    </dsp:sp>
    <dsp:sp modelId="{ED98B7CF-8A61-3942-BDAF-A44C131283FE}">
      <dsp:nvSpPr>
        <dsp:cNvPr id="0" name=""/>
        <dsp:cNvSpPr/>
      </dsp:nvSpPr>
      <dsp:spPr>
        <a:xfrm rot="10800000">
          <a:off x="0" y="700"/>
          <a:ext cx="8229600" cy="1505688"/>
        </a:xfrm>
        <a:prstGeom prst="upArrowCallout">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t>Gather all relevant inputs: Analyze The Market and Related Environment</a:t>
          </a:r>
          <a:endParaRPr lang="en-US" sz="1800" kern="1200" dirty="0"/>
        </a:p>
      </dsp:txBody>
      <dsp:txXfrm rot="-10800000">
        <a:off x="0" y="700"/>
        <a:ext cx="8229600" cy="528496"/>
      </dsp:txXfrm>
    </dsp:sp>
    <dsp:sp modelId="{C33E480D-9F3F-6D4B-BC07-A02E67E1EF66}">
      <dsp:nvSpPr>
        <dsp:cNvPr id="0" name=""/>
        <dsp:cNvSpPr/>
      </dsp:nvSpPr>
      <dsp:spPr>
        <a:xfrm>
          <a:off x="0" y="529197"/>
          <a:ext cx="4114799" cy="45020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kern="1200" dirty="0" smtClean="0"/>
            <a:t>Stakeholders</a:t>
          </a:r>
          <a:endParaRPr lang="en-US" sz="1400" kern="1200" dirty="0"/>
        </a:p>
      </dsp:txBody>
      <dsp:txXfrm>
        <a:off x="0" y="529197"/>
        <a:ext cx="4114799" cy="450200"/>
      </dsp:txXfrm>
    </dsp:sp>
    <dsp:sp modelId="{3C94B0C7-5CC2-F44D-A52B-CF650555FCAD}">
      <dsp:nvSpPr>
        <dsp:cNvPr id="0" name=""/>
        <dsp:cNvSpPr/>
      </dsp:nvSpPr>
      <dsp:spPr>
        <a:xfrm>
          <a:off x="4114800" y="529197"/>
          <a:ext cx="4114799" cy="45020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lvl="0" algn="ctr" defTabSz="622300">
            <a:lnSpc>
              <a:spcPct val="90000"/>
            </a:lnSpc>
            <a:spcBef>
              <a:spcPct val="0"/>
            </a:spcBef>
            <a:spcAft>
              <a:spcPct val="35000"/>
            </a:spcAft>
          </a:pPr>
          <a:r>
            <a:rPr lang="en-US" sz="1400" kern="1200" dirty="0" smtClean="0"/>
            <a:t>Stakeholder needs</a:t>
          </a:r>
          <a:endParaRPr lang="en-US" sz="1400" kern="1200" dirty="0"/>
        </a:p>
      </dsp:txBody>
      <dsp:txXfrm>
        <a:off x="4114800" y="529197"/>
        <a:ext cx="4114799" cy="4502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14B0E-3E88-434C-86C8-9DD97C3921ED}">
      <dsp:nvSpPr>
        <dsp:cNvPr id="0" name=""/>
        <dsp:cNvSpPr/>
      </dsp:nvSpPr>
      <dsp:spPr>
        <a:xfrm>
          <a:off x="1569671" y="1655"/>
          <a:ext cx="2262336" cy="1131168"/>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6675" tIns="44450" rIns="66675" bIns="44450" numCol="1" spcCol="1270" anchor="ctr" anchorCtr="0">
          <a:noAutofit/>
        </a:bodyPr>
        <a:lstStyle/>
        <a:p>
          <a:pPr lvl="0" algn="ctr" defTabSz="1555750">
            <a:lnSpc>
              <a:spcPct val="90000"/>
            </a:lnSpc>
            <a:spcBef>
              <a:spcPct val="0"/>
            </a:spcBef>
            <a:spcAft>
              <a:spcPct val="35000"/>
            </a:spcAft>
          </a:pPr>
          <a:r>
            <a:rPr lang="en-US" sz="3500" kern="1200" dirty="0" smtClean="0"/>
            <a:t>Market Needs</a:t>
          </a:r>
          <a:endParaRPr lang="en-US" sz="3500" kern="1200" dirty="0"/>
        </a:p>
      </dsp:txBody>
      <dsp:txXfrm>
        <a:off x="1602802" y="34786"/>
        <a:ext cx="2196074" cy="1064906"/>
      </dsp:txXfrm>
    </dsp:sp>
    <dsp:sp modelId="{D9C6DAC5-A29C-DA44-89E0-CB9AEAF77513}">
      <dsp:nvSpPr>
        <dsp:cNvPr id="0" name=""/>
        <dsp:cNvSpPr/>
      </dsp:nvSpPr>
      <dsp:spPr>
        <a:xfrm>
          <a:off x="1795905" y="1132823"/>
          <a:ext cx="226233" cy="848376"/>
        </a:xfrm>
        <a:custGeom>
          <a:avLst/>
          <a:gdLst/>
          <a:ahLst/>
          <a:cxnLst/>
          <a:rect l="0" t="0" r="0" b="0"/>
          <a:pathLst>
            <a:path>
              <a:moveTo>
                <a:pt x="0" y="0"/>
              </a:moveTo>
              <a:lnTo>
                <a:pt x="0" y="848376"/>
              </a:lnTo>
              <a:lnTo>
                <a:pt x="226233" y="848376"/>
              </a:lnTo>
            </a:path>
          </a:pathLst>
        </a:custGeom>
        <a:noFill/>
        <a:ln w="1905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C52329D-28B9-BA46-95D0-CF1A01FDC902}">
      <dsp:nvSpPr>
        <dsp:cNvPr id="0" name=""/>
        <dsp:cNvSpPr/>
      </dsp:nvSpPr>
      <dsp:spPr>
        <a:xfrm>
          <a:off x="2022138" y="1415615"/>
          <a:ext cx="1809869" cy="1131168"/>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n-US" sz="1000" b="1" kern="1200" dirty="0" smtClean="0"/>
            <a:t>Product Characteristics</a:t>
          </a:r>
        </a:p>
        <a:p>
          <a:pPr lvl="0" algn="ctr" defTabSz="444500">
            <a:lnSpc>
              <a:spcPct val="90000"/>
            </a:lnSpc>
            <a:spcBef>
              <a:spcPct val="0"/>
            </a:spcBef>
            <a:spcAft>
              <a:spcPct val="35000"/>
            </a:spcAft>
          </a:pPr>
          <a:r>
            <a:rPr lang="en-US" sz="1000" kern="1200" dirty="0" smtClean="0"/>
            <a:t>How good? Qualities</a:t>
          </a:r>
        </a:p>
        <a:p>
          <a:pPr lvl="0" algn="ctr" defTabSz="444500">
            <a:lnSpc>
              <a:spcPct val="90000"/>
            </a:lnSpc>
            <a:spcBef>
              <a:spcPct val="0"/>
            </a:spcBef>
            <a:spcAft>
              <a:spcPct val="35000"/>
            </a:spcAft>
          </a:pPr>
          <a:r>
            <a:rPr lang="en-US" sz="1000" kern="1200" dirty="0" smtClean="0"/>
            <a:t>Top 10 Critical Improvements</a:t>
          </a:r>
          <a:endParaRPr lang="en-US" sz="1000" kern="1200" dirty="0"/>
        </a:p>
      </dsp:txBody>
      <dsp:txXfrm>
        <a:off x="2055269" y="1448746"/>
        <a:ext cx="1743607" cy="1064906"/>
      </dsp:txXfrm>
    </dsp:sp>
    <dsp:sp modelId="{306B9D7C-518F-F14E-9E09-04D0D4BE1274}">
      <dsp:nvSpPr>
        <dsp:cNvPr id="0" name=""/>
        <dsp:cNvSpPr/>
      </dsp:nvSpPr>
      <dsp:spPr>
        <a:xfrm>
          <a:off x="1795905" y="1132823"/>
          <a:ext cx="226233" cy="2262336"/>
        </a:xfrm>
        <a:custGeom>
          <a:avLst/>
          <a:gdLst/>
          <a:ahLst/>
          <a:cxnLst/>
          <a:rect l="0" t="0" r="0" b="0"/>
          <a:pathLst>
            <a:path>
              <a:moveTo>
                <a:pt x="0" y="0"/>
              </a:moveTo>
              <a:lnTo>
                <a:pt x="0" y="2262336"/>
              </a:lnTo>
              <a:lnTo>
                <a:pt x="226233" y="2262336"/>
              </a:lnTo>
            </a:path>
          </a:pathLst>
        </a:custGeom>
        <a:noFill/>
        <a:ln w="1905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CB39983-D3C1-2142-B81B-DCD36FD24CC1}">
      <dsp:nvSpPr>
        <dsp:cNvPr id="0" name=""/>
        <dsp:cNvSpPr/>
      </dsp:nvSpPr>
      <dsp:spPr>
        <a:xfrm>
          <a:off x="2022138" y="2829576"/>
          <a:ext cx="1809869" cy="1131168"/>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n-US" sz="1000" b="1" kern="1200" dirty="0" smtClean="0"/>
            <a:t>Service Characteristics</a:t>
          </a:r>
        </a:p>
        <a:p>
          <a:pPr lvl="0" algn="ctr" defTabSz="444500">
            <a:lnSpc>
              <a:spcPct val="90000"/>
            </a:lnSpc>
            <a:spcBef>
              <a:spcPct val="0"/>
            </a:spcBef>
            <a:spcAft>
              <a:spcPct val="35000"/>
            </a:spcAft>
          </a:pPr>
          <a:r>
            <a:rPr lang="en-US" sz="1000" kern="1200" dirty="0" smtClean="0"/>
            <a:t>(help, training, fault support, sales channels, … )  </a:t>
          </a:r>
          <a:endParaRPr lang="en-US" sz="1000" kern="1200" dirty="0"/>
        </a:p>
      </dsp:txBody>
      <dsp:txXfrm>
        <a:off x="2055269" y="2862707"/>
        <a:ext cx="1743607" cy="1064906"/>
      </dsp:txXfrm>
    </dsp:sp>
    <dsp:sp modelId="{B7CA6327-627B-934F-ACA1-240FF8E3B19D}">
      <dsp:nvSpPr>
        <dsp:cNvPr id="0" name=""/>
        <dsp:cNvSpPr/>
      </dsp:nvSpPr>
      <dsp:spPr>
        <a:xfrm>
          <a:off x="4397592" y="1655"/>
          <a:ext cx="2262336" cy="1131168"/>
        </a:xfrm>
        <a:prstGeom prst="roundRect">
          <a:avLst>
            <a:gd name="adj" fmla="val 10000"/>
          </a:avLst>
        </a:prstGeom>
        <a:solidFill>
          <a:schemeClr val="accent1">
            <a:hueOff val="0"/>
            <a:satOff val="0"/>
            <a:lumOff val="0"/>
            <a:alphaOff val="0"/>
          </a:schemeClr>
        </a:solidFill>
        <a:ln>
          <a:noFill/>
        </a:ln>
        <a:effectLst>
          <a:innerShdw blurRad="50800" dist="25400" dir="13500000">
            <a:srgbClr val="FFFFFF">
              <a:alpha val="75000"/>
            </a:srgbClr>
          </a:innerShdw>
          <a:outerShdw blurRad="101600" dist="63500" dir="4200000" algn="b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6675" tIns="44450" rIns="66675" bIns="44450" numCol="1" spcCol="1270" anchor="ctr" anchorCtr="0">
          <a:noAutofit/>
        </a:bodyPr>
        <a:lstStyle/>
        <a:p>
          <a:pPr lvl="0" algn="ctr" defTabSz="1555750">
            <a:lnSpc>
              <a:spcPct val="90000"/>
            </a:lnSpc>
            <a:spcBef>
              <a:spcPct val="0"/>
            </a:spcBef>
            <a:spcAft>
              <a:spcPct val="35000"/>
            </a:spcAft>
          </a:pPr>
          <a:r>
            <a:rPr lang="en-US" sz="3500" kern="1200" dirty="0" smtClean="0"/>
            <a:t>Other Needs</a:t>
          </a:r>
          <a:endParaRPr lang="en-US" sz="3500" kern="1200" dirty="0"/>
        </a:p>
      </dsp:txBody>
      <dsp:txXfrm>
        <a:off x="4430723" y="34786"/>
        <a:ext cx="2196074" cy="1064906"/>
      </dsp:txXfrm>
    </dsp:sp>
    <dsp:sp modelId="{0B0FDE71-B7F8-A34E-9AE9-FE26D7A560BC}">
      <dsp:nvSpPr>
        <dsp:cNvPr id="0" name=""/>
        <dsp:cNvSpPr/>
      </dsp:nvSpPr>
      <dsp:spPr>
        <a:xfrm>
          <a:off x="4623825" y="1132823"/>
          <a:ext cx="226233" cy="848376"/>
        </a:xfrm>
        <a:custGeom>
          <a:avLst/>
          <a:gdLst/>
          <a:ahLst/>
          <a:cxnLst/>
          <a:rect l="0" t="0" r="0" b="0"/>
          <a:pathLst>
            <a:path>
              <a:moveTo>
                <a:pt x="0" y="0"/>
              </a:moveTo>
              <a:lnTo>
                <a:pt x="0" y="848376"/>
              </a:lnTo>
              <a:lnTo>
                <a:pt x="226233" y="848376"/>
              </a:lnTo>
            </a:path>
          </a:pathLst>
        </a:custGeom>
        <a:noFill/>
        <a:ln w="1905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A25A15A-C188-4C47-BC9C-3CDCE32A107E}">
      <dsp:nvSpPr>
        <dsp:cNvPr id="0" name=""/>
        <dsp:cNvSpPr/>
      </dsp:nvSpPr>
      <dsp:spPr>
        <a:xfrm>
          <a:off x="4850059" y="1415615"/>
          <a:ext cx="1809869" cy="1131168"/>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n-US" sz="1000" b="1" kern="1200" dirty="0" smtClean="0"/>
            <a:t>Organizational Needs</a:t>
          </a:r>
        </a:p>
        <a:p>
          <a:pPr lvl="0" algn="ctr" defTabSz="444500">
            <a:lnSpc>
              <a:spcPct val="90000"/>
            </a:lnSpc>
            <a:spcBef>
              <a:spcPct val="0"/>
            </a:spcBef>
            <a:spcAft>
              <a:spcPct val="35000"/>
            </a:spcAft>
          </a:pPr>
          <a:r>
            <a:rPr lang="en-US" sz="1000" b="0" kern="1200" dirty="0" smtClean="0"/>
            <a:t>IT Environment, Sales and marketing Environment, Distribution and Partners, International considerations, …</a:t>
          </a:r>
        </a:p>
        <a:p>
          <a:pPr lvl="0" algn="ctr" defTabSz="444500">
            <a:lnSpc>
              <a:spcPct val="90000"/>
            </a:lnSpc>
            <a:spcBef>
              <a:spcPct val="0"/>
            </a:spcBef>
            <a:spcAft>
              <a:spcPct val="35000"/>
            </a:spcAft>
          </a:pPr>
          <a:endParaRPr lang="en-US" sz="1000" kern="1200" dirty="0"/>
        </a:p>
      </dsp:txBody>
      <dsp:txXfrm>
        <a:off x="4883190" y="1448746"/>
        <a:ext cx="1743607" cy="1064906"/>
      </dsp:txXfrm>
    </dsp:sp>
    <dsp:sp modelId="{D25F8589-FDEB-BB41-8689-53BD90F870EC}">
      <dsp:nvSpPr>
        <dsp:cNvPr id="0" name=""/>
        <dsp:cNvSpPr/>
      </dsp:nvSpPr>
      <dsp:spPr>
        <a:xfrm>
          <a:off x="4623825" y="1132823"/>
          <a:ext cx="226233" cy="2262336"/>
        </a:xfrm>
        <a:custGeom>
          <a:avLst/>
          <a:gdLst/>
          <a:ahLst/>
          <a:cxnLst/>
          <a:rect l="0" t="0" r="0" b="0"/>
          <a:pathLst>
            <a:path>
              <a:moveTo>
                <a:pt x="0" y="0"/>
              </a:moveTo>
              <a:lnTo>
                <a:pt x="0" y="2262336"/>
              </a:lnTo>
              <a:lnTo>
                <a:pt x="226233" y="2262336"/>
              </a:lnTo>
            </a:path>
          </a:pathLst>
        </a:custGeom>
        <a:noFill/>
        <a:ln w="1905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37ACE1D-B1F5-5547-A7D6-4D80A8C7857F}">
      <dsp:nvSpPr>
        <dsp:cNvPr id="0" name=""/>
        <dsp:cNvSpPr/>
      </dsp:nvSpPr>
      <dsp:spPr>
        <a:xfrm>
          <a:off x="4850059" y="2829576"/>
          <a:ext cx="1809869" cy="1131168"/>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lvl="0" algn="ctr" defTabSz="444500">
            <a:lnSpc>
              <a:spcPct val="90000"/>
            </a:lnSpc>
            <a:spcBef>
              <a:spcPct val="0"/>
            </a:spcBef>
            <a:spcAft>
              <a:spcPct val="35000"/>
            </a:spcAft>
          </a:pPr>
          <a:r>
            <a:rPr lang="en-US" sz="1000" b="1" kern="1200" dirty="0" smtClean="0"/>
            <a:t>External Environment Needs</a:t>
          </a:r>
        </a:p>
        <a:p>
          <a:pPr lvl="0" algn="ctr" defTabSz="444500">
            <a:lnSpc>
              <a:spcPct val="90000"/>
            </a:lnSpc>
            <a:spcBef>
              <a:spcPct val="0"/>
            </a:spcBef>
            <a:spcAft>
              <a:spcPct val="35000"/>
            </a:spcAft>
          </a:pPr>
          <a:r>
            <a:rPr lang="en-US" sz="1000" kern="1200" dirty="0" smtClean="0"/>
            <a:t>(legal, co-operation, image, ..)</a:t>
          </a:r>
          <a:endParaRPr lang="en-US" sz="1000" kern="1200" dirty="0"/>
        </a:p>
      </dsp:txBody>
      <dsp:txXfrm>
        <a:off x="4883190" y="2862707"/>
        <a:ext cx="1743607" cy="106490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3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0.png"/><Relationship Id="rId2" Type="http://schemas.openxmlformats.org/officeDocument/2006/relationships/image" Target="../media/image7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0.png"/><Relationship Id="rId2" Type="http://schemas.openxmlformats.org/officeDocument/2006/relationships/image" Target="../media/image7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CAB027-EF32-6045-A33B-25E9D32893D4}" type="datetimeFigureOut">
              <a:rPr lang="en-US" smtClean="0"/>
              <a:pPr/>
              <a:t>08/03/2011</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EF8456C-24BE-B842-8190-1736201C8076}" type="slidenum">
              <a:rPr lang="en-GB" smtClean="0"/>
              <a:pPr/>
              <a:t>‹#›</a:t>
            </a:fld>
            <a:endParaRPr lang="en-GB"/>
          </a:p>
        </p:txBody>
      </p:sp>
    </p:spTree>
    <p:extLst>
      <p:ext uri="{BB962C8B-B14F-4D97-AF65-F5344CB8AC3E}">
        <p14:creationId xmlns:p14="http://schemas.microsoft.com/office/powerpoint/2010/main" val="402881814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CFE04E-7ABD-B244-ABB1-6679DAF89935}" type="datetimeFigureOut">
              <a:rPr lang="en-US" smtClean="0"/>
              <a:pPr/>
              <a:t>08/03/2011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691388-E964-D146-9250-612189DE9187}" type="slidenum">
              <a:rPr lang="en-GB" smtClean="0"/>
              <a:pPr/>
              <a:t>‹#›</a:t>
            </a:fld>
            <a:endParaRPr lang="en-GB"/>
          </a:p>
        </p:txBody>
      </p:sp>
    </p:spTree>
    <p:extLst>
      <p:ext uri="{BB962C8B-B14F-4D97-AF65-F5344CB8AC3E}">
        <p14:creationId xmlns:p14="http://schemas.microsoft.com/office/powerpoint/2010/main" val="395219133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firstscience.com/home/poems-and-quotes/quotes/george-santayana-quote_2338.html" TargetMode="External"/><Relationship Id="rId4" Type="http://schemas.openxmlformats.org/officeDocument/2006/relationships/hyperlink" Target="http://www.firstscience.com/home/poems-and-quotes/authors/z.html" TargetMode="External"/><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google.com/imgres?imgurl=http://api.ning.com/files/E1UPBZMcXi87IUxm0Es36oRDjnD1Z5rYyI-S19W8bIcjj8orklGUa9KzudCcWWYdc*0cOYue9cg9lOD3kSE2lV3yhySCqEhG/lao_tzu_tao_te_ching.jpg&amp;imgrefurl=http://bodymindheartspirit.ning.com/profiles/blog/list?tag=spirituality&amp;usg=___NzQLkGVl9yHMU5wTxZ3VEG7Qtw=&amp;h=400&amp;w=355&amp;sz=21&amp;hl=en&amp;start=15&amp;sig2=o2YJ9jd7X6IaPQD8HdzQnQ&amp;zoom=1&amp;tbnid=hv73_b4fgvNM7M:&amp;tbnh=139&amp;tbnw=123&amp;ei=8hTfTPnrOYWSOrLcvJ4P&amp;prev=/images?q=tao+te+ching&amp;um=1&amp;hl=en&amp;client=safari&amp;sa=N&amp;rls=en&amp;biw=872&amp;bih=597&amp;tbs=isch:1&amp;um=1&amp;itbs=1&amp;iact=hc&amp;vpx=516&amp;vpy=89&amp;dur=3050&amp;hovh=238&amp;hovw=211&amp;tx=149&amp;ty=305&amp;oei=sxPfTJ7NDJHzsgbCxNDrCg&amp;esq=7&amp;page=2&amp;ndsp=15&amp;ved=1t:429,r:3,s:15" TargetMode="External"/><Relationship Id="rId4" Type="http://schemas.openxmlformats.org/officeDocument/2006/relationships/hyperlink" Target="http://www.google.com/images?q=tao+te+ching&amp;um=1&amp;hl=en&amp;client=safari&amp;sa=N&amp;rls=en&amp;biw=872&amp;bih=597&amp;tbs=isch:1,simg:CAESEgmG_1vf9vh-C8yF_1gbtOP1Pd_1Q&amp;iact=hc&amp;vpx=516&amp;vpy=89&amp;dur=3050&amp;hovh=238&amp;hovw=211&amp;tx=149&amp;ty=305&amp;ei=8hTfTPnrOYWSOrLcvJ4P&amp;oei=sxPfTJ7NDJHzsgbCxNDrCg&amp;esq=7&amp;page=2&amp;tbnh=139&amp;tbnw=123&amp;ved=1t:722,r:3,s:15" TargetMode="External"/><Relationship Id="rId5" Type="http://schemas.openxmlformats.org/officeDocument/2006/relationships/hyperlink" Target="http://www.google.com/images?q=tao+te+ching&amp;um=1&amp;hl=en&amp;client=safari&amp;sa=N&amp;rls=en&amp;biw=872&amp;bih=597&amp;tbs=isch:1,simg:CAISEgmG_1vf9vh-C8yF_1gbtOP1Pd_1Q,sit:o&amp;iact=hc&amp;vpx=516&amp;vpy=89&amp;dur=3050&amp;hovh=238&amp;hovw=211&amp;tx=149&amp;ty=305&amp;ei=8hTfTPnrOYWSOrLcvJ4P&amp;oei=sxPfTJ7NDJHzsgbCxNDrCg&amp;esq=7&amp;page=2&amp;tbnh=139&amp;tbnw=123&amp;ved=1t:722,r:3,s:15" TargetMode="External"/><Relationship Id="rId6" Type="http://schemas.openxmlformats.org/officeDocument/2006/relationships/hyperlink" Target="http://www.google.com/images?q=tao+te+ching&amp;um=1&amp;hl=en&amp;client=safari&amp;sa=N&amp;rls=en&amp;biw=872&amp;bih=597&amp;tbs=isch:10,483" TargetMode="External"/><Relationship Id="rId7" Type="http://schemas.openxmlformats.org/officeDocument/2006/relationships/hyperlink" Target="http://www.edepot.com/taocalig.html" TargetMode="External"/><Relationship Id="rId8" Type="http://schemas.openxmlformats.org/officeDocument/2006/relationships/hyperlink" Target="http://www.google.com/imgres?imgurl=http://www.edepot.com/graphics/daodejing1.jpg&amp;imgrefurl=http://www.edepot.com/taocalig.html&amp;usg=__Onbg55cu8H_H-Zn9u66UmFnBhJ8=&amp;h=467&amp;w=350&amp;sz=79&amp;hl=en&amp;start=15&amp;sig2=p9bhjAOcJloLh18jG2dMow&amp;zoom=1&amp;tbnid=COumdaa1cE15ZM:&amp;tbnh=139&amp;tbnw=104&amp;ei=fBXfTLjhJ8aCOofrtOMO&amp;prev=/images?q=tao+te+ching&amp;um=1&amp;hl=en&amp;client=safari&amp;sa=N&amp;rls=en&amp;biw=872&amp;bih=597&amp;tbs=isch:1&amp;um=1&amp;itbs=1&amp;iact=hc&amp;vpx=315&amp;vpy=230&amp;dur=5879&amp;hovh=259&amp;hovw=194&amp;tx=107&amp;ty=330&amp;oei=PhXfTJeCFNCEswa217DQCw&amp;esq=2&amp;page=2&amp;ndsp=15&amp;ved=1t:429,r:1,s:15" TargetMode="External"/><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 Id="rId3" Type="http://schemas.openxmlformats.org/officeDocument/2006/relationships/hyperlink" Target="http://en.wikipedia.org/wiki/Bartolomeu_Velho"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 Id="rId3" Type="http://schemas.openxmlformats.org/officeDocument/2006/relationships/image" Target="../media/image75.png"/></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Edited 11 Jan 2011 </a:t>
            </a:r>
            <a:r>
              <a:rPr lang="en-US" dirty="0" err="1" smtClean="0"/>
              <a:t>esp</a:t>
            </a:r>
            <a:r>
              <a:rPr lang="en-US" dirty="0" smtClean="0"/>
              <a:t> in examples</a:t>
            </a:r>
            <a:endParaRPr lang="en-US" dirty="0"/>
          </a:p>
        </p:txBody>
      </p:sp>
      <p:sp>
        <p:nvSpPr>
          <p:cNvPr id="4" name="Slide Number Placeholder 3"/>
          <p:cNvSpPr>
            <a:spLocks noGrp="1"/>
          </p:cNvSpPr>
          <p:nvPr>
            <p:ph type="sldNum" sz="quarter" idx="10"/>
          </p:nvPr>
        </p:nvSpPr>
        <p:spPr/>
        <p:txBody>
          <a:bodyPr/>
          <a:lstStyle/>
          <a:p>
            <a:fld id="{5F691388-E964-D146-9250-612189DE9187}" type="slidenum">
              <a:rPr lang="en-GB" smtClean="0"/>
              <a:pPr/>
              <a:t>18</a:t>
            </a:fld>
            <a:endParaRPr lang="en-GB"/>
          </a:p>
        </p:txBody>
      </p:sp>
    </p:spTree>
    <p:extLst>
      <p:ext uri="{BB962C8B-B14F-4D97-AF65-F5344CB8AC3E}">
        <p14:creationId xmlns:p14="http://schemas.microsoft.com/office/powerpoint/2010/main" val="258556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48 seconds</a:t>
            </a:r>
          </a:p>
          <a:p>
            <a:r>
              <a:rPr lang="en-US" dirty="0" smtClean="0"/>
              <a:t>Recorded</a:t>
            </a:r>
            <a:r>
              <a:rPr lang="en-US" baseline="0" dirty="0" smtClean="0"/>
              <a:t> from </a:t>
            </a:r>
            <a:r>
              <a:rPr lang="en-US" baseline="0" dirty="0" err="1" smtClean="0"/>
              <a:t>Utube</a:t>
            </a:r>
            <a:r>
              <a:rPr lang="en-US" baseline="0" dirty="0" smtClean="0"/>
              <a:t> off my Apple TV November 2010</a:t>
            </a:r>
            <a:endParaRPr lang="en-US" dirty="0"/>
          </a:p>
        </p:txBody>
      </p:sp>
      <p:sp>
        <p:nvSpPr>
          <p:cNvPr id="4" name="Slide Number Placeholder 3"/>
          <p:cNvSpPr>
            <a:spLocks noGrp="1"/>
          </p:cNvSpPr>
          <p:nvPr>
            <p:ph type="sldNum" sz="quarter" idx="10"/>
          </p:nvPr>
        </p:nvSpPr>
        <p:spPr/>
        <p:txBody>
          <a:bodyPr/>
          <a:lstStyle/>
          <a:p>
            <a:fld id="{6065BC33-972D-DF4D-AF38-CB04F04E81F4}" type="slidenum">
              <a:rPr lang="en-GB" smtClean="0"/>
              <a:t>47</a:t>
            </a:fld>
            <a:endParaRPr lang="en-GB"/>
          </a:p>
        </p:txBody>
      </p:sp>
    </p:spTree>
    <p:extLst>
      <p:ext uri="{BB962C8B-B14F-4D97-AF65-F5344CB8AC3E}">
        <p14:creationId xmlns:p14="http://schemas.microsoft.com/office/powerpoint/2010/main" val="2273696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http://bbsnews.net/bbsn_photos/topics/US_Iraq_War/030322iraq_war_map.sized.jpg</a:t>
            </a:r>
            <a:endParaRPr lang="en-US" dirty="0"/>
          </a:p>
        </p:txBody>
      </p:sp>
      <p:sp>
        <p:nvSpPr>
          <p:cNvPr id="4" name="Slide Number Placeholder 3"/>
          <p:cNvSpPr>
            <a:spLocks noGrp="1"/>
          </p:cNvSpPr>
          <p:nvPr>
            <p:ph type="sldNum" sz="quarter" idx="10"/>
          </p:nvPr>
        </p:nvSpPr>
        <p:spPr/>
        <p:txBody>
          <a:bodyPr/>
          <a:lstStyle/>
          <a:p>
            <a:fld id="{51A31CA7-D291-714E-8147-84525AFE27E8}" type="slidenum">
              <a:rPr lang="en-US" smtClean="0"/>
              <a:pPr/>
              <a:t>49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p:cNvSpPr>
          <p:nvPr>
            <p:ph type="sldImg"/>
          </p:nvPr>
        </p:nvSpPr>
        <p:spPr>
          <a:ln/>
        </p:spPr>
      </p:sp>
      <p:sp>
        <p:nvSpPr>
          <p:cNvPr id="122883" name="Notes Placeholder 2"/>
          <p:cNvSpPr>
            <a:spLocks noGrp="1"/>
          </p:cNvSpPr>
          <p:nvPr>
            <p:ph type="body" idx="1"/>
          </p:nvPr>
        </p:nvSpPr>
        <p:spPr>
          <a:noFill/>
          <a:ln/>
        </p:spPr>
        <p:txBody>
          <a:bodyPr/>
          <a:lstStyle/>
          <a:p>
            <a:r>
              <a:rPr lang="en-US" b="1" u="sng" dirty="0" smtClean="0"/>
              <a:t>news.bbc.co.uk/1/ hi/england/2309205.stm</a:t>
            </a:r>
          </a:p>
          <a:p>
            <a:endParaRPr lang="en-US" b="1" u="sng" dirty="0" smtClean="0"/>
          </a:p>
          <a:p>
            <a:r>
              <a:rPr lang="en-US" dirty="0" smtClean="0"/>
              <a:t>http://www.lclark.edu/~krauss/culturecapsulessp2001/AlUsaimiweb/images/map-pop-kuwait.gif</a:t>
            </a:r>
          </a:p>
          <a:p>
            <a:endParaRPr lang="en-US" dirty="0" smtClean="0"/>
          </a:p>
          <a:p>
            <a:r>
              <a:rPr lang="en-US" sz="1200" b="1" kern="1200" dirty="0" smtClean="0">
                <a:solidFill>
                  <a:schemeClr val="tx1"/>
                </a:solidFill>
                <a:latin typeface="+mn-lt"/>
                <a:ea typeface="+mn-ea"/>
                <a:cs typeface="+mn-cs"/>
              </a:rPr>
              <a:t>George Santayana (1863 - 1952)Quotes:</a:t>
            </a:r>
            <a:r>
              <a:rPr lang="en-US" sz="1200" b="1" u="sng" kern="1200" dirty="0" smtClean="0">
                <a:solidFill>
                  <a:schemeClr val="tx1"/>
                </a:solidFill>
                <a:latin typeface="+mn-lt"/>
                <a:ea typeface="+mn-ea"/>
                <a:cs typeface="+mn-cs"/>
                <a:hlinkClick r:id="rId3"/>
              </a:rPr>
              <a:t>&gt;</a:t>
            </a:r>
            <a:r>
              <a:rPr lang="en-US" sz="1200" b="1" u="sng" kern="1200" dirty="0" smtClean="0">
                <a:solidFill>
                  <a:schemeClr val="tx1"/>
                </a:solidFill>
                <a:latin typeface="+mn-lt"/>
                <a:ea typeface="+mn-ea"/>
                <a:cs typeface="+mn-cs"/>
              </a:rPr>
              <a:t> </a:t>
            </a:r>
            <a:r>
              <a:rPr lang="en-US" sz="1200" b="1" u="sng" kern="1200" dirty="0" smtClean="0">
                <a:solidFill>
                  <a:schemeClr val="tx1"/>
                </a:solidFill>
                <a:latin typeface="+mn-lt"/>
                <a:ea typeface="+mn-ea"/>
                <a:cs typeface="+mn-cs"/>
                <a:hlinkClick r:id="rId4"/>
              </a:rPr>
              <a:t> George Santayana (1863 - 1952), was Spanish writer and philosopher. He was, however, raised and educated in the United States and both studied and taught at Harvard. As a philosopher, he wrote 'The Sense of Beauty' , 'The Life of Reason' and 'The Realms of Being'.</a:t>
            </a:r>
            <a:endParaRPr lang="en-US" dirty="0" smtClean="0"/>
          </a:p>
          <a:p>
            <a:endParaRPr lang="en-US" dirty="0" smtClean="0"/>
          </a:p>
          <a:p>
            <a:r>
              <a:rPr lang="en-US" dirty="0" smtClean="0"/>
              <a:t>A Man Who understood that a bird in the hand is worth ten in the </a:t>
            </a:r>
            <a:r>
              <a:rPr lang="en-US" dirty="0" err="1" smtClean="0"/>
              <a:t>BUsh</a:t>
            </a:r>
            <a:endParaRPr lang="en-US" dirty="0" smtClean="0"/>
          </a:p>
          <a:p>
            <a:endParaRPr lang="en-US" dirty="0" smtClean="0"/>
          </a:p>
          <a:p>
            <a:r>
              <a:rPr lang="en-US" dirty="0" smtClean="0"/>
              <a:t>http://</a:t>
            </a:r>
            <a:r>
              <a:rPr lang="en-US" dirty="0" err="1" smtClean="0"/>
              <a:t>www.psywarrior.com/BushGulfWar.jpg</a:t>
            </a:r>
            <a:endParaRPr lang="en-US" dirty="0" smtClean="0"/>
          </a:p>
        </p:txBody>
      </p:sp>
      <p:sp>
        <p:nvSpPr>
          <p:cNvPr id="122884" name="Slide Number Placeholder 3"/>
          <p:cNvSpPr>
            <a:spLocks noGrp="1"/>
          </p:cNvSpPr>
          <p:nvPr>
            <p:ph type="sldNum" sz="quarter" idx="5"/>
          </p:nvPr>
        </p:nvSpPr>
        <p:spPr>
          <a:noFill/>
        </p:spPr>
        <p:txBody>
          <a:bodyPr/>
          <a:lstStyle/>
          <a:p>
            <a:fld id="{7E31C79A-4139-3544-B6E0-28859717D1E2}" type="slidenum">
              <a:rPr lang="en-US" smtClean="0"/>
              <a:pPr/>
              <a:t>50</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p:cNvSpPr>
          <p:nvPr>
            <p:ph type="sldImg"/>
          </p:nvPr>
        </p:nvSpPr>
        <p:spPr>
          <a:ln/>
        </p:spPr>
      </p:sp>
      <p:sp>
        <p:nvSpPr>
          <p:cNvPr id="126979" name="Notes Placeholder 2"/>
          <p:cNvSpPr>
            <a:spLocks noGrp="1"/>
          </p:cNvSpPr>
          <p:nvPr>
            <p:ph type="body" idx="1"/>
          </p:nvPr>
        </p:nvSpPr>
        <p:spPr>
          <a:noFill/>
          <a:ln/>
        </p:spPr>
        <p:txBody>
          <a:bodyPr/>
          <a:lstStyle/>
          <a:p>
            <a:r>
              <a:rPr lang="en-US" smtClean="0"/>
              <a:t>Added to Evo slides by TG April 8 2008 Krakow</a:t>
            </a:r>
          </a:p>
          <a:p>
            <a:endParaRPr lang="en-US" smtClean="0"/>
          </a:p>
          <a:p>
            <a:r>
              <a:rPr lang="en-US" smtClean="0"/>
              <a:t>http://a52.g.akamaitech.net/f/52/827/1d/www.space.com/template_images/top10/spc_top10_mainimg_440.jpg</a:t>
            </a:r>
          </a:p>
          <a:p>
            <a:r>
              <a:rPr lang="en-US" smtClean="0"/>
              <a:t>http://farm2.static.flickr.com/1236/1373197020_6eab10997a_o.jpg</a:t>
            </a:r>
          </a:p>
          <a:p>
            <a:endParaRPr lang="en-US" smtClean="0"/>
          </a:p>
        </p:txBody>
      </p:sp>
      <p:sp>
        <p:nvSpPr>
          <p:cNvPr id="126980" name="Slide Number Placeholder 3"/>
          <p:cNvSpPr>
            <a:spLocks noGrp="1"/>
          </p:cNvSpPr>
          <p:nvPr>
            <p:ph type="sldNum" sz="quarter" idx="5"/>
          </p:nvPr>
        </p:nvSpPr>
        <p:spPr>
          <a:noFill/>
        </p:spPr>
        <p:txBody>
          <a:bodyPr/>
          <a:lstStyle/>
          <a:p>
            <a:fld id="{AC909CF7-0666-AC4F-83E4-30477A58F925}" type="slidenum">
              <a:rPr lang="en-US" smtClean="0"/>
              <a:pPr/>
              <a:t>51</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http://vintagesewing.info/1950s/50-hmg/hmg-02.html</a:t>
            </a:r>
          </a:p>
          <a:p>
            <a:endParaRPr lang="en-US" dirty="0"/>
          </a:p>
        </p:txBody>
      </p:sp>
      <p:sp>
        <p:nvSpPr>
          <p:cNvPr id="4" name="Slide Number Placeholder 3"/>
          <p:cNvSpPr>
            <a:spLocks noGrp="1"/>
          </p:cNvSpPr>
          <p:nvPr>
            <p:ph type="sldNum" sz="quarter" idx="10"/>
          </p:nvPr>
        </p:nvSpPr>
        <p:spPr/>
        <p:txBody>
          <a:bodyPr/>
          <a:lstStyle/>
          <a:p>
            <a:fld id="{51A31CA7-D291-714E-8147-84525AFE27E8}" type="slidenum">
              <a:rPr lang="en-US" smtClean="0"/>
              <a:pPr/>
              <a:t>56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659496DA-B924-644A-8CEB-FA9C34891378}" type="slidenum">
              <a:rPr lang="en-GB">
                <a:latin typeface="Arial" pitchFamily="-65" charset="0"/>
                <a:ea typeface="ＭＳ Ｐゴシック" pitchFamily="-65" charset="-128"/>
                <a:cs typeface="ＭＳ Ｐゴシック" pitchFamily="-65" charset="-128"/>
              </a:rPr>
              <a:pPr/>
              <a:t>57</a:t>
            </a:fld>
            <a:endParaRPr lang="en-GB">
              <a:latin typeface="Arial" pitchFamily="-65" charset="0"/>
              <a:ea typeface="ＭＳ Ｐゴシック" pitchFamily="-65" charset="-128"/>
              <a:cs typeface="ＭＳ Ｐゴシック" pitchFamily="-65" charset="-128"/>
            </a:endParaRPr>
          </a:p>
        </p:txBody>
      </p:sp>
      <p:sp>
        <p:nvSpPr>
          <p:cNvPr id="229379" name="Rectangle 1026"/>
          <p:cNvSpPr>
            <a:spLocks noGrp="1" noRot="1" noChangeAspect="1" noChangeArrowheads="1" noTextEdit="1"/>
          </p:cNvSpPr>
          <p:nvPr>
            <p:ph type="sldImg"/>
          </p:nvPr>
        </p:nvSpPr>
        <p:spPr>
          <a:ln/>
        </p:spPr>
      </p:sp>
      <p:sp>
        <p:nvSpPr>
          <p:cNvPr id="229380" name="Rectangle 1027"/>
          <p:cNvSpPr>
            <a:spLocks noGrp="1" noChangeArrowheads="1"/>
          </p:cNvSpPr>
          <p:nvPr>
            <p:ph type="body" idx="1"/>
          </p:nvPr>
        </p:nvSpPr>
        <p:spPr>
          <a:noFill/>
          <a:ln/>
        </p:spPr>
        <p:txBody>
          <a:bodyPr/>
          <a:lstStyle/>
          <a:p>
            <a:r>
              <a:rPr lang="en-US">
                <a:latin typeface="Times" pitchFamily="-65" charset="0"/>
                <a:ea typeface="ＭＳ Ｐゴシック" pitchFamily="-65" charset="-128"/>
                <a:cs typeface="ＭＳ Ｐゴシック" pitchFamily="-65" charset="-128"/>
              </a:rPr>
              <a:t>Source CE book page 284. Persinscom US Army Personnel System.</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http://vintagesewing.info/1950s/50-hmg/hmg-02.html</a:t>
            </a:r>
          </a:p>
          <a:p>
            <a:endParaRPr lang="en-US" dirty="0"/>
          </a:p>
        </p:txBody>
      </p:sp>
      <p:sp>
        <p:nvSpPr>
          <p:cNvPr id="4" name="Slide Number Placeholder 3"/>
          <p:cNvSpPr>
            <a:spLocks noGrp="1"/>
          </p:cNvSpPr>
          <p:nvPr>
            <p:ph type="sldNum" sz="quarter" idx="10"/>
          </p:nvPr>
        </p:nvSpPr>
        <p:spPr/>
        <p:txBody>
          <a:bodyPr/>
          <a:lstStyle/>
          <a:p>
            <a:fld id="{51A31CA7-D291-714E-8147-84525AFE27E8}" type="slidenum">
              <a:rPr lang="en-US" smtClean="0"/>
              <a:pPr/>
              <a:t>59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p:cNvSpPr>
          <p:nvPr>
            <p:ph type="sldImg"/>
          </p:nvPr>
        </p:nvSpPr>
        <p:spPr>
          <a:ln/>
        </p:spPr>
      </p:sp>
      <p:sp>
        <p:nvSpPr>
          <p:cNvPr id="129027" name="Notes Placeholder 2"/>
          <p:cNvSpPr>
            <a:spLocks noGrp="1"/>
          </p:cNvSpPr>
          <p:nvPr>
            <p:ph type="body" idx="1"/>
          </p:nvPr>
        </p:nvSpPr>
        <p:spPr>
          <a:noFill/>
          <a:ln/>
        </p:spPr>
        <p:txBody>
          <a:bodyPr/>
          <a:lstStyle/>
          <a:p>
            <a:r>
              <a:rPr lang="en-US" smtClean="0"/>
              <a:t>Added April 8 2008 Krakow TG</a:t>
            </a:r>
          </a:p>
          <a:p>
            <a:r>
              <a:rPr lang="en-US" smtClean="0"/>
              <a:t>http://www.picturehistory.com/images/products/1/3/0/prod_13087.jpg</a:t>
            </a:r>
          </a:p>
        </p:txBody>
      </p:sp>
      <p:sp>
        <p:nvSpPr>
          <p:cNvPr id="129028" name="Slide Number Placeholder 3"/>
          <p:cNvSpPr>
            <a:spLocks noGrp="1"/>
          </p:cNvSpPr>
          <p:nvPr>
            <p:ph type="sldNum" sz="quarter" idx="5"/>
          </p:nvPr>
        </p:nvSpPr>
        <p:spPr>
          <a:noFill/>
        </p:spPr>
        <p:txBody>
          <a:bodyPr/>
          <a:lstStyle/>
          <a:p>
            <a:fld id="{F0610026-5669-8F49-A894-27D45AAEE74D}" type="slidenum">
              <a:rPr lang="en-US" smtClean="0"/>
              <a:pPr/>
              <a:t>60</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Decomposition of Projects: How to Design Small Incremental Steps INCOSE 2008</a:t>
            </a:r>
          </a:p>
          <a:p>
            <a:r>
              <a:rPr lang="en-US" dirty="0" smtClean="0"/>
              <a:t>http://</a:t>
            </a:r>
            <a:r>
              <a:rPr lang="en-US" dirty="0" err="1" smtClean="0"/>
              <a:t>www.gilb.com</a:t>
            </a:r>
            <a:r>
              <a:rPr lang="en-US" dirty="0" smtClean="0"/>
              <a:t>/</a:t>
            </a:r>
            <a:r>
              <a:rPr lang="en-US" dirty="0" err="1" smtClean="0"/>
              <a:t>tiki-download_file.php?fileId</a:t>
            </a:r>
            <a:r>
              <a:rPr lang="en-US" dirty="0" smtClean="0"/>
              <a:t>=41</a:t>
            </a:r>
          </a:p>
          <a:p>
            <a:endParaRPr lang="en-US" dirty="0" smtClean="0"/>
          </a:p>
          <a:p>
            <a:r>
              <a:rPr lang="en-US" dirty="0" smtClean="0"/>
              <a:t>http://</a:t>
            </a:r>
            <a:r>
              <a:rPr lang="en-US" dirty="0" err="1" smtClean="0"/>
              <a:t>www.gilb.com</a:t>
            </a:r>
            <a:r>
              <a:rPr lang="en-US" dirty="0" smtClean="0"/>
              <a:t>/</a:t>
            </a:r>
            <a:r>
              <a:rPr lang="en-US" dirty="0" err="1" smtClean="0"/>
              <a:t>tiki-download_file.php?fileId</a:t>
            </a:r>
            <a:r>
              <a:rPr lang="en-US" dirty="0" smtClean="0"/>
              <a:t>=350</a:t>
            </a:r>
          </a:p>
          <a:p>
            <a:r>
              <a:rPr lang="en-US" dirty="0" smtClean="0"/>
              <a:t>Decomposition Slides Aug 2010</a:t>
            </a:r>
            <a:endParaRPr lang="en-US" dirty="0"/>
          </a:p>
        </p:txBody>
      </p:sp>
      <p:sp>
        <p:nvSpPr>
          <p:cNvPr id="4" name="Slide Number Placeholder 3"/>
          <p:cNvSpPr>
            <a:spLocks noGrp="1"/>
          </p:cNvSpPr>
          <p:nvPr>
            <p:ph type="sldNum" sz="quarter" idx="10"/>
          </p:nvPr>
        </p:nvSpPr>
        <p:spPr/>
        <p:txBody>
          <a:bodyPr/>
          <a:lstStyle/>
          <a:p>
            <a:fld id="{6065BC33-972D-DF4D-AF38-CB04F04E81F4}" type="slidenum">
              <a:rPr lang="en-GB" smtClean="0"/>
              <a:t>63</a:t>
            </a:fld>
            <a:endParaRPr lang="en-GB"/>
          </a:p>
        </p:txBody>
      </p:sp>
    </p:spTree>
    <p:extLst>
      <p:ext uri="{BB962C8B-B14F-4D97-AF65-F5344CB8AC3E}">
        <p14:creationId xmlns:p14="http://schemas.microsoft.com/office/powerpoint/2010/main" val="4278863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Rot="1" noChangeAspect="1" noChangeArrowheads="1"/>
          </p:cNvSpPr>
          <p:nvPr>
            <p:ph type="sldImg"/>
          </p:nvPr>
        </p:nvSpPr>
        <p:spPr>
          <a:solidFill>
            <a:srgbClr val="FFFFFF"/>
          </a:solidFill>
          <a:ln/>
        </p:spPr>
      </p:sp>
      <p:sp>
        <p:nvSpPr>
          <p:cNvPr id="251907"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pitchFamily="-65" charset="0"/>
              </a:rPr>
              <a:t>Added January 5 2003 TG from quotations from Ben Shneiderman</a:t>
            </a:r>
          </a:p>
          <a:p>
            <a:endParaRPr lang="en-US">
              <a:latin typeface="Times New Roman" pitchFamily="-65" charset="0"/>
            </a:endParaRPr>
          </a:p>
          <a:p>
            <a:r>
              <a:rPr lang="en-US">
                <a:latin typeface="Times New Roman" pitchFamily="-65" charset="0"/>
              </a:rPr>
              <a:t>url www.cals.ncsu.edu for Descartes</a:t>
            </a:r>
          </a:p>
          <a:p>
            <a:endParaRPr lang="en-US">
              <a:latin typeface="Times New Roman" pitchFamily="-65" charset="0"/>
            </a:endParaRPr>
          </a:p>
          <a:p>
            <a:r>
              <a:rPr lang="en-US" sz="1400">
                <a:solidFill>
                  <a:srgbClr val="000000"/>
                </a:solidFill>
                <a:latin typeface="Times New Roman" pitchFamily="-65" charset="0"/>
              </a:rPr>
              <a:t>Rene Descartes was a mediocre scientist, a great mathematician and an even greater philosopher. He is considered to be the father of modern philosophy. His thought affected educational theory in the following manner: </a:t>
            </a:r>
          </a:p>
          <a:p>
            <a:r>
              <a:rPr lang="en-US" sz="1400">
                <a:solidFill>
                  <a:srgbClr val="000000"/>
                </a:solidFill>
                <a:latin typeface="Times New Roman" pitchFamily="-65" charset="0"/>
              </a:rPr>
              <a:t>  </a:t>
            </a:r>
          </a:p>
          <a:p>
            <a:endParaRPr lang="en-US" sz="1400">
              <a:solidFill>
                <a:srgbClr val="000000"/>
              </a:solidFill>
              <a:latin typeface="Times New Roman" pitchFamily="-65" charset="0"/>
            </a:endParaRPr>
          </a:p>
          <a:p>
            <a:r>
              <a:rPr lang="en-US" sz="1400" b="1">
                <a:solidFill>
                  <a:srgbClr val="000000"/>
                </a:solidFill>
                <a:latin typeface="Times New Roman" pitchFamily="-65" charset="0"/>
              </a:rPr>
              <a:t>1. EDUCATION A NATURAL RIGHT OF MAN.</a:t>
            </a:r>
            <a:r>
              <a:rPr lang="en-US" sz="1400">
                <a:solidFill>
                  <a:srgbClr val="000000"/>
                </a:solidFill>
                <a:latin typeface="Times New Roman" pitchFamily="-65" charset="0"/>
              </a:rPr>
              <a:t> Since knowledge is attained through the reasoning processes, every man has the right to develop the innate faculties of his soul. Although men learn at different paces, education is possible for all. </a:t>
            </a:r>
          </a:p>
          <a:p>
            <a:endParaRPr lang="en-US" sz="1400">
              <a:solidFill>
                <a:srgbClr val="000000"/>
              </a:solidFill>
              <a:latin typeface="Times New Roman" pitchFamily="-65" charset="0"/>
            </a:endParaRPr>
          </a:p>
          <a:p>
            <a:r>
              <a:rPr lang="en-US" sz="1400" b="1">
                <a:solidFill>
                  <a:srgbClr val="000000"/>
                </a:solidFill>
                <a:latin typeface="Times New Roman" pitchFamily="-65" charset="0"/>
              </a:rPr>
              <a:t>2. IMPORTANCE OF DOUBTING AUTHORITATIVE PROPOSITIONS. </a:t>
            </a:r>
            <a:r>
              <a:rPr lang="en-US" sz="1400">
                <a:solidFill>
                  <a:srgbClr val="000000"/>
                </a:solidFill>
                <a:latin typeface="Times New Roman" pitchFamily="-65" charset="0"/>
              </a:rPr>
              <a:t>It is necessary for man to doubt everything prior to asserting any definite truths. This act of doubt leads the mind to the rational assertion of a self-evident principle that cannot be doubted. Therefore, it is possible to infer the right of each man to think for himself. </a:t>
            </a:r>
          </a:p>
          <a:p>
            <a:endParaRPr lang="en-US" sz="1400">
              <a:solidFill>
                <a:srgbClr val="000000"/>
              </a:solidFill>
              <a:latin typeface="Times New Roman" pitchFamily="-65" charset="0"/>
            </a:endParaRPr>
          </a:p>
          <a:p>
            <a:r>
              <a:rPr lang="en-US" sz="1400" b="1">
                <a:solidFill>
                  <a:srgbClr val="000000"/>
                </a:solidFill>
                <a:latin typeface="Times New Roman" pitchFamily="-65" charset="0"/>
              </a:rPr>
              <a:t>3. CLEAR AND CERTAIN TRUTHS. </a:t>
            </a:r>
            <a:r>
              <a:rPr lang="en-US" sz="1400">
                <a:solidFill>
                  <a:srgbClr val="000000"/>
                </a:solidFill>
                <a:latin typeface="Times New Roman" pitchFamily="-65" charset="0"/>
              </a:rPr>
              <a:t>Man ought to accept no statement as true, unless it appears clear and certain to his intellect. </a:t>
            </a:r>
          </a:p>
          <a:p>
            <a:endParaRPr lang="en-US" sz="1400">
              <a:solidFill>
                <a:srgbClr val="000000"/>
              </a:solidFill>
              <a:latin typeface="Times New Roman" pitchFamily="-65" charset="0"/>
            </a:endParaRPr>
          </a:p>
          <a:p>
            <a:r>
              <a:rPr lang="en-US" sz="1400" b="1">
                <a:solidFill>
                  <a:srgbClr val="000000"/>
                </a:solidFill>
                <a:latin typeface="Times New Roman" pitchFamily="-65" charset="0"/>
              </a:rPr>
              <a:t>4. PSYCHOLOGICAL PRINCIPLES OF KNOWLEDGE. </a:t>
            </a:r>
            <a:r>
              <a:rPr lang="en-US" sz="1400">
                <a:solidFill>
                  <a:srgbClr val="000000"/>
                </a:solidFill>
                <a:latin typeface="Times New Roman" pitchFamily="-65" charset="0"/>
              </a:rPr>
              <a:t>In the act of knowing, the mind proceeds from what is already known to the unknown, This infers the need for a teacher to base learning upon the intellectual experience of each pupil. Descartes asserted the principle that the mind moves from the concrete to the abstract, the simple to the more complex. These principles underlie the organization of</a:t>
            </a:r>
            <a:endParaRPr lang="en-US">
              <a:latin typeface="Times New Roman" pitchFamily="-65" charset="0"/>
            </a:endParaRPr>
          </a:p>
          <a:p>
            <a:endParaRPr lang="en-US">
              <a:latin typeface="Times New Roman" pitchFamily="-65"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Edited Jan 11 2011 </a:t>
            </a:r>
            <a:r>
              <a:rPr lang="en-US" dirty="0" err="1" smtClean="0"/>
              <a:t>tg</a:t>
            </a:r>
            <a:endParaRPr lang="en-US" dirty="0"/>
          </a:p>
        </p:txBody>
      </p:sp>
      <p:sp>
        <p:nvSpPr>
          <p:cNvPr id="4" name="Slide Number Placeholder 3"/>
          <p:cNvSpPr>
            <a:spLocks noGrp="1"/>
          </p:cNvSpPr>
          <p:nvPr>
            <p:ph type="sldNum" sz="quarter" idx="10"/>
          </p:nvPr>
        </p:nvSpPr>
        <p:spPr/>
        <p:txBody>
          <a:bodyPr/>
          <a:lstStyle/>
          <a:p>
            <a:fld id="{5F691388-E964-D146-9250-612189DE9187}" type="slidenum">
              <a:rPr lang="en-GB" smtClean="0"/>
              <a:pPr/>
              <a:t>21</a:t>
            </a:fld>
            <a:endParaRPr lang="en-GB"/>
          </a:p>
        </p:txBody>
      </p:sp>
    </p:spTree>
    <p:extLst>
      <p:ext uri="{BB962C8B-B14F-4D97-AF65-F5344CB8AC3E}">
        <p14:creationId xmlns:p14="http://schemas.microsoft.com/office/powerpoint/2010/main" val="1889408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Rot="1" noChangeAspect="1" noChangeArrowheads="1"/>
          </p:cNvSpPr>
          <p:nvPr>
            <p:ph type="sldImg"/>
          </p:nvPr>
        </p:nvSpPr>
        <p:spPr>
          <a:solidFill>
            <a:srgbClr val="FFFFFF"/>
          </a:solidFill>
          <a:ln/>
        </p:spPr>
      </p:sp>
      <p:sp>
        <p:nvSpPr>
          <p:cNvPr id="204803" name="Rectangle 3"/>
          <p:cNvSpPr>
            <a:spLocks noGrp="1" noChangeArrowheads="1"/>
          </p:cNvSpPr>
          <p:nvPr>
            <p:ph type="body" idx="1"/>
          </p:nvPr>
        </p:nvSpPr>
        <p:spPr>
          <a:solidFill>
            <a:srgbClr val="FFFFFF"/>
          </a:solidFill>
          <a:ln>
            <a:solidFill>
              <a:srgbClr val="000000"/>
            </a:solidFill>
          </a:ln>
        </p:spPr>
        <p:txBody>
          <a:bodyPr/>
          <a:lstStyle/>
          <a:p>
            <a:r>
              <a:rPr lang="en-US" sz="1200" u="sng" kern="1200" dirty="0" smtClean="0">
                <a:solidFill>
                  <a:schemeClr val="tx1"/>
                </a:solidFill>
                <a:latin typeface="+mn-lt"/>
                <a:ea typeface="+mn-ea"/>
                <a:cs typeface="+mn-cs"/>
                <a:hlinkClick r:id="rId3"/>
              </a:rPr>
              <a:t>lao_tzu_tao_te_ching.jpg</a:t>
            </a:r>
          </a:p>
          <a:p>
            <a:r>
              <a:rPr lang="hr-HR" sz="1200" kern="1200" dirty="0" smtClean="0">
                <a:solidFill>
                  <a:schemeClr val="tx1"/>
                </a:solidFill>
                <a:latin typeface="+mn-lt"/>
                <a:ea typeface="+mn-ea"/>
                <a:cs typeface="+mn-cs"/>
              </a:rPr>
              <a:t>355 × 400 - </a:t>
            </a:r>
            <a:r>
              <a:rPr lang="hr-HR" sz="1200" b="1" kern="1200" dirty="0" smtClean="0">
                <a:solidFill>
                  <a:schemeClr val="tx1"/>
                </a:solidFill>
                <a:latin typeface="+mn-lt"/>
                <a:ea typeface="+mn-ea"/>
                <a:cs typeface="+mn-cs"/>
              </a:rPr>
              <a:t>Tao Te Ching</a:t>
            </a:r>
            <a:r>
              <a:rPr lang="hr-HR" sz="1200" b="0" kern="1200" dirty="0" smtClean="0">
                <a:solidFill>
                  <a:schemeClr val="tx1"/>
                </a:solidFill>
                <a:latin typeface="+mn-lt"/>
                <a:ea typeface="+mn-ea"/>
                <a:cs typeface="+mn-cs"/>
              </a:rPr>
              <a:t> </a:t>
            </a:r>
            <a:r>
              <a:rPr lang="hr-HR" sz="1200" b="1" kern="1200" dirty="0" smtClean="0">
                <a:solidFill>
                  <a:schemeClr val="tx1"/>
                </a:solidFill>
                <a:latin typeface="+mn-lt"/>
                <a:ea typeface="+mn-ea"/>
                <a:cs typeface="+mn-cs"/>
              </a:rPr>
              <a:t>...</a:t>
            </a:r>
            <a:endParaRPr lang="hr-HR" sz="1200" b="0" kern="1200" dirty="0" smtClean="0">
              <a:solidFill>
                <a:schemeClr val="tx1"/>
              </a:solidFill>
              <a:latin typeface="+mn-lt"/>
              <a:ea typeface="+mn-ea"/>
              <a:cs typeface="+mn-cs"/>
            </a:endParaRPr>
          </a:p>
          <a:p>
            <a:r>
              <a:rPr lang="en-US" sz="1200" b="0" kern="1200" dirty="0" err="1" smtClean="0">
                <a:solidFill>
                  <a:schemeClr val="tx1"/>
                </a:solidFill>
                <a:latin typeface="+mn-lt"/>
                <a:ea typeface="+mn-ea"/>
                <a:cs typeface="+mn-cs"/>
              </a:rPr>
              <a:t>bodymindheartspirit.ning.com</a:t>
            </a:r>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hlinkClick r:id="rId4"/>
              </a:rPr>
              <a:t>Similar ‑ </a:t>
            </a:r>
            <a:r>
              <a:rPr lang="en-US" sz="1200" b="0" kern="1200" dirty="0" smtClean="0">
                <a:solidFill>
                  <a:schemeClr val="tx1"/>
                </a:solidFill>
                <a:latin typeface="+mn-lt"/>
                <a:ea typeface="+mn-ea"/>
                <a:cs typeface="+mn-cs"/>
                <a:hlinkClick r:id="rId5"/>
              </a:rPr>
              <a:t>More sizes</a:t>
            </a:r>
            <a:endParaRPr lang="en-US" sz="1200" b="0" kern="1200" dirty="0" smtClean="0">
              <a:solidFill>
                <a:schemeClr val="tx1"/>
              </a:solidFill>
              <a:latin typeface="+mn-lt"/>
              <a:ea typeface="+mn-ea"/>
              <a:cs typeface="+mn-cs"/>
            </a:endParaRPr>
          </a:p>
          <a:p>
            <a:endParaRPr lang="en-US" sz="1200" b="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hlinkClick r:id="rId6"/>
            </a:endParaRPr>
          </a:p>
          <a:p>
            <a:r>
              <a:rPr lang="en-US" sz="1200" u="sng" kern="1200" dirty="0" smtClean="0">
                <a:solidFill>
                  <a:schemeClr val="tx1"/>
                </a:solidFill>
                <a:latin typeface="+mn-lt"/>
                <a:ea typeface="+mn-ea"/>
                <a:cs typeface="+mn-cs"/>
                <a:hlinkClick r:id="rId7"/>
              </a:rPr>
              <a:t>Website for this image</a:t>
            </a:r>
          </a:p>
          <a:p>
            <a:r>
              <a:rPr lang="en-US" sz="1200" kern="1200" dirty="0" err="1" smtClean="0">
                <a:solidFill>
                  <a:schemeClr val="tx1"/>
                </a:solidFill>
                <a:latin typeface="+mn-lt"/>
                <a:ea typeface="+mn-ea"/>
                <a:cs typeface="+mn-cs"/>
              </a:rPr>
              <a:t>edepot.com</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u="sng" kern="1200" dirty="0" smtClean="0">
                <a:solidFill>
                  <a:schemeClr val="tx1"/>
                </a:solidFill>
                <a:latin typeface="+mn-lt"/>
                <a:ea typeface="+mn-ea"/>
                <a:cs typeface="+mn-cs"/>
                <a:hlinkClick r:id="rId8"/>
              </a:rPr>
              <a:t>daodejing1.jpg</a:t>
            </a:r>
          </a:p>
          <a:p>
            <a:r>
              <a:rPr lang="en-US" sz="1200" kern="1200" dirty="0" smtClean="0">
                <a:solidFill>
                  <a:schemeClr val="tx1"/>
                </a:solidFill>
                <a:latin typeface="+mn-lt"/>
                <a:ea typeface="+mn-ea"/>
                <a:cs typeface="+mn-cs"/>
              </a:rPr>
              <a:t>350 × 467 - </a:t>
            </a:r>
            <a:r>
              <a:rPr lang="en-US" sz="1200" b="1" kern="1200" dirty="0" smtClean="0">
                <a:solidFill>
                  <a:schemeClr val="tx1"/>
                </a:solidFill>
                <a:latin typeface="+mn-lt"/>
                <a:ea typeface="+mn-ea"/>
                <a:cs typeface="+mn-cs"/>
              </a:rPr>
              <a:t>Tao</a:t>
            </a:r>
            <a:r>
              <a:rPr lang="en-US" sz="1200" b="0" kern="1200" dirty="0" smtClean="0">
                <a:solidFill>
                  <a:schemeClr val="tx1"/>
                </a:solidFill>
                <a:latin typeface="+mn-lt"/>
                <a:ea typeface="+mn-ea"/>
                <a:cs typeface="+mn-cs"/>
              </a:rPr>
              <a:t> and First Line of </a:t>
            </a:r>
            <a:r>
              <a:rPr lang="en-US" sz="1200" b="1" kern="1200" dirty="0" smtClean="0">
                <a:solidFill>
                  <a:schemeClr val="tx1"/>
                </a:solidFill>
                <a:latin typeface="+mn-lt"/>
                <a:ea typeface="+mn-ea"/>
                <a:cs typeface="+mn-cs"/>
              </a:rPr>
              <a:t>Tao </a:t>
            </a:r>
            <a:r>
              <a:rPr lang="en-US" sz="1200" b="1" kern="1200" dirty="0" err="1" smtClean="0">
                <a:solidFill>
                  <a:schemeClr val="tx1"/>
                </a:solidFill>
                <a:latin typeface="+mn-lt"/>
                <a:ea typeface="+mn-ea"/>
                <a:cs typeface="+mn-cs"/>
              </a:rPr>
              <a:t>Te</a:t>
            </a:r>
            <a:r>
              <a:rPr lang="en-US" sz="1200" b="1" kern="1200" dirty="0" smtClean="0">
                <a:solidFill>
                  <a:schemeClr val="tx1"/>
                </a:solidFill>
                <a:latin typeface="+mn-lt"/>
                <a:ea typeface="+mn-ea"/>
                <a:cs typeface="+mn-cs"/>
              </a:rPr>
              <a:t> </a:t>
            </a:r>
            <a:r>
              <a:rPr lang="en-US" sz="1200" b="1" kern="1200" dirty="0" err="1" smtClean="0">
                <a:solidFill>
                  <a:schemeClr val="tx1"/>
                </a:solidFill>
                <a:latin typeface="+mn-lt"/>
                <a:ea typeface="+mn-ea"/>
                <a:cs typeface="+mn-cs"/>
              </a:rPr>
              <a:t>Ching</a:t>
            </a:r>
            <a:endParaRPr lang="en-US" sz="1200" b="0" kern="1200" dirty="0" smtClean="0">
              <a:solidFill>
                <a:schemeClr val="tx1"/>
              </a:solidFill>
              <a:latin typeface="+mn-lt"/>
              <a:ea typeface="+mn-ea"/>
              <a:cs typeface="+mn-cs"/>
            </a:endParaRPr>
          </a:p>
          <a:p>
            <a:r>
              <a:rPr lang="en-US" sz="1200" b="0" kern="1200" dirty="0" err="1" smtClean="0">
                <a:solidFill>
                  <a:schemeClr val="tx1"/>
                </a:solidFill>
                <a:latin typeface="+mn-lt"/>
                <a:ea typeface="+mn-ea"/>
                <a:cs typeface="+mn-cs"/>
              </a:rPr>
              <a:t>edepot.com</a:t>
            </a:r>
            <a:endParaRPr lang="en-GB" dirty="0">
              <a:latin typeface="Times New Roman" pitchFamily="-65"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1"/>
          <p:cNvSpPr>
            <a:spLocks noGrp="1" noRot="1" noChangeAspect="1" noChangeArrowheads="1"/>
          </p:cNvSpPr>
          <p:nvPr>
            <p:ph type="sldImg"/>
          </p:nvPr>
        </p:nvSpPr>
        <p:spPr>
          <a:solidFill>
            <a:srgbClr val="FFFFFF"/>
          </a:solidFill>
          <a:ln/>
        </p:spPr>
      </p:sp>
      <p:sp>
        <p:nvSpPr>
          <p:cNvPr id="397315"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b="1">
                <a:latin typeface="Optima" charset="0"/>
                <a:cs typeface="Optima" charset="0"/>
                <a:sym typeface="Optima" charset="0"/>
              </a:rPr>
              <a:t>Do you know </a:t>
            </a:r>
            <a:r>
              <a:rPr lang="en-US" sz="1300">
                <a:latin typeface="Optima" charset="0"/>
                <a:cs typeface="Optima" charset="0"/>
                <a:sym typeface="Optima" charset="0"/>
              </a:rPr>
              <a:t>what the problem is?</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is it? tools? management?</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would you like Management to embrace Agile?</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Listen up!</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Why difficult for managers?</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Is there anything, in say Scrum, that even tries to address the promise of results to stakeholders, business results, stakeholder value results. </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How much! of what values! To whom! to what costs?</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300">
              <a:latin typeface="Optima" charset="0"/>
              <a:cs typeface="Optima" charset="0"/>
              <a:sym typeface="Optima" charset="0"/>
            </a:endParaRP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300">
              <a:latin typeface="Optima" charset="0"/>
              <a:cs typeface="Optima" charset="0"/>
              <a:sym typeface="Optima" charset="0"/>
            </a:endParaRP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300">
              <a:latin typeface="Optima" charset="0"/>
              <a:cs typeface="Optima" charset="0"/>
              <a:sym typeface="Optima" charset="0"/>
            </a:endParaRP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We have a problem Agileists! We have a problem Scrum Masters! We have a problem Product Owners!</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Do you know what the problem is?</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What is your main problem with Agile development?</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Is your main problem with development? Probably not!</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Is your main problem with tools?</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Is your main problem with higher level management? Yes? Do they understand what we are doing?</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Would you like Management to understand Agile?</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Would you like them to support you more?</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Would you like them to participate from their side?</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Would you like management to embrace Agile development?</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Listen up! </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Why is it difficult for Management to embrace agile?</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300">
              <a:latin typeface="Optima" charset="0"/>
              <a:cs typeface="Optima" charset="0"/>
              <a:sym typeface="Optima" charset="0"/>
            </a:endParaRP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Why is it difficult for Management to embrace Agile?</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Is Agile difficult to understand? No it has simple prescriptive recipes like Scrum.</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Management cant get a grip on, and I would say rightly so;</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	How they can manage the end results, that development, agile or not, is there to give them.</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	The value benefits it will give their customers, their stakeholders</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	What it will cost, when it will be done.</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300">
              <a:latin typeface="Optima" charset="0"/>
              <a:cs typeface="Optima" charset="0"/>
              <a:sym typeface="Optima" charset="0"/>
            </a:endParaRP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Is there anything, in say Scrum, that even tries to address the promise of results to stakeholders, business results, stakeholder value results. </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How much! of what values! To whom! to what costs?</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If you can not communicate that to a manager, you don't deserve his ears!</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Do you deserve his ears? </a:t>
            </a:r>
          </a:p>
          <a:p>
            <a:pPr marL="546100" indent="-546100" eaLnBrk="1" hangingPunct="1">
              <a:lnSpc>
                <a:spcPct val="12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a:latin typeface="Lucida Grande" charset="0"/>
              <a:cs typeface="Lucida Grande" charset="0"/>
              <a:sym typeface="Lucida Grande"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1"/>
          <p:cNvSpPr>
            <a:spLocks noGrp="1" noRot="1" noChangeAspect="1" noChangeArrowheads="1"/>
          </p:cNvSpPr>
          <p:nvPr>
            <p:ph type="sldImg"/>
          </p:nvPr>
        </p:nvSpPr>
        <p:spPr>
          <a:solidFill>
            <a:srgbClr val="FFFFFF"/>
          </a:solidFill>
          <a:ln/>
        </p:spPr>
      </p:sp>
      <p:sp>
        <p:nvSpPr>
          <p:cNvPr id="400387"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200">
                <a:latin typeface="Lucida Grande" charset="0"/>
                <a:cs typeface="Lucida Grande" charset="0"/>
                <a:sym typeface="Lucida Grande" charset="0"/>
              </a:rPr>
              <a:t>Scot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1"/>
          <p:cNvSpPr>
            <a:spLocks noGrp="1" noRot="1" noChangeAspect="1" noChangeArrowheads="1"/>
          </p:cNvSpPr>
          <p:nvPr>
            <p:ph type="sldImg"/>
          </p:nvPr>
        </p:nvSpPr>
        <p:spPr>
          <a:solidFill>
            <a:srgbClr val="FFFFFF"/>
          </a:solidFill>
          <a:ln/>
        </p:spPr>
      </p:sp>
      <p:sp>
        <p:nvSpPr>
          <p:cNvPr id="402435"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2100"/>
              </a:lnSpc>
            </a:pPr>
            <a:r>
              <a:rPr lang="en-US" sz="1500" b="1">
                <a:latin typeface="Helvetica" charset="0"/>
                <a:cs typeface="Helvetica" charset="0"/>
                <a:sym typeface="Helvetica" charset="0"/>
              </a:rPr>
              <a:t>heavenly bodies</a:t>
            </a:r>
            <a:r>
              <a:rPr lang="en-US" sz="1500">
                <a:latin typeface="Helvetica" charset="0"/>
                <a:cs typeface="Helvetica" charset="0"/>
                <a:sym typeface="Helvetica" charset="0"/>
              </a:rPr>
              <a:t> — An illustration of the Ptolemaic geocentric system by Portuguese cosmographer and cartographer </a:t>
            </a:r>
            <a:r>
              <a:rPr lang="en-US" sz="1500">
                <a:solidFill>
                  <a:srgbClr val="0013A9"/>
                </a:solidFill>
                <a:latin typeface="Helvetica" charset="0"/>
                <a:cs typeface="Helvetica" charset="0"/>
                <a:sym typeface="Helvetica" charset="0"/>
                <a:hlinkClick r:id="rId3"/>
              </a:rPr>
              <a:t>Bartolomeu Velho</a:t>
            </a:r>
            <a:r>
              <a:rPr lang="en-US" sz="1500">
                <a:latin typeface="Helvetica" charset="0"/>
                <a:cs typeface="Helvetica" charset="0"/>
                <a:sym typeface="Helvetica" charset="0"/>
              </a:rPr>
              <a:t>, 1568 (Bibliotèque National, Paris)</a:t>
            </a:r>
          </a:p>
          <a:p>
            <a:pPr eaLnBrk="1" hangingPunct="1">
              <a:lnSpc>
                <a:spcPts val="2100"/>
              </a:lnSpc>
            </a:pPr>
            <a:endParaRPr lang="en-US" sz="1500" b="1">
              <a:latin typeface="Helvetica" charset="0"/>
              <a:cs typeface="Helvetica" charset="0"/>
              <a:sym typeface="Helvetica" charset="0"/>
            </a:endParaRPr>
          </a:p>
          <a:p>
            <a:pPr eaLnBrk="1" hangingPunct="1">
              <a:lnSpc>
                <a:spcPts val="2100"/>
              </a:lnSpc>
            </a:pPr>
            <a:r>
              <a:rPr lang="en-US" sz="1500" b="1">
                <a:latin typeface="Helvetica" charset="0"/>
                <a:cs typeface="Helvetica" charset="0"/>
                <a:sym typeface="Helvetica" charset="0"/>
              </a:rPr>
              <a:t>Is that how we see the world?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1"/>
          <p:cNvSpPr>
            <a:spLocks noGrp="1" noRot="1" noChangeAspect="1" noChangeArrowheads="1"/>
          </p:cNvSpPr>
          <p:nvPr>
            <p:ph type="sldImg"/>
          </p:nvPr>
        </p:nvSpPr>
        <p:spPr>
          <a:solidFill>
            <a:srgbClr val="FFFFFF"/>
          </a:solidFill>
          <a:ln/>
        </p:spPr>
      </p:sp>
      <p:sp>
        <p:nvSpPr>
          <p:cNvPr id="405507"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sz="2400">
                <a:solidFill>
                  <a:srgbClr val="000000"/>
                </a:solidFill>
                <a:cs typeface="Gill Sans" charset="0"/>
                <a:sym typeface="Gill Sans" charset="0"/>
              </a:rPr>
              <a:t>Our highest priority is to satisfy the customer</a:t>
            </a:r>
            <a:br>
              <a:rPr lang="en-US" sz="2400">
                <a:solidFill>
                  <a:srgbClr val="000000"/>
                </a:solidFill>
                <a:cs typeface="Gill Sans" charset="0"/>
                <a:sym typeface="Gill Sans" charset="0"/>
              </a:rPr>
            </a:br>
            <a:r>
              <a:rPr lang="en-US" sz="2400">
                <a:solidFill>
                  <a:srgbClr val="000000"/>
                </a:solidFill>
                <a:cs typeface="Gill Sans" charset="0"/>
                <a:sym typeface="Gill Sans" charset="0"/>
              </a:rPr>
              <a:t>through early and continuous delivery</a:t>
            </a:r>
            <a:br>
              <a:rPr lang="en-US" sz="2400">
                <a:solidFill>
                  <a:srgbClr val="000000"/>
                </a:solidFill>
                <a:cs typeface="Gill Sans" charset="0"/>
                <a:sym typeface="Gill Sans" charset="0"/>
              </a:rPr>
            </a:br>
            <a:r>
              <a:rPr lang="en-US" sz="2400">
                <a:solidFill>
                  <a:srgbClr val="000000"/>
                </a:solidFill>
                <a:cs typeface="Gill Sans" charset="0"/>
                <a:sym typeface="Gill Sans" charset="0"/>
              </a:rPr>
              <a:t>of valuable software</a:t>
            </a:r>
            <a:r>
              <a:rPr lang="en-US" sz="4200">
                <a:solidFill>
                  <a:srgbClr val="000000"/>
                </a:solidFill>
                <a:cs typeface="Gill Sans" charset="0"/>
                <a:sym typeface="Gill Sans" charset="0"/>
              </a:rPr>
              <a:t>.</a:t>
            </a:r>
          </a:p>
          <a:p>
            <a:pPr algn="ctr" eaLnBrk="1" hangingPunct="1"/>
            <a:r>
              <a:rPr lang="en-US" sz="4200">
                <a:solidFill>
                  <a:srgbClr val="000000"/>
                </a:solidFill>
                <a:cs typeface="Gill Sans" charset="0"/>
                <a:sym typeface="Gill Sans" charset="0"/>
              </a:rPr>
              <a:t>Good luck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1"/>
          <p:cNvSpPr>
            <a:spLocks noGrp="1" noRot="1" noChangeAspect="1" noChangeArrowheads="1"/>
          </p:cNvSpPr>
          <p:nvPr>
            <p:ph type="sldImg"/>
          </p:nvPr>
        </p:nvSpPr>
        <p:spPr>
          <a:solidFill>
            <a:srgbClr val="FFFFFF"/>
          </a:solidFill>
          <a:ln/>
        </p:spPr>
      </p:sp>
      <p:sp>
        <p:nvSpPr>
          <p:cNvPr id="407555"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Well that is what we do at Bring</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and that is what we always do with Value Management</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300">
                <a:latin typeface="Optima" charset="0"/>
                <a:cs typeface="Optima" charset="0"/>
                <a:sym typeface="Optima" charset="0"/>
              </a:rPr>
              <a:t>and I cant wait to tell you how you can do that!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1"/>
          <p:cNvSpPr>
            <a:spLocks noGrp="1" noRot="1" noChangeAspect="1" noChangeArrowheads="1"/>
          </p:cNvSpPr>
          <p:nvPr>
            <p:ph type="sldImg"/>
          </p:nvPr>
        </p:nvSpPr>
        <p:spPr>
          <a:solidFill>
            <a:srgbClr val="FFFFFF"/>
          </a:solidFill>
          <a:ln/>
        </p:spPr>
      </p:sp>
      <p:sp>
        <p:nvSpPr>
          <p:cNvPr id="410627"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89000" indent="-571500" eaLnBrk="1" hangingPunct="1">
              <a:spcBef>
                <a:spcPts val="2400"/>
              </a:spcBef>
              <a:buSzPct val="171000"/>
              <a:buFontTx/>
              <a:buChar char="•"/>
            </a:pPr>
            <a:r>
              <a:rPr lang="en-US" sz="4200" b="1">
                <a:solidFill>
                  <a:srgbClr val="000000"/>
                </a:solidFill>
                <a:cs typeface="Gill Sans" charset="0"/>
                <a:sym typeface="Gill Sans" charset="0"/>
              </a:rPr>
              <a:t>Posten Norge AS bought a series of companies </a:t>
            </a:r>
          </a:p>
          <a:p>
            <a:pPr marL="1333500" lvl="1" indent="-571500" eaLnBrk="1" hangingPunct="1">
              <a:spcBef>
                <a:spcPts val="2400"/>
              </a:spcBef>
              <a:buSzPct val="171000"/>
              <a:buFontTx/>
              <a:buChar char="•"/>
            </a:pPr>
            <a:r>
              <a:rPr lang="en-US" sz="4200">
                <a:solidFill>
                  <a:srgbClr val="000000"/>
                </a:solidFill>
                <a:ea typeface="ＭＳ Ｐゴシック" charset="0"/>
                <a:cs typeface="Gill Sans" charset="0"/>
                <a:sym typeface="Gill Sans" charset="0"/>
              </a:rPr>
              <a:t>within Logistics, Package transport, CRM and Storage</a:t>
            </a:r>
          </a:p>
          <a:p>
            <a:pPr marL="1333500" lvl="1" indent="-571500" eaLnBrk="1" hangingPunct="1">
              <a:spcBef>
                <a:spcPts val="2400"/>
              </a:spcBef>
              <a:buSzPct val="171000"/>
              <a:buFontTx/>
              <a:buChar char="•"/>
            </a:pPr>
            <a:r>
              <a:rPr lang="en-US" sz="4200">
                <a:solidFill>
                  <a:srgbClr val="000000"/>
                </a:solidFill>
                <a:ea typeface="ＭＳ Ｐゴシック" charset="0"/>
                <a:cs typeface="Gill Sans" charset="0"/>
                <a:sym typeface="Gill Sans" charset="0"/>
              </a:rPr>
              <a:t>in Norway, Sweden, Denmark, Finland, UK, Holland and Estonia.</a:t>
            </a:r>
          </a:p>
          <a:p>
            <a:pPr marL="889000" indent="-571500" eaLnBrk="1" hangingPunct="1">
              <a:spcBef>
                <a:spcPts val="2400"/>
              </a:spcBef>
            </a:pPr>
            <a:endParaRPr lang="en-US" sz="2200">
              <a:latin typeface="Lucida Grande" charset="0"/>
              <a:cs typeface="Lucida Grande" charset="0"/>
              <a:sym typeface="Lucida Grande"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1"/>
          <p:cNvSpPr>
            <a:spLocks noGrp="1" noRot="1" noChangeAspect="1" noChangeArrowheads="1"/>
          </p:cNvSpPr>
          <p:nvPr>
            <p:ph type="sldImg"/>
          </p:nvPr>
        </p:nvSpPr>
        <p:spPr>
          <a:solidFill>
            <a:srgbClr val="FFFFFF"/>
          </a:solidFill>
          <a:ln/>
        </p:spPr>
      </p:sp>
      <p:sp>
        <p:nvSpPr>
          <p:cNvPr id="413699"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89000" indent="-571500" eaLnBrk="1" hangingPunct="1">
              <a:spcBef>
                <a:spcPts val="2400"/>
              </a:spcBef>
              <a:buSzPct val="171000"/>
              <a:buFontTx/>
              <a:buChar char="•"/>
            </a:pPr>
            <a:r>
              <a:rPr lang="en-US" sz="4200" b="1">
                <a:solidFill>
                  <a:srgbClr val="000000"/>
                </a:solidFill>
                <a:cs typeface="Gill Sans" charset="0"/>
                <a:sym typeface="Gill Sans" charset="0"/>
              </a:rPr>
              <a:t>Each company had their own </a:t>
            </a:r>
            <a:r>
              <a:rPr lang="ja-JP" altLang="en-US" sz="4200" b="1">
                <a:solidFill>
                  <a:srgbClr val="000000"/>
                </a:solidFill>
                <a:cs typeface="Gill Sans" charset="0"/>
                <a:sym typeface="Gill Sans" charset="0"/>
              </a:rPr>
              <a:t>“</a:t>
            </a:r>
            <a:r>
              <a:rPr lang="en-US" sz="4200" b="1">
                <a:solidFill>
                  <a:srgbClr val="000000"/>
                </a:solidFill>
                <a:cs typeface="Gill Sans" charset="0"/>
                <a:sym typeface="Gill Sans" charset="0"/>
              </a:rPr>
              <a:t>everything</a:t>
            </a:r>
            <a:r>
              <a:rPr lang="ja-JP" altLang="en-US" sz="4200" b="1">
                <a:solidFill>
                  <a:srgbClr val="000000"/>
                </a:solidFill>
                <a:cs typeface="Gill Sans" charset="0"/>
                <a:sym typeface="Gill Sans" charset="0"/>
              </a:rPr>
              <a:t>”</a:t>
            </a:r>
            <a:r>
              <a:rPr lang="en-US" sz="4200" b="1">
                <a:solidFill>
                  <a:srgbClr val="000000"/>
                </a:solidFill>
                <a:cs typeface="Gill Sans" charset="0"/>
                <a:sym typeface="Gill Sans" charset="0"/>
              </a:rPr>
              <a:t>, including websites,</a:t>
            </a:r>
            <a:r>
              <a:rPr lang="en-US" sz="4200">
                <a:solidFill>
                  <a:srgbClr val="000000"/>
                </a:solidFill>
                <a:cs typeface="Gill Sans" charset="0"/>
                <a:sym typeface="Gill Sans" charset="0"/>
              </a:rPr>
              <a:t> with their own look, feel, functionality, logo, technologies, contracts, servers etc.</a:t>
            </a:r>
          </a:p>
          <a:p>
            <a:pPr marL="889000" indent="-571500" eaLnBrk="1" hangingPunct="1">
              <a:spcBef>
                <a:spcPts val="2400"/>
              </a:spcBef>
              <a:buSzPct val="171000"/>
              <a:buFontTx/>
              <a:buChar char="•"/>
            </a:pPr>
            <a:r>
              <a:rPr lang="en-US" sz="4200">
                <a:solidFill>
                  <a:srgbClr val="000000"/>
                </a:solidFill>
                <a:cs typeface="Gill Sans" charset="0"/>
                <a:sym typeface="Gill Sans" charset="0"/>
              </a:rPr>
              <a:t>Bring.no/se/dk etc. was developed as a </a:t>
            </a:r>
            <a:r>
              <a:rPr lang="en-US" sz="4200" b="1">
                <a:solidFill>
                  <a:srgbClr val="000000"/>
                </a:solidFill>
                <a:cs typeface="Gill Sans" charset="0"/>
                <a:sym typeface="Gill Sans" charset="0"/>
              </a:rPr>
              <a:t>common webportal</a:t>
            </a:r>
            <a:r>
              <a:rPr lang="en-US" sz="4200">
                <a:solidFill>
                  <a:srgbClr val="000000"/>
                </a:solidFill>
                <a:cs typeface="Gill Sans" charset="0"/>
                <a:sym typeface="Gill Sans" charset="0"/>
              </a:rPr>
              <a:t>, replacing the many.</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1"/>
          <p:cNvSpPr>
            <a:spLocks noGrp="1" noRot="1" noChangeAspect="1" noChangeArrowheads="1"/>
          </p:cNvSpPr>
          <p:nvPr>
            <p:ph type="sldImg"/>
          </p:nvPr>
        </p:nvSpPr>
        <p:spPr>
          <a:solidFill>
            <a:srgbClr val="FFFFFF"/>
          </a:solidFill>
          <a:ln/>
        </p:spPr>
      </p:sp>
      <p:sp>
        <p:nvSpPr>
          <p:cNvPr id="416771"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89000" indent="-571500" eaLnBrk="1" hangingPunct="1">
              <a:spcBef>
                <a:spcPts val="2400"/>
              </a:spcBef>
              <a:buSzPct val="171000"/>
              <a:buFontTx/>
              <a:buChar char="•"/>
            </a:pPr>
            <a:r>
              <a:rPr lang="ja-JP" altLang="en-US" sz="4200">
                <a:solidFill>
                  <a:srgbClr val="000000"/>
                </a:solidFill>
                <a:cs typeface="Gill Sans" charset="0"/>
                <a:sym typeface="Gill Sans" charset="0"/>
              </a:rPr>
              <a:t>“</a:t>
            </a:r>
            <a:r>
              <a:rPr lang="en-US" sz="4200">
                <a:solidFill>
                  <a:srgbClr val="000000"/>
                </a:solidFill>
                <a:cs typeface="Gill Sans" charset="0"/>
                <a:sym typeface="Gill Sans" charset="0"/>
              </a:rPr>
              <a:t>Normal</a:t>
            </a:r>
            <a:r>
              <a:rPr lang="ja-JP" altLang="en-US" sz="4200">
                <a:solidFill>
                  <a:srgbClr val="000000"/>
                </a:solidFill>
                <a:cs typeface="Gill Sans" charset="0"/>
                <a:sym typeface="Gill Sans" charset="0"/>
              </a:rPr>
              <a:t>”</a:t>
            </a:r>
            <a:r>
              <a:rPr lang="en-US" sz="4200">
                <a:solidFill>
                  <a:srgbClr val="000000"/>
                </a:solidFill>
                <a:cs typeface="Gill Sans" charset="0"/>
                <a:sym typeface="Gill Sans" charset="0"/>
              </a:rPr>
              <a:t> Management methods</a:t>
            </a:r>
          </a:p>
          <a:p>
            <a:pPr marL="889000" indent="-571500" eaLnBrk="1" hangingPunct="1">
              <a:spcBef>
                <a:spcPts val="2400"/>
              </a:spcBef>
              <a:buSzPct val="171000"/>
              <a:buFontTx/>
              <a:buChar char="•"/>
            </a:pPr>
            <a:r>
              <a:rPr lang="en-US" sz="4200">
                <a:solidFill>
                  <a:srgbClr val="000000"/>
                </a:solidFill>
                <a:cs typeface="Gill Sans" charset="0"/>
                <a:sym typeface="Gill Sans" charset="0"/>
              </a:rPr>
              <a:t>Scrum development framework</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1"/>
          <p:cNvSpPr>
            <a:spLocks noGrp="1" noRot="1" noChangeAspect="1" noChangeArrowheads="1"/>
          </p:cNvSpPr>
          <p:nvPr>
            <p:ph type="sldImg"/>
          </p:nvPr>
        </p:nvSpPr>
        <p:spPr>
          <a:solidFill>
            <a:srgbClr val="FFFFFF"/>
          </a:solidFill>
          <a:ln/>
        </p:spPr>
      </p:sp>
      <p:sp>
        <p:nvSpPr>
          <p:cNvPr id="421891"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89000" indent="-571500" eaLnBrk="1" hangingPunct="1">
              <a:spcBef>
                <a:spcPts val="2400"/>
              </a:spcBef>
              <a:buSzPct val="171000"/>
              <a:buFontTx/>
              <a:buChar char="•"/>
            </a:pPr>
            <a:r>
              <a:rPr lang="en-US" sz="3600">
                <a:solidFill>
                  <a:srgbClr val="000000"/>
                </a:solidFill>
                <a:cs typeface="Gill Sans" charset="0"/>
                <a:sym typeface="Gill Sans" charset="0"/>
              </a:rPr>
              <a:t>version 1</a:t>
            </a:r>
          </a:p>
          <a:p>
            <a:pPr marL="889000" indent="-571500" eaLnBrk="1" hangingPunct="1">
              <a:spcBef>
                <a:spcPts val="2400"/>
              </a:spcBef>
              <a:buSzPct val="171000"/>
              <a:buFontTx/>
              <a:buChar char="•"/>
            </a:pPr>
            <a:r>
              <a:rPr lang="en-US" sz="3600">
                <a:solidFill>
                  <a:srgbClr val="000000"/>
                </a:solidFill>
                <a:cs typeface="Gill Sans" charset="0"/>
                <a:sym typeface="Gill Sans" charset="0"/>
              </a:rPr>
              <a:t>core functionality is in place</a:t>
            </a:r>
          </a:p>
          <a:p>
            <a:pPr marL="889000" indent="-571500" eaLnBrk="1" hangingPunct="1">
              <a:spcBef>
                <a:spcPts val="2400"/>
              </a:spcBef>
            </a:pPr>
            <a:r>
              <a:rPr lang="en-US" sz="3600">
                <a:solidFill>
                  <a:srgbClr val="000000"/>
                </a:solidFill>
                <a:cs typeface="Gill Sans" charset="0"/>
                <a:sym typeface="Gill Sans" charset="0"/>
              </a:rPr>
              <a:t>many nice elements but</a:t>
            </a:r>
          </a:p>
          <a:p>
            <a:pPr marL="889000" indent="-571500" eaLnBrk="1" hangingPunct="1">
              <a:spcBef>
                <a:spcPts val="2400"/>
              </a:spcBef>
            </a:pPr>
            <a:r>
              <a:rPr lang="en-US" sz="3600">
                <a:solidFill>
                  <a:srgbClr val="000000"/>
                </a:solidFill>
                <a:cs typeface="Gill Sans" charset="0"/>
                <a:sym typeface="Gill Sans" charset="0"/>
              </a:rPr>
              <a:t>several business partners</a:t>
            </a:r>
            <a:br>
              <a:rPr lang="en-US" sz="3600">
                <a:solidFill>
                  <a:srgbClr val="000000"/>
                </a:solidFill>
                <a:cs typeface="Gill Sans" charset="0"/>
                <a:sym typeface="Gill Sans" charset="0"/>
              </a:rPr>
            </a:br>
            <a:r>
              <a:rPr lang="en-US" sz="3600">
                <a:solidFill>
                  <a:srgbClr val="000000"/>
                </a:solidFill>
                <a:cs typeface="Gill Sans" charset="0"/>
                <a:sym typeface="Gill Sans" charset="0"/>
              </a:rPr>
              <a:t>are not happy with many aspects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 added Jan 11 2011</a:t>
            </a:r>
            <a:endParaRPr lang="en-US" dirty="0"/>
          </a:p>
        </p:txBody>
      </p:sp>
      <p:sp>
        <p:nvSpPr>
          <p:cNvPr id="4" name="Slide Number Placeholder 3"/>
          <p:cNvSpPr>
            <a:spLocks noGrp="1"/>
          </p:cNvSpPr>
          <p:nvPr>
            <p:ph type="sldNum" sz="quarter" idx="10"/>
          </p:nvPr>
        </p:nvSpPr>
        <p:spPr/>
        <p:txBody>
          <a:bodyPr/>
          <a:lstStyle/>
          <a:p>
            <a:fld id="{5F691388-E964-D146-9250-612189DE9187}" type="slidenum">
              <a:rPr lang="en-GB" smtClean="0"/>
              <a:pPr/>
              <a:t>22</a:t>
            </a:fld>
            <a:endParaRPr lang="en-GB"/>
          </a:p>
        </p:txBody>
      </p:sp>
    </p:spTree>
    <p:extLst>
      <p:ext uri="{BB962C8B-B14F-4D97-AF65-F5344CB8AC3E}">
        <p14:creationId xmlns:p14="http://schemas.microsoft.com/office/powerpoint/2010/main" val="36889452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1"/>
          <p:cNvSpPr>
            <a:spLocks noGrp="1" noRot="1" noChangeAspect="1" noChangeArrowheads="1"/>
          </p:cNvSpPr>
          <p:nvPr>
            <p:ph type="sldImg"/>
          </p:nvPr>
        </p:nvSpPr>
        <p:spPr>
          <a:solidFill>
            <a:srgbClr val="FFFFFF"/>
          </a:solidFill>
          <a:ln/>
        </p:spPr>
      </p:sp>
      <p:sp>
        <p:nvSpPr>
          <p:cNvPr id="42496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89000" indent="-571500" eaLnBrk="1" hangingPunct="1">
              <a:spcBef>
                <a:spcPts val="2400"/>
              </a:spcBef>
              <a:buSzPct val="171000"/>
              <a:buFontTx/>
              <a:buChar char="•"/>
            </a:pPr>
            <a:r>
              <a:rPr lang="en-US" sz="3600">
                <a:solidFill>
                  <a:srgbClr val="000000"/>
                </a:solidFill>
                <a:cs typeface="Gill Sans" charset="0"/>
                <a:sym typeface="Gill Sans" charset="0"/>
              </a:rPr>
              <a:t>getting better</a:t>
            </a:r>
          </a:p>
          <a:p>
            <a:pPr marL="889000" indent="-571500" eaLnBrk="1" hangingPunct="1">
              <a:spcBef>
                <a:spcPts val="2400"/>
              </a:spcBef>
              <a:buSzPct val="171000"/>
              <a:buFontTx/>
              <a:buChar char="•"/>
            </a:pPr>
            <a:r>
              <a:rPr lang="en-US" sz="3600">
                <a:cs typeface="Gill Sans" charset="0"/>
                <a:sym typeface="Gill Sans" charset="0"/>
              </a:rPr>
              <a:t>version 1 - put the core functionality in place. </a:t>
            </a:r>
            <a:endParaRPr lang="en-US" sz="3600">
              <a:solidFill>
                <a:srgbClr val="000000"/>
              </a:solidFill>
              <a:cs typeface="Gill Sans" charset="0"/>
              <a:sym typeface="Gill Sans" charset="0"/>
            </a:endParaRPr>
          </a:p>
          <a:p>
            <a:pPr marL="889000" indent="-571500" eaLnBrk="1" hangingPunct="1">
              <a:spcBef>
                <a:spcPts val="2400"/>
              </a:spcBef>
              <a:buSzPct val="171000"/>
              <a:buFontTx/>
              <a:buChar char="•"/>
            </a:pPr>
            <a:r>
              <a:rPr lang="en-US" sz="3600">
                <a:solidFill>
                  <a:srgbClr val="000000"/>
                </a:solidFill>
                <a:cs typeface="Gill Sans" charset="0"/>
                <a:sym typeface="Gill Sans" charset="0"/>
              </a:rPr>
              <a:t>version 2 - is about </a:t>
            </a:r>
            <a:r>
              <a:rPr lang="en-US" sz="3600" b="1">
                <a:solidFill>
                  <a:srgbClr val="000000"/>
                </a:solidFill>
                <a:cs typeface="Gill Sans" charset="0"/>
                <a:sym typeface="Gill Sans" charset="0"/>
              </a:rPr>
              <a:t>making that functionality work better</a:t>
            </a:r>
            <a:r>
              <a:rPr lang="en-US" sz="3600">
                <a:solidFill>
                  <a:srgbClr val="000000"/>
                </a:solidFill>
                <a:cs typeface="Gill Sans" charset="0"/>
                <a:sym typeface="Gill Sans" charset="0"/>
              </a:rPr>
              <a:t> for all stakeholders; Users, Business Partners etc.</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1"/>
          <p:cNvSpPr>
            <a:spLocks noGrp="1" noRot="1" noChangeAspect="1" noChangeArrowheads="1"/>
          </p:cNvSpPr>
          <p:nvPr>
            <p:ph type="sldImg"/>
          </p:nvPr>
        </p:nvSpPr>
        <p:spPr>
          <a:solidFill>
            <a:srgbClr val="FFFFFF"/>
          </a:solidFill>
          <a:ln/>
        </p:spPr>
      </p:sp>
      <p:sp>
        <p:nvSpPr>
          <p:cNvPr id="441347"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200">
                <a:latin typeface="Lucida Grande" charset="0"/>
                <a:cs typeface="Lucida Grande" charset="0"/>
                <a:sym typeface="Lucida Grande" charset="0"/>
              </a:rPr>
              <a:t>Verdi styrings teknikker inn og ut av scrum</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1"/>
          <p:cNvSpPr>
            <a:spLocks noGrp="1" noRot="1" noChangeAspect="1" noChangeArrowheads="1"/>
          </p:cNvSpPr>
          <p:nvPr>
            <p:ph type="sldImg"/>
          </p:nvPr>
        </p:nvSpPr>
        <p:spPr>
          <a:solidFill>
            <a:srgbClr val="FFFFFF"/>
          </a:solidFill>
          <a:ln/>
        </p:spPr>
      </p:sp>
      <p:sp>
        <p:nvSpPr>
          <p:cNvPr id="474115"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2900"/>
              </a:spcBef>
              <a:buSzPct val="155000"/>
              <a:buFontTx/>
              <a:buBlip>
                <a:blip r:embed="rId3"/>
              </a:buBlip>
            </a:pPr>
            <a:r>
              <a:rPr lang="en-US" sz="4200">
                <a:solidFill>
                  <a:srgbClr val="000000"/>
                </a:solidFill>
                <a:cs typeface="Gill Sans" charset="0"/>
                <a:sym typeface="Gill Sans" charset="0"/>
              </a:rPr>
              <a:t>The Developers (NetLife Research/Bekk) are challenged to </a:t>
            </a:r>
            <a:r>
              <a:rPr lang="en-US" sz="4200" b="1">
                <a:solidFill>
                  <a:srgbClr val="000000"/>
                </a:solidFill>
                <a:cs typeface="Gill Sans" charset="0"/>
                <a:sym typeface="Gill Sans" charset="0"/>
              </a:rPr>
              <a:t>find several solutions</a:t>
            </a:r>
            <a:r>
              <a:rPr lang="en-US" sz="4200">
                <a:solidFill>
                  <a:srgbClr val="000000"/>
                </a:solidFill>
                <a:cs typeface="Gill Sans" charset="0"/>
                <a:sym typeface="Gill Sans" charset="0"/>
              </a:rPr>
              <a:t> that can solve the challenge.</a:t>
            </a:r>
          </a:p>
          <a:p>
            <a:pPr eaLnBrk="1" hangingPunct="1">
              <a:spcBef>
                <a:spcPts val="2900"/>
              </a:spcBef>
              <a:buSzPct val="155000"/>
              <a:buFontTx/>
              <a:buBlip>
                <a:blip r:embed="rId3"/>
              </a:buBlip>
            </a:pPr>
            <a:r>
              <a:rPr lang="en-US" sz="4200">
                <a:solidFill>
                  <a:srgbClr val="000000"/>
                </a:solidFill>
                <a:cs typeface="Gill Sans" charset="0"/>
                <a:sym typeface="Gill Sans" charset="0"/>
              </a:rPr>
              <a:t>And present those ideas to Management in a Value Decision Table </a:t>
            </a:r>
            <a:br>
              <a:rPr lang="en-US" sz="4200">
                <a:solidFill>
                  <a:srgbClr val="000000"/>
                </a:solidFill>
                <a:cs typeface="Gill Sans" charset="0"/>
                <a:sym typeface="Gill Sans" charset="0"/>
              </a:rPr>
            </a:br>
            <a:r>
              <a:rPr lang="en-US" sz="4200" b="1">
                <a:solidFill>
                  <a:srgbClr val="000000"/>
                </a:solidFill>
                <a:cs typeface="Gill Sans" charset="0"/>
                <a:sym typeface="Gill Sans" charset="0"/>
              </a:rPr>
              <a:t>with (gu)estimations about how much better things will become.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1"/>
          <p:cNvSpPr>
            <a:spLocks noGrp="1" noRot="1" noChangeAspect="1" noChangeArrowheads="1"/>
          </p:cNvSpPr>
          <p:nvPr>
            <p:ph type="sldImg"/>
          </p:nvPr>
        </p:nvSpPr>
        <p:spPr>
          <a:solidFill>
            <a:srgbClr val="FFFFFF"/>
          </a:solidFill>
          <a:ln/>
        </p:spPr>
      </p:sp>
      <p:sp>
        <p:nvSpPr>
          <p:cNvPr id="498691"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solidFill>
                  <a:srgbClr val="18376A"/>
                </a:solidFill>
                <a:cs typeface="Gill Sans" charset="0"/>
                <a:sym typeface="Gill Sans" charset="0"/>
              </a:rPr>
              <a:t>”</a:t>
            </a:r>
            <a:r>
              <a:rPr lang="en-US">
                <a:solidFill>
                  <a:srgbClr val="18376A"/>
                </a:solidFill>
                <a:cs typeface="Gill Sans" charset="0"/>
                <a:sym typeface="Gill Sans" charset="0"/>
              </a:rPr>
              <a:t>Gode nettsider krever prioriteringer. Når det er mange hensyn å ta, kan resultatet lett bli en jungel som ingen finner fram i.</a:t>
            </a:r>
            <a:endParaRPr lang="en-US">
              <a:cs typeface="Gill Sans" charset="0"/>
              <a:sym typeface="Gill Sans" charset="0"/>
            </a:endParaRPr>
          </a:p>
          <a:p>
            <a:pPr eaLnBrk="1" hangingPunct="1"/>
            <a:r>
              <a:rPr lang="en-US" b="1">
                <a:solidFill>
                  <a:srgbClr val="18376A"/>
                </a:solidFill>
                <a:cs typeface="Gill Sans" charset="0"/>
                <a:sym typeface="Gill Sans" charset="0"/>
              </a:rPr>
              <a:t>Evo hjelper prosjektet med å prioritere hensyn opp mot hverandre og å fokusere på det som vil gi størst verdi.</a:t>
            </a:r>
            <a:r>
              <a:rPr lang="en-US">
                <a:solidFill>
                  <a:srgbClr val="18376A"/>
                </a:solidFill>
                <a:cs typeface="Gill Sans" charset="0"/>
                <a:sym typeface="Gill Sans" charset="0"/>
              </a:rPr>
              <a:t> Evo hjelper oss til ikke å miste synet av stjernen vi seiler skuta etter.</a:t>
            </a:r>
            <a:r>
              <a:rPr lang="ja-JP" altLang="en-US">
                <a:solidFill>
                  <a:srgbClr val="18376A"/>
                </a:solidFill>
                <a:cs typeface="Gill Sans" charset="0"/>
                <a:sym typeface="Gill Sans" charset="0"/>
              </a:rPr>
              <a:t>”</a:t>
            </a:r>
            <a:endParaRPr lang="en-US">
              <a:solidFill>
                <a:srgbClr val="18376A"/>
              </a:solidFill>
              <a:cs typeface="Gill Sans" charset="0"/>
              <a:sym typeface="Gill Sans"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1"/>
          <p:cNvSpPr>
            <a:spLocks noGrp="1" noRot="1" noChangeAspect="1" noChangeArrowheads="1"/>
          </p:cNvSpPr>
          <p:nvPr>
            <p:ph type="sldImg"/>
          </p:nvPr>
        </p:nvSpPr>
        <p:spPr>
          <a:solidFill>
            <a:srgbClr val="FFFFFF"/>
          </a:solidFill>
          <a:ln/>
        </p:spPr>
      </p:sp>
      <p:sp>
        <p:nvSpPr>
          <p:cNvPr id="51712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4800">
                <a:solidFill>
                  <a:srgbClr val="18376A"/>
                </a:solidFill>
                <a:cs typeface="Gill Sans" charset="0"/>
                <a:sym typeface="Gill Sans" charset="0"/>
              </a:rPr>
              <a:t>”</a:t>
            </a:r>
            <a:r>
              <a:rPr lang="en-US" sz="4800">
                <a:solidFill>
                  <a:srgbClr val="18376A"/>
                </a:solidFill>
                <a:cs typeface="Gill Sans" charset="0"/>
                <a:sym typeface="Gill Sans" charset="0"/>
              </a:rPr>
              <a:t>Utfordringen vår er å få til måling</a:t>
            </a:r>
            <a:r>
              <a:rPr lang="ja-JP" altLang="en-US" sz="4800">
                <a:solidFill>
                  <a:srgbClr val="18376A"/>
                </a:solidFill>
                <a:cs typeface="Gill Sans" charset="0"/>
                <a:sym typeface="Gill Sans" charset="0"/>
              </a:rPr>
              <a:t>”</a:t>
            </a:r>
            <a:endParaRPr lang="en-US" sz="4800">
              <a:solidFill>
                <a:srgbClr val="18376A"/>
              </a:solidFill>
              <a:cs typeface="Gill Sans" charset="0"/>
              <a:sym typeface="Gill Sans"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1"/>
          <p:cNvSpPr>
            <a:spLocks noGrp="1" noRot="1" noChangeAspect="1" noChangeArrowheads="1"/>
          </p:cNvSpPr>
          <p:nvPr>
            <p:ph type="sldImg"/>
          </p:nvPr>
        </p:nvSpPr>
        <p:spPr>
          <a:solidFill>
            <a:srgbClr val="FFFFFF"/>
          </a:solidFill>
          <a:ln/>
        </p:spPr>
      </p:sp>
      <p:sp>
        <p:nvSpPr>
          <p:cNvPr id="519171"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a:solidFill>
                  <a:srgbClr val="000000"/>
                </a:solidFill>
                <a:cs typeface="Gill Sans" charset="0"/>
                <a:sym typeface="Gill Sans" charset="0"/>
              </a:rPr>
              <a:t>Kvantifiseringsskala</a:t>
            </a:r>
            <a:r>
              <a:rPr lang="en-US">
                <a:solidFill>
                  <a:srgbClr val="000000"/>
                </a:solidFill>
                <a:cs typeface="Gill Sans" charset="0"/>
                <a:sym typeface="Gill Sans" charset="0"/>
              </a:rPr>
              <a:t>: </a:t>
            </a:r>
            <a:r>
              <a:rPr lang="en-US" b="1">
                <a:solidFill>
                  <a:srgbClr val="000000"/>
                </a:solidFill>
                <a:cs typeface="Gill Sans" charset="0"/>
                <a:sym typeface="Gill Sans" charset="0"/>
              </a:rPr>
              <a:t>Gjennomsnittlig tid, i sekunder, en Bruker</a:t>
            </a:r>
            <a:r>
              <a:rPr lang="en-US">
                <a:solidFill>
                  <a:srgbClr val="000000"/>
                </a:solidFill>
                <a:cs typeface="Gill Sans" charset="0"/>
                <a:sym typeface="Gill Sans" charset="0"/>
              </a:rPr>
              <a:t> med def. [Bruker-Ekspertise, standardverdi Normal] </a:t>
            </a:r>
            <a:r>
              <a:rPr lang="en-US" b="1">
                <a:solidFill>
                  <a:srgbClr val="000000"/>
                </a:solidFill>
                <a:cs typeface="Gill Sans" charset="0"/>
                <a:sym typeface="Gill Sans" charset="0"/>
              </a:rPr>
              <a:t>bruker for å finne det de og vi ønsker at de skal finne.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1"/>
          <p:cNvSpPr>
            <a:spLocks noGrp="1" noRot="1" noChangeAspect="1" noChangeArrowheads="1"/>
          </p:cNvSpPr>
          <p:nvPr>
            <p:ph type="sldImg"/>
          </p:nvPr>
        </p:nvSpPr>
        <p:spPr>
          <a:solidFill>
            <a:srgbClr val="FFFFFF"/>
          </a:solidFill>
          <a:ln/>
        </p:spPr>
      </p:sp>
      <p:sp>
        <p:nvSpPr>
          <p:cNvPr id="521219"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800"/>
              </a:spcBef>
            </a:pPr>
            <a:r>
              <a:rPr lang="en-US" sz="2200" b="1">
                <a:cs typeface="Gill Sans" charset="0"/>
                <a:sym typeface="Gill Sans" charset="0"/>
              </a:rPr>
              <a:t>Use Cases</a:t>
            </a:r>
            <a:r>
              <a:rPr lang="en-US" sz="2200">
                <a:cs typeface="Gill Sans" charset="0"/>
                <a:sym typeface="Gill Sans" charset="0"/>
              </a:rPr>
              <a:t>:</a:t>
            </a:r>
          </a:p>
          <a:p>
            <a:pPr eaLnBrk="1" hangingPunct="1">
              <a:spcBef>
                <a:spcPts val="800"/>
              </a:spcBef>
            </a:pPr>
            <a:r>
              <a:rPr lang="en-US" sz="2200">
                <a:cs typeface="Gill Sans" charset="0"/>
                <a:sym typeface="Gill Sans" charset="0"/>
              </a:rPr>
              <a:t>1.      Du skal sende en kontrakt til et annet firma i Oslo. Den må være framme innen to timer.</a:t>
            </a:r>
          </a:p>
          <a:p>
            <a:pPr marL="0" lvl="1" eaLnBrk="1" hangingPunct="1">
              <a:spcBef>
                <a:spcPts val="800"/>
              </a:spcBef>
            </a:pPr>
            <a:r>
              <a:rPr lang="en-US" sz="2200" i="1">
                <a:ea typeface="ＭＳ Ｐゴシック" charset="0"/>
                <a:cs typeface="Gill Sans" charset="0"/>
                <a:sym typeface="Gill Sans" charset="0"/>
              </a:rPr>
              <a:t>Correct: (Express – Budservice)</a:t>
            </a:r>
          </a:p>
          <a:p>
            <a:pPr eaLnBrk="1" hangingPunct="1">
              <a:spcBef>
                <a:spcPts val="800"/>
              </a:spcBef>
            </a:pPr>
            <a:r>
              <a:rPr lang="en-US" sz="2200">
                <a:cs typeface="Gill Sans" charset="0"/>
                <a:sym typeface="Gill Sans" charset="0"/>
              </a:rPr>
              <a:t>2.       Du skal sende fem bøker til et kontor i Trondheim. Det er ikke så farlig hvor fort det går.</a:t>
            </a:r>
          </a:p>
          <a:p>
            <a:pPr marL="0" lvl="1" eaLnBrk="1" hangingPunct="1">
              <a:spcBef>
                <a:spcPts val="800"/>
              </a:spcBef>
            </a:pPr>
            <a:r>
              <a:rPr lang="en-US" sz="2200" i="1">
                <a:ea typeface="ＭＳ Ｐゴシック" charset="0"/>
                <a:cs typeface="Gill Sans" charset="0"/>
                <a:sym typeface="Gill Sans" charset="0"/>
              </a:rPr>
              <a:t>Correct: (Logistics – Bedriftspakke Dør-til-Dør)</a:t>
            </a:r>
          </a:p>
          <a:p>
            <a:pPr eaLnBrk="1" hangingPunct="1">
              <a:spcBef>
                <a:spcPts val="800"/>
              </a:spcBef>
            </a:pPr>
            <a:r>
              <a:rPr lang="en-US" sz="2200">
                <a:cs typeface="Gill Sans" charset="0"/>
                <a:sym typeface="Gill Sans" charset="0"/>
              </a:rPr>
              <a:t>3.       Du selger sofaer. Du har et lager på Kolbotn og sender til forskjellige kunder over hele landet. Kan du finne et produktet/tjeneste for å levere sofaer fra lageret og hjem til kunden?</a:t>
            </a:r>
          </a:p>
          <a:p>
            <a:pPr marL="0" lvl="1" eaLnBrk="1" hangingPunct="1">
              <a:spcBef>
                <a:spcPts val="800"/>
              </a:spcBef>
            </a:pPr>
            <a:r>
              <a:rPr lang="en-US" sz="2200" i="1">
                <a:ea typeface="ＭＳ Ｐゴシック" charset="0"/>
                <a:cs typeface="Gill Sans" charset="0"/>
                <a:sym typeface="Gill Sans" charset="0"/>
              </a:rPr>
              <a:t>Correct: (Logistics – Hjemlevering, Nasjonalt gods)</a:t>
            </a:r>
          </a:p>
          <a:p>
            <a:pPr eaLnBrk="1" hangingPunct="1">
              <a:spcBef>
                <a:spcPts val="800"/>
              </a:spcBef>
            </a:pPr>
            <a:r>
              <a:rPr lang="en-US" sz="2200">
                <a:cs typeface="Gill Sans" charset="0"/>
                <a:sym typeface="Gill Sans" charset="0"/>
              </a:rPr>
              <a:t>4.      Du har en container med sykler som skal sendes til Sør-Afrika.  Finn et produkt/tjeneste som gjør deg i stand til dette.</a:t>
            </a:r>
          </a:p>
          <a:p>
            <a:pPr marL="0" lvl="1" eaLnBrk="1" hangingPunct="1">
              <a:spcBef>
                <a:spcPts val="800"/>
              </a:spcBef>
            </a:pPr>
            <a:r>
              <a:rPr lang="en-US" sz="2200" i="1">
                <a:ea typeface="ＭＳ Ｐゴシック" charset="0"/>
                <a:cs typeface="Gill Sans" charset="0"/>
                <a:sym typeface="Gill Sans" charset="0"/>
              </a:rPr>
              <a:t>Correct: (Logistics – FCL, Full Containerlast)</a:t>
            </a:r>
          </a:p>
          <a:p>
            <a:pPr eaLnBrk="1" hangingPunct="1">
              <a:spcBef>
                <a:spcPts val="800"/>
              </a:spcBef>
            </a:pPr>
            <a:r>
              <a:rPr lang="en-US" sz="2200">
                <a:cs typeface="Gill Sans" charset="0"/>
                <a:sym typeface="Gill Sans" charset="0"/>
              </a:rPr>
              <a:t>5.      Du venter et parti frosne grønnsaker, som du skal lagre i 2–3 måneder.</a:t>
            </a:r>
          </a:p>
          <a:p>
            <a:pPr marL="0" lvl="1" eaLnBrk="1" hangingPunct="1">
              <a:spcBef>
                <a:spcPts val="800"/>
              </a:spcBef>
            </a:pPr>
            <a:r>
              <a:rPr lang="en-US" sz="2200" i="1">
                <a:ea typeface="ＭＳ Ｐゴシック" charset="0"/>
                <a:cs typeface="Gill Sans" charset="0"/>
                <a:sym typeface="Gill Sans" charset="0"/>
              </a:rPr>
              <a:t>Correct: (Frigoscandia – Fryselagring, Lagertjenester)</a:t>
            </a:r>
          </a:p>
          <a:p>
            <a:pPr eaLnBrk="1" hangingPunct="1">
              <a:spcBef>
                <a:spcPts val="800"/>
              </a:spcBef>
            </a:pPr>
            <a:r>
              <a:rPr lang="en-US" sz="2200">
                <a:cs typeface="Gill Sans" charset="0"/>
                <a:sym typeface="Gill Sans" charset="0"/>
              </a:rPr>
              <a:t>6.       Du skal sende reklame til barnefamilier i Tvedestrand og ønsker adresser du ikke allerede har i kunderegisteret ditt.</a:t>
            </a:r>
          </a:p>
          <a:p>
            <a:pPr marL="0" lvl="1" eaLnBrk="1" hangingPunct="1">
              <a:spcBef>
                <a:spcPts val="800"/>
              </a:spcBef>
            </a:pPr>
            <a:r>
              <a:rPr lang="en-US" sz="2200" i="1">
                <a:ea typeface="ＭＳ Ｐゴシック" charset="0"/>
                <a:cs typeface="Gill Sans" charset="0"/>
                <a:sym typeface="Gill Sans" charset="0"/>
              </a:rPr>
              <a:t>Correct: (Dialogue – Målgrupper og adresser)</a:t>
            </a:r>
          </a:p>
          <a:p>
            <a:pPr eaLnBrk="1" hangingPunct="1">
              <a:spcBef>
                <a:spcPts val="800"/>
              </a:spcBef>
            </a:pPr>
            <a:r>
              <a:rPr lang="en-US" sz="2200">
                <a:cs typeface="Gill Sans" charset="0"/>
                <a:sym typeface="Gill Sans" charset="0"/>
              </a:rPr>
              <a:t>7.       Du skal finne den mest lønnsomme måten å sende post på, for din bedrift. Dere sender vanligvis 500–600 brev i måneden.</a:t>
            </a:r>
          </a:p>
          <a:p>
            <a:pPr marL="0" lvl="1" eaLnBrk="1" hangingPunct="1">
              <a:spcBef>
                <a:spcPts val="800"/>
              </a:spcBef>
            </a:pPr>
            <a:r>
              <a:rPr lang="en-US" sz="2200" i="1">
                <a:ea typeface="ＭＳ Ｐゴシック" charset="0"/>
                <a:cs typeface="Gill Sans" charset="0"/>
                <a:sym typeface="Gill Sans" charset="0"/>
              </a:rPr>
              <a:t>Correct: (Mail – Fleksipost)</a:t>
            </a:r>
          </a:p>
          <a:p>
            <a:pPr eaLnBrk="1" hangingPunct="1">
              <a:spcBef>
                <a:spcPts val="800"/>
              </a:spcBef>
            </a:pPr>
            <a:r>
              <a:rPr lang="en-US" sz="2200">
                <a:cs typeface="Gill Sans" charset="0"/>
                <a:sym typeface="Gill Sans" charset="0"/>
              </a:rPr>
              <a:t>8.       Du har sendt tilbud til en rekke potensielle kunder, og ønsker nå å sende ut en oppfølging til de som ikke har svart.</a:t>
            </a:r>
          </a:p>
          <a:p>
            <a:pPr marL="0" lvl="1" eaLnBrk="1" hangingPunct="1">
              <a:spcBef>
                <a:spcPts val="800"/>
              </a:spcBef>
            </a:pPr>
            <a:r>
              <a:rPr lang="en-US" sz="2200" i="1">
                <a:ea typeface="ＭＳ Ｐゴシック" charset="0"/>
                <a:cs typeface="Gill Sans" charset="0"/>
                <a:sym typeface="Gill Sans" charset="0"/>
              </a:rPr>
              <a:t>Correct: (CityMail – Effekt och oppföljning)</a:t>
            </a:r>
          </a:p>
          <a:p>
            <a:pPr eaLnBrk="1" hangingPunct="1">
              <a:spcBef>
                <a:spcPts val="800"/>
              </a:spcBef>
            </a:pPr>
            <a:endParaRPr lang="en-US" sz="2200">
              <a:latin typeface="Lucida Grande" charset="0"/>
              <a:cs typeface="Lucida Grande" charset="0"/>
              <a:sym typeface="Lucida Grande"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1"/>
          <p:cNvSpPr>
            <a:spLocks noGrp="1" noRot="1" noChangeAspect="1" noChangeArrowheads="1"/>
          </p:cNvSpPr>
          <p:nvPr>
            <p:ph type="sldImg"/>
          </p:nvPr>
        </p:nvSpPr>
        <p:spPr>
          <a:solidFill>
            <a:srgbClr val="FFFFFF"/>
          </a:solidFill>
          <a:ln/>
        </p:spPr>
      </p:sp>
      <p:sp>
        <p:nvSpPr>
          <p:cNvPr id="525315"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400" b="1">
                <a:solidFill>
                  <a:srgbClr val="000000"/>
                </a:solidFill>
                <a:cs typeface="Gill Sans" charset="0"/>
                <a:sym typeface="Gill Sans" charset="0"/>
              </a:rPr>
              <a:t>Skala</a:t>
            </a:r>
            <a:r>
              <a:rPr lang="en-US" sz="2400">
                <a:solidFill>
                  <a:srgbClr val="000000"/>
                </a:solidFill>
                <a:cs typeface="Gill Sans" charset="0"/>
                <a:sym typeface="Gill Sans" charset="0"/>
              </a:rPr>
              <a:t>: </a:t>
            </a:r>
            <a:r>
              <a:rPr lang="en-US" sz="2400" b="1">
                <a:solidFill>
                  <a:srgbClr val="000000"/>
                </a:solidFill>
                <a:cs typeface="Gill Sans" charset="0"/>
                <a:sym typeface="Gill Sans" charset="0"/>
              </a:rPr>
              <a:t>Gjennomsnittlig tid, i sekunder, en Bruker</a:t>
            </a:r>
            <a:r>
              <a:rPr lang="en-US" sz="2400">
                <a:solidFill>
                  <a:srgbClr val="000000"/>
                </a:solidFill>
                <a:cs typeface="Gill Sans" charset="0"/>
                <a:sym typeface="Gill Sans" charset="0"/>
              </a:rPr>
              <a:t> med def. [Bruker-Ekspertise, standardverdi Normal] </a:t>
            </a:r>
            <a:r>
              <a:rPr lang="en-US" sz="2400" b="1">
                <a:solidFill>
                  <a:srgbClr val="000000"/>
                </a:solidFill>
                <a:cs typeface="Gill Sans" charset="0"/>
                <a:sym typeface="Gill Sans" charset="0"/>
              </a:rPr>
              <a:t>bruker for å finne det de og vi ønsker at de skal finne.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1"/>
          <p:cNvSpPr>
            <a:spLocks noGrp="1" noRot="1" noChangeAspect="1" noChangeArrowheads="1"/>
          </p:cNvSpPr>
          <p:nvPr>
            <p:ph type="sldImg"/>
          </p:nvPr>
        </p:nvSpPr>
        <p:spPr>
          <a:solidFill>
            <a:srgbClr val="FFFFFF"/>
          </a:solidFill>
          <a:ln/>
        </p:spPr>
      </p:sp>
      <p:sp>
        <p:nvSpPr>
          <p:cNvPr id="52736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400" b="1">
                <a:solidFill>
                  <a:srgbClr val="000000"/>
                </a:solidFill>
                <a:cs typeface="Gill Sans" charset="0"/>
                <a:sym typeface="Gill Sans" charset="0"/>
              </a:rPr>
              <a:t>Skala</a:t>
            </a:r>
            <a:r>
              <a:rPr lang="en-US" sz="2400">
                <a:solidFill>
                  <a:srgbClr val="000000"/>
                </a:solidFill>
                <a:cs typeface="Gill Sans" charset="0"/>
                <a:sym typeface="Gill Sans" charset="0"/>
              </a:rPr>
              <a:t>: </a:t>
            </a:r>
            <a:r>
              <a:rPr lang="en-US" sz="2400" b="1">
                <a:solidFill>
                  <a:srgbClr val="000000"/>
                </a:solidFill>
                <a:cs typeface="Gill Sans" charset="0"/>
                <a:sym typeface="Gill Sans" charset="0"/>
              </a:rPr>
              <a:t>Gjennomsnittlig tid, i sekunder, en Bruker</a:t>
            </a:r>
            <a:r>
              <a:rPr lang="en-US" sz="2400">
                <a:solidFill>
                  <a:srgbClr val="000000"/>
                </a:solidFill>
                <a:cs typeface="Gill Sans" charset="0"/>
                <a:sym typeface="Gill Sans" charset="0"/>
              </a:rPr>
              <a:t> med def. [Bruker-Ekspertise, standardverdi Normal] </a:t>
            </a:r>
            <a:r>
              <a:rPr lang="en-US" sz="2400" b="1">
                <a:solidFill>
                  <a:srgbClr val="000000"/>
                </a:solidFill>
                <a:cs typeface="Gill Sans" charset="0"/>
                <a:sym typeface="Gill Sans" charset="0"/>
              </a:rPr>
              <a:t>bruker for å finne det de og vi ønsker at de skal finne.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1"/>
          <p:cNvSpPr>
            <a:spLocks noGrp="1" noRot="1" noChangeAspect="1" noChangeArrowheads="1"/>
          </p:cNvSpPr>
          <p:nvPr>
            <p:ph type="sldImg"/>
          </p:nvPr>
        </p:nvSpPr>
        <p:spPr>
          <a:solidFill>
            <a:srgbClr val="FFFFFF"/>
          </a:solidFill>
          <a:ln/>
        </p:spPr>
      </p:sp>
      <p:sp>
        <p:nvSpPr>
          <p:cNvPr id="529411"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400" b="1">
                <a:solidFill>
                  <a:srgbClr val="000000"/>
                </a:solidFill>
                <a:cs typeface="Gill Sans" charset="0"/>
                <a:sym typeface="Gill Sans" charset="0"/>
              </a:rPr>
              <a:t>Skala</a:t>
            </a:r>
            <a:r>
              <a:rPr lang="en-US" sz="2400">
                <a:solidFill>
                  <a:srgbClr val="000000"/>
                </a:solidFill>
                <a:cs typeface="Gill Sans" charset="0"/>
                <a:sym typeface="Gill Sans" charset="0"/>
              </a:rPr>
              <a:t>: </a:t>
            </a:r>
            <a:r>
              <a:rPr lang="en-US" sz="2400" b="1">
                <a:solidFill>
                  <a:srgbClr val="000000"/>
                </a:solidFill>
                <a:cs typeface="Gill Sans" charset="0"/>
                <a:sym typeface="Gill Sans" charset="0"/>
              </a:rPr>
              <a:t>Gjennomsnittlig tid, i sekunder, en Bruker</a:t>
            </a:r>
            <a:r>
              <a:rPr lang="en-US" sz="2400">
                <a:solidFill>
                  <a:srgbClr val="000000"/>
                </a:solidFill>
                <a:cs typeface="Gill Sans" charset="0"/>
                <a:sym typeface="Gill Sans" charset="0"/>
              </a:rPr>
              <a:t> med def. [Bruker-Ekspertise, standardverdi Normal] </a:t>
            </a:r>
            <a:r>
              <a:rPr lang="en-US" sz="2400" b="1">
                <a:solidFill>
                  <a:srgbClr val="000000"/>
                </a:solidFill>
                <a:cs typeface="Gill Sans" charset="0"/>
                <a:sym typeface="Gill Sans" charset="0"/>
              </a:rPr>
              <a:t>bruker for å finne det de og vi ønsker at de skal finne.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p>
            <a:fld id="{D646BFF1-8649-744A-96A4-82709F14622D}" type="slidenum">
              <a:rPr lang="en-US"/>
              <a:pPr/>
              <a:t>27</a:t>
            </a:fld>
            <a:endParaRPr lang="en-US"/>
          </a:p>
        </p:txBody>
      </p:sp>
      <p:sp>
        <p:nvSpPr>
          <p:cNvPr id="310275" name="Rectangle 1026"/>
          <p:cNvSpPr>
            <a:spLocks noGrp="1" noRot="1" noChangeAspect="1" noChangeArrowheads="1" noTextEdit="1"/>
          </p:cNvSpPr>
          <p:nvPr>
            <p:ph type="sldImg"/>
          </p:nvPr>
        </p:nvSpPr>
        <p:spPr>
          <a:ln/>
        </p:spPr>
      </p:sp>
      <p:sp>
        <p:nvSpPr>
          <p:cNvPr id="310276" name="Rectangle 1027"/>
          <p:cNvSpPr>
            <a:spLocks noGrp="1" noChangeArrowheads="1"/>
          </p:cNvSpPr>
          <p:nvPr>
            <p:ph type="body" idx="1"/>
          </p:nvPr>
        </p:nvSpPr>
        <p:spPr>
          <a:noFill/>
          <a:ln w="9525"/>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1"/>
          <p:cNvSpPr>
            <a:spLocks noGrp="1" noRot="1" noChangeAspect="1" noChangeArrowheads="1"/>
          </p:cNvSpPr>
          <p:nvPr>
            <p:ph type="sldImg"/>
          </p:nvPr>
        </p:nvSpPr>
        <p:spPr>
          <a:solidFill>
            <a:srgbClr val="FFFFFF"/>
          </a:solidFill>
          <a:ln/>
        </p:spPr>
      </p:sp>
      <p:sp>
        <p:nvSpPr>
          <p:cNvPr id="541699"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500" b="1">
                <a:cs typeface="Gill Sans" charset="0"/>
                <a:sym typeface="Gill Sans" charset="0"/>
              </a:rPr>
              <a:t>Salg.bestilling.Antall</a:t>
            </a:r>
            <a:r>
              <a:rPr lang="en-US" sz="1500">
                <a:cs typeface="Gill Sans" charset="0"/>
                <a:sym typeface="Gill Sans" charset="0"/>
              </a:rPr>
              <a:t> Skala: Antall gjennomførte salg, pr. mnd., som gir omsetning fra &lt;Selvbetjeningsløsninger.&gt;</a:t>
            </a:r>
          </a:p>
          <a:p>
            <a:pPr eaLnBrk="1" hangingPunct="1"/>
            <a:endParaRPr lang="en-US" sz="1500">
              <a:cs typeface="Gill Sans" charset="0"/>
              <a:sym typeface="Gill Sans" charset="0"/>
            </a:endParaRPr>
          </a:p>
          <a:p>
            <a:pPr eaLnBrk="1" hangingPunct="1"/>
            <a:r>
              <a:rPr lang="en-US" sz="1500" b="1">
                <a:cs typeface="Gill Sans" charset="0"/>
                <a:sym typeface="Gill Sans" charset="0"/>
              </a:rPr>
              <a:t>Salg.Leadsgenerering</a:t>
            </a:r>
            <a:r>
              <a:rPr lang="en-US" sz="1500">
                <a:cs typeface="Gill Sans" charset="0"/>
                <a:sym typeface="Gill Sans" charset="0"/>
              </a:rPr>
              <a:t> Skala: Antall Elektroniske-Leads pr. mnd generert på konsernportalen til spesialistene.</a:t>
            </a:r>
          </a:p>
          <a:p>
            <a:pPr eaLnBrk="1" hangingPunct="1"/>
            <a:r>
              <a:rPr lang="en-US" sz="1500" b="1">
                <a:cs typeface="Gill Sans" charset="0"/>
                <a:sym typeface="Gill Sans" charset="0"/>
              </a:rPr>
              <a:t>SMB.Selvbetjening</a:t>
            </a:r>
            <a:r>
              <a:rPr lang="en-US" sz="1500">
                <a:cs typeface="Gill Sans" charset="0"/>
                <a:sym typeface="Gill Sans" charset="0"/>
              </a:rPr>
              <a:t> Skala: % SMB kunder som bruker selvbetjeningsløsninger fremfor andre kanaler.</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1"/>
          <p:cNvSpPr>
            <a:spLocks noGrp="1" noRot="1" noChangeAspect="1" noChangeArrowheads="1"/>
          </p:cNvSpPr>
          <p:nvPr>
            <p:ph type="sldImg"/>
          </p:nvPr>
        </p:nvSpPr>
        <p:spPr>
          <a:solidFill>
            <a:srgbClr val="FFFFFF"/>
          </a:solidFill>
          <a:ln/>
        </p:spPr>
      </p:sp>
      <p:sp>
        <p:nvSpPr>
          <p:cNvPr id="556035"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3100">
                <a:solidFill>
                  <a:srgbClr val="18376A"/>
                </a:solidFill>
                <a:cs typeface="Gill Sans" charset="0"/>
                <a:sym typeface="Gill Sans" charset="0"/>
              </a:rPr>
              <a:t>“</a:t>
            </a:r>
            <a:r>
              <a:rPr lang="en-US" sz="3100">
                <a:solidFill>
                  <a:srgbClr val="18376A"/>
                </a:solidFill>
                <a:cs typeface="Gill Sans" charset="0"/>
                <a:sym typeface="Gill Sans" charset="0"/>
              </a:rPr>
              <a:t>Utfordringen vår er å få til målemetode opp mot betaling.</a:t>
            </a:r>
            <a:r>
              <a:rPr lang="ja-JP" altLang="en-US" sz="3100">
                <a:solidFill>
                  <a:srgbClr val="18376A"/>
                </a:solidFill>
                <a:cs typeface="Gill Sans" charset="0"/>
                <a:sym typeface="Gill Sans" charset="0"/>
              </a:rPr>
              <a:t>”</a:t>
            </a:r>
            <a:endParaRPr lang="en-US" sz="3100">
              <a:solidFill>
                <a:srgbClr val="18376A"/>
              </a:solidFill>
              <a:cs typeface="Gill Sans" charset="0"/>
              <a:sym typeface="Gill Sans"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1"/>
          <p:cNvSpPr>
            <a:spLocks noGrp="1" noRot="1" noChangeAspect="1" noChangeArrowheads="1"/>
          </p:cNvSpPr>
          <p:nvPr>
            <p:ph type="sldImg"/>
          </p:nvPr>
        </p:nvSpPr>
        <p:spPr>
          <a:solidFill>
            <a:srgbClr val="FFFFFF"/>
          </a:solidFill>
          <a:ln/>
        </p:spPr>
      </p:sp>
      <p:sp>
        <p:nvSpPr>
          <p:cNvPr id="559107"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600"/>
              </a:lnSpc>
              <a:spcBef>
                <a:spcPts val="1000"/>
              </a:spcBef>
            </a:pPr>
            <a:r>
              <a:rPr lang="en-US" sz="8400">
                <a:solidFill>
                  <a:srgbClr val="000000"/>
                </a:solidFill>
                <a:cs typeface="Gill Sans" charset="0"/>
                <a:sym typeface="Gill Sans" charset="0"/>
              </a:rPr>
              <a:t>Jens Case or Summary?</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1"/>
          <p:cNvSpPr>
            <a:spLocks noGrp="1" noRot="1" noChangeAspect="1" noChangeArrowheads="1"/>
          </p:cNvSpPr>
          <p:nvPr>
            <p:ph type="sldImg"/>
          </p:nvPr>
        </p:nvSpPr>
        <p:spPr>
          <a:solidFill>
            <a:srgbClr val="FFFFFF"/>
          </a:solidFill>
          <a:ln/>
        </p:spPr>
      </p:sp>
      <p:sp>
        <p:nvSpPr>
          <p:cNvPr id="56320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Helvetica" charset="0"/>
                <a:cs typeface="Helvetica" charset="0"/>
                <a:sym typeface="Helvetica" charset="0"/>
              </a:rPr>
              <a:t>Mr Jens Evensen</a:t>
            </a:r>
          </a:p>
          <a:p>
            <a:pPr eaLnBrk="1" hangingPunct="1"/>
            <a:r>
              <a:rPr lang="en-US">
                <a:latin typeface="Helvetica" charset="0"/>
                <a:cs typeface="Helvetica" charset="0"/>
                <a:sym typeface="Helvetica" charset="0"/>
              </a:rPr>
              <a:t>What would / should you do?</a:t>
            </a:r>
          </a:p>
          <a:p>
            <a:pPr eaLnBrk="1" hangingPunct="1"/>
            <a:r>
              <a:rPr lang="en-US">
                <a:latin typeface="Helvetica" charset="0"/>
                <a:cs typeface="Helvetica" charset="0"/>
                <a:sym typeface="Helvetica" charset="0"/>
              </a:rPr>
              <a:t>Let me tell you what he did!</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1"/>
          <p:cNvSpPr>
            <a:spLocks noGrp="1" noRot="1" noChangeAspect="1" noChangeArrowheads="1"/>
          </p:cNvSpPr>
          <p:nvPr>
            <p:ph type="sldImg"/>
          </p:nvPr>
        </p:nvSpPr>
        <p:spPr>
          <a:solidFill>
            <a:srgbClr val="FFFFFF"/>
          </a:solidFill>
          <a:ln/>
        </p:spPr>
      </p:sp>
      <p:sp>
        <p:nvSpPr>
          <p:cNvPr id="566275"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a:latin typeface="Helvetica" charset="0"/>
                <a:cs typeface="Helvetica" charset="0"/>
                <a:sym typeface="Helvetica" charset="0"/>
              </a:rPr>
              <a:t>What is the magic word</a:t>
            </a: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a:latin typeface="Helvetica" charset="0"/>
              <a:cs typeface="Helvetica" charset="0"/>
              <a:sym typeface="Helvetica" charset="0"/>
            </a:endParaRP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a:latin typeface="Helvetica" charset="0"/>
                <a:cs typeface="Helvetica" charset="0"/>
                <a:sym typeface="Helvetica" charset="0"/>
              </a:rPr>
              <a:t>75 million kr case</a:t>
            </a: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a:latin typeface="Helvetica" charset="0"/>
                <a:cs typeface="Helvetica" charset="0"/>
                <a:sym typeface="Helvetica" charset="0"/>
              </a:rPr>
              <a:t>One of my earlier students, told me how he had gotten an assignment as a project manager to install a </a:t>
            </a: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a:latin typeface="Helvetica" charset="0"/>
                <a:cs typeface="Helvetica" charset="0"/>
                <a:sym typeface="Helvetica" charset="0"/>
              </a:rPr>
              <a:t>One of my students, &lt;&lt;Jack&gt;&gt;  told me with enthusiasm how he was assigned the job of implementing a &lt;&lt;PRA&gt;&gt; system in an organization. His company was given the job from Microsoft, with instructions on a specific MS &lt;&lt;PRA&gt;&gt; system, and what functionality it had to have. At this point, he could have gone ahead and used 6 months to  integrate the system into the organization. The organization would have ended up with a technical &lt;&lt;PRA&gt;&gt; system that might have been useful/integrated/valuable or not to the organization. But being a practitioner of Evo, he started with identifying the Stakeholders. It turned out that the main Stakeholder was the CEO of the company. To understand the Stakeholder Values he arranged a meeting with the CEO and asked him why he had initiated the purchase of the &lt;&lt;PRA&gt;&gt; system. He learned that the CEO had identified that they lost $12M in each year, caused by deadline of contracts not being respected and that no one knew about it before they got the bills. The CEO hoped that a &lt;&lt;PRA&gt;&gt; system could help them get control over the yearly $12M in lost contracts. But in the original instructions given to &lt;&lt;Jack&gt;&gt; from Microsoft , there was no mention of lost contracts. He told me that had he not taken the trouble to identify the Stakeholders (CEO) and their critical values (save yearly $12M per year in lost contracts) his team would not have done anything with the lost contracts, ever.</a:t>
            </a: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a:latin typeface="Helvetica" charset="0"/>
                <a:cs typeface="Helvetica" charset="0"/>
                <a:sym typeface="Helvetica" charset="0"/>
              </a:rPr>
              <a:t>The in true Evo spirit, &lt;&lt;Jack&gt;&gt; looked for how he could deliver value to the organization early, and found that he could, within one week, install a version of the &lt;&lt;PRA&gt;&gt; system that fed live contract information into the system, identify the contracts that was going out on date, and flag them in time for for the CEO and his team to act on them. This lead to that the immediate yearly savings of $12M. The CEO was as estatic as he was amazed about the early results.The &lt;&lt;PRA&gt;&gt; system was far from fully integrated into all the different data bases the organization had, nor was it in use by anyone else than the CEO.</a:t>
            </a: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a:latin typeface="Helvetica" charset="0"/>
                <a:cs typeface="Helvetica" charset="0"/>
                <a:sym typeface="Helvetica" charset="0"/>
              </a:rPr>
              <a:t> It gave &lt;&lt;Jack&gt;&gt; instant credibility, and full support from the CEO. &lt;&lt;Jack&gt;&gt; was smiling from ear to ear when telling me all this. He could now focus on identifying the other Stakeholders, their Stakeholder Values, and integrating the &lt;&lt;PRA&gt;&gt; system in such a way as to deliver the thought after values.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1"/>
          <p:cNvSpPr>
            <a:spLocks noGrp="1" noRot="1" noChangeAspect="1" noChangeArrowheads="1"/>
          </p:cNvSpPr>
          <p:nvPr>
            <p:ph type="sldImg"/>
          </p:nvPr>
        </p:nvSpPr>
        <p:spPr>
          <a:solidFill>
            <a:srgbClr val="FFFFFF"/>
          </a:solidFill>
          <a:ln/>
        </p:spPr>
      </p:sp>
      <p:sp>
        <p:nvSpPr>
          <p:cNvPr id="56832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a:latin typeface="Helvetica" charset="0"/>
                <a:cs typeface="Helvetica" charset="0"/>
                <a:sym typeface="Helvetica" charset="0"/>
              </a:rPr>
              <a:t>75 million kr case</a:t>
            </a: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a:latin typeface="Helvetica" charset="0"/>
                <a:cs typeface="Helvetica" charset="0"/>
                <a:sym typeface="Helvetica" charset="0"/>
              </a:rPr>
              <a:t>One of my earlier students, told me how he had gotten an assignment as a project manager to install a </a:t>
            </a: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a:latin typeface="Helvetica" charset="0"/>
                <a:cs typeface="Helvetica" charset="0"/>
                <a:sym typeface="Helvetica" charset="0"/>
              </a:rPr>
              <a:t>One of my students, &lt;&lt;Jack&gt;&gt;  told me with enthusiasm how he was assigned the job of implementing a &lt;&lt;PRA&gt;&gt; system in an organization. His company was given the job from Microsoft, with instructions on a specific MS &lt;&lt;PRA&gt;&gt; system, and what functionality it had to have. At this point, he could have gone ahead and used 6 months to  integrate the system into the organization. The organization would have ended up with a technical &lt;&lt;PRA&gt;&gt; system that might have been useful/integrated/valuable or not to the organization. But being a practitioner of Evo, he started with identifying the Stakeholders. It turned out that the main Stakeholder was the CEO of the company. To understand the Stakeholder Values he arranged a meeting with the CEO and asked him why he had initiated the purchase of the &lt;&lt;PRA&gt;&gt; system. He learned that the CEO had identified that they lost $12M in each year, caused by deadline of contracts not being respected and that no one knew about it before they got the bills. The CEO hoped that a &lt;&lt;PRA&gt;&gt; system could help them get control over the yearly $12M in lost contracts. But in the original instructions given to &lt;&lt;Jack&gt;&gt; from Microsoft , there was no mention of lost contracts. He told me that had he not taken the trouble to identify the Stakeholders (CEO) and their critical values (save yearly $12M per year in lost contracts) his team would not have done anything with the lost contracts, ever.</a:t>
            </a: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a:latin typeface="Helvetica" charset="0"/>
                <a:cs typeface="Helvetica" charset="0"/>
                <a:sym typeface="Helvetica" charset="0"/>
              </a:rPr>
              <a:t>The in true Evo spirit, &lt;&lt;Jack&gt;&gt; looked for how he could deliver value to the organization early, and found that he could, within one week, install a version of the &lt;&lt;PRA&gt;&gt; system that fed live contract information into the system, identify the contracts that was going out on date, and flag them in time for for the CEO and his team to act on them. This lead to that the immediate yearly savings of $12M. The CEO was as estatic as he was amazed about the early results.The &lt;&lt;PRA&gt;&gt; system was far from fully integrated into all the different data bases the organization had, nor was it in use by anyone else than the CEO.</a:t>
            </a: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a:latin typeface="Helvetica" charset="0"/>
                <a:cs typeface="Helvetica" charset="0"/>
                <a:sym typeface="Helvetica" charset="0"/>
              </a:rPr>
              <a:t> It gave &lt;&lt;Jack&gt;&gt; instant credibility, and full support from the CEO. &lt;&lt;Jack&gt;&gt; was smiling from ear to ear when telling me all this. He could now focus on identifying the other Stakeholders, their Stakeholder Values, and integrating the &lt;&lt;PRA&gt;&gt; system in such a way as to deliver the thought after values.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1"/>
          <p:cNvSpPr>
            <a:spLocks noGrp="1" noRot="1" noChangeAspect="1" noChangeArrowheads="1"/>
          </p:cNvSpPr>
          <p:nvPr>
            <p:ph type="sldImg"/>
          </p:nvPr>
        </p:nvSpPr>
        <p:spPr>
          <a:solidFill>
            <a:srgbClr val="FFFFFF"/>
          </a:solidFill>
          <a:ln/>
        </p:spPr>
      </p:sp>
      <p:sp>
        <p:nvSpPr>
          <p:cNvPr id="570371"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a:latin typeface="Helvetica" charset="0"/>
                <a:cs typeface="Helvetica" charset="0"/>
                <a:sym typeface="Helvetica" charset="0"/>
              </a:rPr>
              <a:t>75 million kr case</a:t>
            </a: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a:latin typeface="Helvetica" charset="0"/>
                <a:cs typeface="Helvetica" charset="0"/>
                <a:sym typeface="Helvetica" charset="0"/>
              </a:rPr>
              <a:t>One of my earlier students, told me how he had gotten an assignment as a project manager to install a </a:t>
            </a: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a:latin typeface="Helvetica" charset="0"/>
                <a:cs typeface="Helvetica" charset="0"/>
                <a:sym typeface="Helvetica" charset="0"/>
              </a:rPr>
              <a:t>One of my students, &lt;&lt;Jack&gt;&gt;  told me with enthusiasm how he was assigned the job of implementing a &lt;&lt;PRA&gt;&gt; system in an organization. His company was given the job from Microsoft, with instructions on a specific MS &lt;&lt;PRA&gt;&gt; system, and what functionality it had to have. At this point, he could have gone ahead and used 6 months to  integrate the system into the organization. The organization would have ended up with a technical &lt;&lt;PRA&gt;&gt; system that might have been useful/integrated/valuable or not to the organization. But being a practitioner of Evo, he started with identifying the Stakeholders. It turned out that the main Stakeholder was the CEO of the company. To understand the Stakeholder Values he arranged a meeting with the CEO and asked him why he had initiated the purchase of the &lt;&lt;PRA&gt;&gt; system. He learned that the CEO had identified that they lost $12M in each year, caused by deadline of contracts not being respected and that no one knew about it before they got the bills. The CEO hoped that a &lt;&lt;PRA&gt;&gt; system could help them get control over the yearly $12M in lost contracts. But in the original instructions given to &lt;&lt;Jack&gt;&gt; from Microsoft , there was no mention of lost contracts. He told me that had he not taken the trouble to identify the Stakeholders (CEO) and their critical values (save yearly $12M per year in lost contracts) his team would not have done anything with the lost contracts, ever.</a:t>
            </a: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a:latin typeface="Helvetica" charset="0"/>
                <a:cs typeface="Helvetica" charset="0"/>
                <a:sym typeface="Helvetica" charset="0"/>
              </a:rPr>
              <a:t>The in true Evo spirit, &lt;&lt;Jack&gt;&gt; looked for how he could deliver value to the organization early, and found that he could, within one week, install a version of the &lt;&lt;PRA&gt;&gt; system that fed live contract information into the system, identify the contracts that was going out on date, and flag them in time for for the CEO and his team to act on them. This lead to that the immediate yearly savings of $12M. The CEO was as estatic as he was amazed about the early results.The &lt;&lt;PRA&gt;&gt; system was far from fully integrated into all the different data bases the organization had, nor was it in use by anyone else than the CEO.</a:t>
            </a: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a:latin typeface="Helvetica" charset="0"/>
                <a:cs typeface="Helvetica" charset="0"/>
                <a:sym typeface="Helvetica" charset="0"/>
              </a:rPr>
              <a:t> It gave &lt;&lt;Jack&gt;&gt; instant credibility, and full support from the CEO. &lt;&lt;Jack&gt;&gt; was smiling from ear to ear when telling me all this. He could now focus on identifying the other Stakeholders, their Stakeholder Values, and integrating the &lt;&lt;PRA&gt;&gt; system in such a way as to deliver the thought after values.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1"/>
          <p:cNvSpPr>
            <a:spLocks noGrp="1" noRot="1" noChangeAspect="1" noChangeArrowheads="1"/>
          </p:cNvSpPr>
          <p:nvPr>
            <p:ph type="sldImg"/>
          </p:nvPr>
        </p:nvSpPr>
        <p:spPr>
          <a:solidFill>
            <a:srgbClr val="FFFFFF"/>
          </a:solidFill>
          <a:ln/>
        </p:spPr>
      </p:sp>
      <p:sp>
        <p:nvSpPr>
          <p:cNvPr id="572419"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200">
                <a:latin typeface="Lucida Grande" charset="0"/>
                <a:cs typeface="Lucida Grande" charset="0"/>
                <a:sym typeface="Lucida Grande" charset="0"/>
              </a:rPr>
              <a:t>Jens (picture) given job to implement a CRM system, went to Stakeholder, and gave him what he really wanted first week. what risk was left?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1"/>
          <p:cNvSpPr>
            <a:spLocks noGrp="1" noRot="1" noChangeAspect="1" noChangeArrowheads="1"/>
          </p:cNvSpPr>
          <p:nvPr>
            <p:ph type="sldImg"/>
          </p:nvPr>
        </p:nvSpPr>
        <p:spPr>
          <a:solidFill>
            <a:srgbClr val="FFFFFF"/>
          </a:solidFill>
          <a:ln/>
        </p:spPr>
      </p:sp>
      <p:sp>
        <p:nvSpPr>
          <p:cNvPr id="574467"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600">
                <a:latin typeface="Lucida Grande" charset="0"/>
                <a:cs typeface="Lucida Grande" charset="0"/>
                <a:sym typeface="Lucida Grande" charset="0"/>
              </a:rPr>
              <a:t>Confirmit decided to focus 100% attention on the value requirements.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1"/>
          <p:cNvSpPr>
            <a:spLocks noGrp="1" noRot="1" noChangeAspect="1" noChangeArrowheads="1"/>
          </p:cNvSpPr>
          <p:nvPr>
            <p:ph type="sldImg"/>
          </p:nvPr>
        </p:nvSpPr>
        <p:spPr>
          <a:solidFill>
            <a:srgbClr val="FFFFFF"/>
          </a:solidFill>
          <a:ln/>
        </p:spPr>
      </p:sp>
      <p:sp>
        <p:nvSpPr>
          <p:cNvPr id="57856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600"/>
              </a:lnSpc>
              <a:spcBef>
                <a:spcPts val="1000"/>
              </a:spcBef>
            </a:pPr>
            <a:r>
              <a:rPr lang="en-US" sz="8400">
                <a:solidFill>
                  <a:srgbClr val="000000"/>
                </a:solidFill>
                <a:cs typeface="Gill Sans" charset="0"/>
                <a:sym typeface="Gill Sans" charset="0"/>
              </a:rPr>
              <a:t>take home points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smtClean="0">
                <a:solidFill>
                  <a:schemeClr val="tx1"/>
                </a:solidFill>
                <a:latin typeface="+mn-lt"/>
                <a:ea typeface="+mn-ea"/>
                <a:cs typeface="+mn-cs"/>
              </a:rPr>
              <a:t>Requirements – A Socio Technical Discipline</a:t>
            </a:r>
          </a:p>
          <a:p>
            <a:r>
              <a:rPr lang="en-US" sz="1200" kern="1200" baseline="0" dirty="0" smtClean="0">
                <a:solidFill>
                  <a:schemeClr val="tx1"/>
                </a:solidFill>
                <a:latin typeface="+mn-lt"/>
                <a:ea typeface="+mn-ea"/>
                <a:cs typeface="+mn-cs"/>
              </a:rPr>
              <a:t>This is the fourth article in a series that explains the</a:t>
            </a:r>
          </a:p>
          <a:p>
            <a:r>
              <a:rPr lang="en-US" sz="1200" kern="1200" baseline="0" dirty="0" smtClean="0">
                <a:solidFill>
                  <a:schemeClr val="tx1"/>
                </a:solidFill>
                <a:latin typeface="+mn-lt"/>
                <a:ea typeface="+mn-ea"/>
                <a:cs typeface="+mn-cs"/>
              </a:rPr>
              <a:t>thinking behind the </a:t>
            </a:r>
            <a:r>
              <a:rPr lang="en-US" sz="1200" i="1" kern="1200" baseline="0" dirty="0" smtClean="0">
                <a:solidFill>
                  <a:schemeClr val="tx1"/>
                </a:solidFill>
                <a:latin typeface="+mn-lt"/>
                <a:ea typeface="+mn-ea"/>
                <a:cs typeface="+mn-cs"/>
              </a:rPr>
              <a:t>Volere1 requirements techniques.</a:t>
            </a:r>
          </a:p>
          <a:p>
            <a:r>
              <a:rPr lang="en-US" sz="1200" kern="1200" baseline="0" dirty="0" smtClean="0">
                <a:solidFill>
                  <a:schemeClr val="tx1"/>
                </a:solidFill>
                <a:latin typeface="+mn-lt"/>
                <a:ea typeface="+mn-ea"/>
                <a:cs typeface="+mn-cs"/>
              </a:rPr>
              <a:t>Subsequent articles will explore various aspects of</a:t>
            </a:r>
          </a:p>
          <a:p>
            <a:r>
              <a:rPr lang="en-US" sz="1200" kern="1200" baseline="0" dirty="0" smtClean="0">
                <a:solidFill>
                  <a:schemeClr val="tx1"/>
                </a:solidFill>
                <a:latin typeface="+mn-lt"/>
                <a:ea typeface="+mn-ea"/>
                <a:cs typeface="+mn-cs"/>
              </a:rPr>
              <a:t>applying these techniques in your environment.</a:t>
            </a:r>
          </a:p>
          <a:p>
            <a:r>
              <a:rPr lang="en-US" sz="1200" kern="1200" baseline="0" dirty="0" smtClean="0">
                <a:solidFill>
                  <a:schemeClr val="tx1"/>
                </a:solidFill>
                <a:latin typeface="+mn-lt"/>
                <a:ea typeface="+mn-ea"/>
                <a:cs typeface="+mn-cs"/>
              </a:rPr>
              <a:t>by</a:t>
            </a:r>
          </a:p>
          <a:p>
            <a:r>
              <a:rPr lang="en-US" sz="1200" kern="1200" baseline="0" dirty="0" smtClean="0">
                <a:solidFill>
                  <a:schemeClr val="tx1"/>
                </a:solidFill>
                <a:latin typeface="+mn-lt"/>
                <a:ea typeface="+mn-ea"/>
                <a:cs typeface="+mn-cs"/>
              </a:rPr>
              <a:t>Suzanne Robertson &amp; James Robertson</a:t>
            </a:r>
          </a:p>
          <a:p>
            <a:r>
              <a:rPr lang="en-US" sz="1200" kern="1200" baseline="0" dirty="0" smtClean="0">
                <a:solidFill>
                  <a:schemeClr val="tx1"/>
                </a:solidFill>
                <a:latin typeface="+mn-lt"/>
                <a:ea typeface="+mn-ea"/>
                <a:cs typeface="+mn-cs"/>
              </a:rPr>
              <a:t>The Atlantic Systems Guild</a:t>
            </a:r>
          </a:p>
          <a:p>
            <a:r>
              <a:rPr lang="en-US" sz="1200" kern="1200" baseline="0" dirty="0" smtClean="0">
                <a:solidFill>
                  <a:schemeClr val="tx1"/>
                </a:solidFill>
                <a:latin typeface="+mn-lt"/>
                <a:ea typeface="+mn-ea"/>
                <a:cs typeface="+mn-cs"/>
              </a:rPr>
              <a:t>February 2009</a:t>
            </a:r>
          </a:p>
          <a:p>
            <a:r>
              <a:rPr lang="en-US" sz="1200" b="1" i="1" kern="1200" baseline="0" dirty="0" smtClean="0">
                <a:solidFill>
                  <a:schemeClr val="tx1"/>
                </a:solidFill>
                <a:latin typeface="+mn-lt"/>
                <a:ea typeface="+mn-ea"/>
                <a:cs typeface="+mn-cs"/>
              </a:rPr>
              <a:t>A Combination of Perspectives</a:t>
            </a:r>
          </a:p>
          <a:p>
            <a:endParaRPr lang="en-US" sz="1200" b="1" i="1"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On 8 Apr 2009, at 11:00, Suzanne Robertson </a:t>
            </a:r>
            <a:r>
              <a:rPr lang="en-US" sz="1200" kern="1200" dirty="0" err="1" smtClean="0">
                <a:solidFill>
                  <a:schemeClr val="tx1"/>
                </a:solidFill>
                <a:latin typeface="+mn-lt"/>
                <a:ea typeface="+mn-ea"/>
                <a:cs typeface="+mn-cs"/>
              </a:rPr>
              <a:t>wrote:Tom,Yes</a:t>
            </a:r>
            <a:r>
              <a:rPr lang="en-US" sz="1200" kern="1200" dirty="0" smtClean="0">
                <a:solidFill>
                  <a:schemeClr val="tx1"/>
                </a:solidFill>
                <a:latin typeface="+mn-lt"/>
                <a:ea typeface="+mn-ea"/>
                <a:cs typeface="+mn-cs"/>
              </a:rPr>
              <a:t>, with the usual copyright acknowledgements. What do you want to </a:t>
            </a:r>
            <a:r>
              <a:rPr lang="en-US" sz="1200" kern="1200" smtClean="0">
                <a:solidFill>
                  <a:schemeClr val="tx1"/>
                </a:solidFill>
                <a:latin typeface="+mn-lt"/>
                <a:ea typeface="+mn-ea"/>
                <a:cs typeface="+mn-cs"/>
              </a:rPr>
              <a:t>use it for</a:t>
            </a:r>
            <a:r>
              <a:rPr lang="en-US" sz="1200" kern="1200" dirty="0" err="1" smtClean="0">
                <a:solidFill>
                  <a:schemeClr val="tx1"/>
                </a:solidFill>
                <a:latin typeface="+mn-lt"/>
                <a:ea typeface="+mn-ea"/>
                <a:cs typeface="+mn-cs"/>
              </a:rPr>
              <a:t>?Have</a:t>
            </a:r>
            <a:r>
              <a:rPr lang="en-US" sz="1200" kern="1200" dirty="0" smtClean="0">
                <a:solidFill>
                  <a:schemeClr val="tx1"/>
                </a:solidFill>
                <a:latin typeface="+mn-lt"/>
                <a:ea typeface="+mn-ea"/>
                <a:cs typeface="+mn-cs"/>
              </a:rPr>
              <a:t> a happy </a:t>
            </a:r>
            <a:r>
              <a:rPr lang="en-US" sz="1200" kern="1200" dirty="0" err="1" smtClean="0">
                <a:solidFill>
                  <a:schemeClr val="tx1"/>
                </a:solidFill>
                <a:latin typeface="+mn-lt"/>
                <a:ea typeface="+mn-ea"/>
                <a:cs typeface="+mn-cs"/>
              </a:rPr>
              <a:t>EasterSuzanne</a:t>
            </a:r>
            <a:endParaRPr lang="en-US" dirty="0"/>
          </a:p>
        </p:txBody>
      </p:sp>
      <p:sp>
        <p:nvSpPr>
          <p:cNvPr id="4" name="Slide Number Placeholder 3"/>
          <p:cNvSpPr>
            <a:spLocks noGrp="1"/>
          </p:cNvSpPr>
          <p:nvPr>
            <p:ph type="sldNum" sz="quarter" idx="10"/>
          </p:nvPr>
        </p:nvSpPr>
        <p:spPr/>
        <p:txBody>
          <a:bodyPr/>
          <a:lstStyle/>
          <a:p>
            <a:fld id="{86188130-FF0B-7A49-B9E5-2F38021DE1F7}" type="slidenum">
              <a:rPr lang="en-US" smtClean="0"/>
              <a:pPr/>
              <a:t>28</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1"/>
          <p:cNvSpPr>
            <a:spLocks noGrp="1" noRot="1" noChangeAspect="1" noChangeArrowheads="1"/>
          </p:cNvSpPr>
          <p:nvPr>
            <p:ph type="sldImg"/>
          </p:nvPr>
        </p:nvSpPr>
        <p:spPr>
          <a:solidFill>
            <a:srgbClr val="FFFFFF"/>
          </a:solidFill>
          <a:ln/>
        </p:spPr>
      </p:sp>
      <p:sp>
        <p:nvSpPr>
          <p:cNvPr id="582659"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sz="1400">
                <a:solidFill>
                  <a:srgbClr val="000000"/>
                </a:solidFill>
                <a:cs typeface="Gill Sans" charset="0"/>
                <a:sym typeface="Gill Sans" charset="0"/>
              </a:rPr>
              <a:t>A powerfull </a:t>
            </a:r>
            <a:br>
              <a:rPr lang="en-US" sz="1400">
                <a:solidFill>
                  <a:srgbClr val="000000"/>
                </a:solidFill>
                <a:cs typeface="Gill Sans" charset="0"/>
                <a:sym typeface="Gill Sans" charset="0"/>
              </a:rPr>
            </a:br>
            <a:r>
              <a:rPr lang="en-US" sz="1400">
                <a:solidFill>
                  <a:srgbClr val="000000"/>
                </a:solidFill>
                <a:cs typeface="Gill Sans" charset="0"/>
                <a:sym typeface="Gill Sans" charset="0"/>
              </a:rPr>
              <a:t>Product Backlog </a:t>
            </a:r>
            <a:br>
              <a:rPr lang="en-US" sz="1400">
                <a:solidFill>
                  <a:srgbClr val="000000"/>
                </a:solidFill>
                <a:cs typeface="Gill Sans" charset="0"/>
                <a:sym typeface="Gill Sans" charset="0"/>
              </a:rPr>
            </a:br>
            <a:r>
              <a:rPr lang="en-US" sz="1400">
                <a:solidFill>
                  <a:srgbClr val="000000"/>
                </a:solidFill>
                <a:cs typeface="Gill Sans" charset="0"/>
                <a:sym typeface="Gill Sans" charset="0"/>
              </a:rPr>
              <a:t>requires Continious Prioritization </a:t>
            </a:r>
            <a:br>
              <a:rPr lang="en-US" sz="1400">
                <a:solidFill>
                  <a:srgbClr val="000000"/>
                </a:solidFill>
                <a:cs typeface="Gill Sans" charset="0"/>
                <a:sym typeface="Gill Sans" charset="0"/>
              </a:rPr>
            </a:br>
            <a:r>
              <a:rPr lang="en-US" sz="1400">
                <a:solidFill>
                  <a:srgbClr val="000000"/>
                </a:solidFill>
                <a:cs typeface="Gill Sans" charset="0"/>
                <a:sym typeface="Gill Sans" charset="0"/>
              </a:rPr>
              <a:t>from top to toe</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1"/>
          <p:cNvSpPr>
            <a:spLocks noGrp="1" noRot="1" noChangeAspect="1" noChangeArrowheads="1"/>
          </p:cNvSpPr>
          <p:nvPr>
            <p:ph type="sldImg"/>
          </p:nvPr>
        </p:nvSpPr>
        <p:spPr>
          <a:solidFill>
            <a:srgbClr val="FFFFFF"/>
          </a:solidFill>
          <a:ln/>
        </p:spPr>
      </p:sp>
      <p:sp>
        <p:nvSpPr>
          <p:cNvPr id="584707"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sz="1400">
                <a:solidFill>
                  <a:srgbClr val="000000"/>
                </a:solidFill>
                <a:cs typeface="Gill Sans" charset="0"/>
                <a:sym typeface="Gill Sans" charset="0"/>
              </a:rPr>
              <a:t>A powerfull </a:t>
            </a:r>
            <a:br>
              <a:rPr lang="en-US" sz="1400">
                <a:solidFill>
                  <a:srgbClr val="000000"/>
                </a:solidFill>
                <a:cs typeface="Gill Sans" charset="0"/>
                <a:sym typeface="Gill Sans" charset="0"/>
              </a:rPr>
            </a:br>
            <a:r>
              <a:rPr lang="en-US" sz="1400">
                <a:solidFill>
                  <a:srgbClr val="000000"/>
                </a:solidFill>
                <a:cs typeface="Gill Sans" charset="0"/>
                <a:sym typeface="Gill Sans" charset="0"/>
              </a:rPr>
              <a:t>Product Backlog </a:t>
            </a:r>
            <a:br>
              <a:rPr lang="en-US" sz="1400">
                <a:solidFill>
                  <a:srgbClr val="000000"/>
                </a:solidFill>
                <a:cs typeface="Gill Sans" charset="0"/>
                <a:sym typeface="Gill Sans" charset="0"/>
              </a:rPr>
            </a:br>
            <a:r>
              <a:rPr lang="en-US" sz="1400">
                <a:solidFill>
                  <a:srgbClr val="000000"/>
                </a:solidFill>
                <a:cs typeface="Gill Sans" charset="0"/>
                <a:sym typeface="Gill Sans" charset="0"/>
              </a:rPr>
              <a:t>requires Continious Prioritization </a:t>
            </a:r>
            <a:br>
              <a:rPr lang="en-US" sz="1400">
                <a:solidFill>
                  <a:srgbClr val="000000"/>
                </a:solidFill>
                <a:cs typeface="Gill Sans" charset="0"/>
                <a:sym typeface="Gill Sans" charset="0"/>
              </a:rPr>
            </a:br>
            <a:r>
              <a:rPr lang="en-US" sz="1400">
                <a:solidFill>
                  <a:srgbClr val="000000"/>
                </a:solidFill>
                <a:cs typeface="Gill Sans" charset="0"/>
                <a:sym typeface="Gill Sans" charset="0"/>
              </a:rPr>
              <a:t>from top to toe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1"/>
          <p:cNvSpPr>
            <a:spLocks noGrp="1" noRot="1" noChangeAspect="1" noChangeArrowheads="1"/>
          </p:cNvSpPr>
          <p:nvPr>
            <p:ph type="sldImg"/>
          </p:nvPr>
        </p:nvSpPr>
        <p:spPr>
          <a:solidFill>
            <a:srgbClr val="FFFFFF"/>
          </a:solidFill>
          <a:ln/>
        </p:spPr>
      </p:sp>
      <p:sp>
        <p:nvSpPr>
          <p:cNvPr id="586755"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a:solidFill>
                  <a:srgbClr val="262626"/>
                </a:solidFill>
                <a:latin typeface="Lucida Grande" charset="0"/>
                <a:cs typeface="Lucida Grande" charset="0"/>
                <a:sym typeface="Lucida Grande" charset="0"/>
              </a:rPr>
              <a:t>We can deliver value to stakeholders, </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a:solidFill>
                  <a:srgbClr val="262626"/>
                </a:solidFill>
                <a:latin typeface="Lucida Grande" charset="0"/>
                <a:cs typeface="Lucida Grande" charset="0"/>
                <a:sym typeface="Lucida Grande" charset="0"/>
              </a:rPr>
              <a:t>we should deliver value to stakeholders </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a:solidFill>
                  <a:srgbClr val="262626"/>
                </a:solidFill>
                <a:latin typeface="Lucida Grande" charset="0"/>
                <a:cs typeface="Lucida Grande" charset="0"/>
                <a:sym typeface="Lucida Grande" charset="0"/>
              </a:rPr>
              <a:t>and we must deliver value to stakeholder.</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a:solidFill>
                  <a:srgbClr val="262626"/>
                </a:solidFill>
                <a:latin typeface="Lucida Grande" charset="0"/>
                <a:cs typeface="Lucida Grande" charset="0"/>
                <a:sym typeface="Lucida Grande" charset="0"/>
              </a:rPr>
              <a:t>Vi kan levere verdi til intresentene, vi burde levere verdi til intresentene, vi må levere verdi til intresentene.</a:t>
            </a:r>
          </a:p>
          <a:p>
            <a:pPr marL="546100" indent="-546100" eaLnBrk="1" hangingPunct="1">
              <a:lnSpc>
                <a:spcPct val="120000"/>
              </a:lnSpc>
              <a:spcBef>
                <a:spcPts val="8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ja-JP" altLang="en-US" sz="3600">
                <a:solidFill>
                  <a:srgbClr val="262626"/>
                </a:solidFill>
                <a:latin typeface="Lucida Grande" charset="0"/>
                <a:cs typeface="Lucida Grande" charset="0"/>
                <a:sym typeface="Lucida Grande" charset="0"/>
              </a:rPr>
              <a:t>‘</a:t>
            </a:r>
            <a:r>
              <a:rPr lang="en-US" sz="3600">
                <a:solidFill>
                  <a:srgbClr val="262626"/>
                </a:solidFill>
                <a:latin typeface="Lucida Grande" charset="0"/>
                <a:cs typeface="Lucida Grande" charset="0"/>
                <a:sym typeface="Lucida Grande" charset="0"/>
              </a:rPr>
              <a:t>We can do this thing, we should do this thing and we must do this thing.</a:t>
            </a:r>
            <a:r>
              <a:rPr lang="ja-JP" altLang="en-US" sz="3600">
                <a:solidFill>
                  <a:srgbClr val="262626"/>
                </a:solidFill>
                <a:latin typeface="Lucida Grande" charset="0"/>
                <a:cs typeface="Lucida Grande" charset="0"/>
                <a:sym typeface="Lucida Grande" charset="0"/>
              </a:rPr>
              <a:t>’</a:t>
            </a:r>
            <a:endParaRPr lang="en-US" sz="3600">
              <a:solidFill>
                <a:srgbClr val="262626"/>
              </a:solidFill>
              <a:latin typeface="Lucida Grande" charset="0"/>
              <a:cs typeface="Lucida Grande" charset="0"/>
              <a:sym typeface="Lucida Grande"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1"/>
          <p:cNvSpPr>
            <a:spLocks noGrp="1" noRot="1" noChangeAspect="1" noChangeArrowheads="1"/>
          </p:cNvSpPr>
          <p:nvPr>
            <p:ph type="sldImg"/>
          </p:nvPr>
        </p:nvSpPr>
        <p:spPr>
          <a:solidFill>
            <a:srgbClr val="FFFFFF"/>
          </a:solidFill>
          <a:ln/>
        </p:spPr>
      </p:sp>
      <p:sp>
        <p:nvSpPr>
          <p:cNvPr id="589827"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1600"/>
              </a:lnSpc>
              <a:spcBef>
                <a:spcPts val="1000"/>
              </a:spcBef>
            </a:pPr>
            <a:r>
              <a:rPr lang="en-US" sz="3600">
                <a:solidFill>
                  <a:srgbClr val="262626"/>
                </a:solidFill>
                <a:latin typeface="Lucida Grande" charset="0"/>
                <a:cs typeface="Lucida Grande" charset="0"/>
                <a:sym typeface="Lucida Grande" charset="0"/>
              </a:rPr>
              <a:t>We can make Management embrace Agile, we should make Management Agile, we must direct Agile towards satisfaction of stakeholder values</a:t>
            </a:r>
            <a:r>
              <a:rPr lang="en-US">
                <a:solidFill>
                  <a:srgbClr val="262626"/>
                </a:solidFill>
                <a:latin typeface="Lucida Grande" charset="0"/>
                <a:cs typeface="Lucida Grande" charset="0"/>
                <a:sym typeface="Lucida Grande" charset="0"/>
              </a:rPr>
              <a:t>.</a:t>
            </a:r>
          </a:p>
          <a:p>
            <a:pPr eaLnBrk="1" hangingPunct="1">
              <a:lnSpc>
                <a:spcPts val="1600"/>
              </a:lnSpc>
              <a:spcBef>
                <a:spcPts val="1000"/>
              </a:spcBef>
            </a:pPr>
            <a:r>
              <a:rPr lang="en-US">
                <a:solidFill>
                  <a:srgbClr val="262626"/>
                </a:solidFill>
                <a:latin typeface="Lucida Grande" charset="0"/>
                <a:cs typeface="Lucida Grande" charset="0"/>
                <a:sym typeface="Lucida Grande" charset="0"/>
              </a:rPr>
              <a:t>Vi kan få ledere til å omfavne Smidig, vi burde endre  </a:t>
            </a:r>
          </a:p>
          <a:p>
            <a:pPr eaLnBrk="1" hangingPunct="1">
              <a:lnSpc>
                <a:spcPts val="1600"/>
              </a:lnSpc>
              <a:spcBef>
                <a:spcPts val="1000"/>
              </a:spcBef>
            </a:pPr>
            <a:r>
              <a:rPr lang="ja-JP" altLang="en-US">
                <a:solidFill>
                  <a:srgbClr val="262626"/>
                </a:solidFill>
                <a:latin typeface="Lucida Grande" charset="0"/>
                <a:cs typeface="Lucida Grande" charset="0"/>
                <a:sym typeface="Lucida Grande" charset="0"/>
              </a:rPr>
              <a:t>‘</a:t>
            </a:r>
            <a:r>
              <a:rPr lang="en-US">
                <a:solidFill>
                  <a:srgbClr val="262626"/>
                </a:solidFill>
                <a:latin typeface="Lucida Grande" charset="0"/>
                <a:cs typeface="Lucida Grande" charset="0"/>
                <a:sym typeface="Lucida Grande" charset="0"/>
              </a:rPr>
              <a:t>We can do this thing, we should do this thing and we must do this thing.</a:t>
            </a:r>
            <a:r>
              <a:rPr lang="ja-JP" altLang="en-US">
                <a:solidFill>
                  <a:srgbClr val="262626"/>
                </a:solidFill>
                <a:latin typeface="Lucida Grande" charset="0"/>
                <a:cs typeface="Lucida Grande" charset="0"/>
                <a:sym typeface="Lucida Grande" charset="0"/>
              </a:rPr>
              <a:t>’</a:t>
            </a:r>
            <a:endParaRPr lang="en-US">
              <a:solidFill>
                <a:srgbClr val="262626"/>
              </a:solidFill>
              <a:latin typeface="Lucida Grande" charset="0"/>
              <a:cs typeface="Lucida Grande" charset="0"/>
              <a:sym typeface="Lucida Grande"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p:spPr>
        <p:txBody>
          <a:bodyPr/>
          <a:lstStyle/>
          <a:p>
            <a:fld id="{F0A806E6-76C0-044C-AEBF-E69695026354}" type="slidenum">
              <a:rPr lang="en-US"/>
              <a:pPr/>
              <a:t>29</a:t>
            </a:fld>
            <a:endParaRPr lang="en-US"/>
          </a:p>
        </p:txBody>
      </p:sp>
      <p:sp>
        <p:nvSpPr>
          <p:cNvPr id="343043" name="Rectangle 1026"/>
          <p:cNvSpPr>
            <a:spLocks noGrp="1" noRot="1" noChangeAspect="1" noChangeArrowheads="1" noTextEdit="1"/>
          </p:cNvSpPr>
          <p:nvPr>
            <p:ph type="sldImg"/>
          </p:nvPr>
        </p:nvSpPr>
        <p:spPr>
          <a:ln/>
        </p:spPr>
      </p:sp>
      <p:sp>
        <p:nvSpPr>
          <p:cNvPr id="343044" name="Rectangle 1027"/>
          <p:cNvSpPr>
            <a:spLocks noGrp="1" noChangeArrowheads="1"/>
          </p:cNvSpPr>
          <p:nvPr>
            <p:ph type="body" idx="1"/>
          </p:nvPr>
        </p:nvSpPr>
        <p:spPr>
          <a:noFill/>
          <a:ln w="9525"/>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p:spPr>
        <p:txBody>
          <a:bodyPr/>
          <a:lstStyle/>
          <a:p>
            <a:fld id="{AAAEB6B4-AD59-5E4E-81A0-05EFFB67A4EE}" type="slidenum">
              <a:rPr lang="en-US"/>
              <a:pPr/>
              <a:t>31</a:t>
            </a:fld>
            <a:endParaRPr lang="en-US"/>
          </a:p>
        </p:txBody>
      </p:sp>
      <p:sp>
        <p:nvSpPr>
          <p:cNvPr id="345091" name="Rectangle 1026"/>
          <p:cNvSpPr>
            <a:spLocks noGrp="1" noRot="1" noChangeAspect="1" noChangeArrowheads="1" noTextEdit="1"/>
          </p:cNvSpPr>
          <p:nvPr>
            <p:ph type="sldImg"/>
          </p:nvPr>
        </p:nvSpPr>
        <p:spPr>
          <a:ln/>
        </p:spPr>
      </p:sp>
      <p:sp>
        <p:nvSpPr>
          <p:cNvPr id="345092" name="Rectangle 1027"/>
          <p:cNvSpPr>
            <a:spLocks noGrp="1" noChangeArrowheads="1"/>
          </p:cNvSpPr>
          <p:nvPr>
            <p:ph type="body" idx="1"/>
          </p:nvPr>
        </p:nvSpPr>
        <p:spPr>
          <a:noFill/>
          <a:ln w="9525"/>
        </p:spPr>
        <p:txBody>
          <a:bodyPr/>
          <a:lstStyle/>
          <a:p>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25E5B350-758D-D84E-8F51-D366063C05D7}" type="slidenum">
              <a:rPr lang="en-US"/>
              <a:pPr/>
              <a:t>32</a:t>
            </a:fld>
            <a:endParaRPr lang="en-US"/>
          </a:p>
        </p:txBody>
      </p:sp>
      <p:sp>
        <p:nvSpPr>
          <p:cNvPr id="351235" name="Rectangle 1026"/>
          <p:cNvSpPr>
            <a:spLocks noGrp="1" noRot="1" noChangeAspect="1" noChangeArrowheads="1" noTextEdit="1"/>
          </p:cNvSpPr>
          <p:nvPr>
            <p:ph type="sldImg"/>
          </p:nvPr>
        </p:nvSpPr>
        <p:spPr>
          <a:ln/>
        </p:spPr>
      </p:sp>
      <p:sp>
        <p:nvSpPr>
          <p:cNvPr id="351236" name="Rectangle 1027"/>
          <p:cNvSpPr>
            <a:spLocks noGrp="1" noChangeArrowheads="1"/>
          </p:cNvSpPr>
          <p:nvPr>
            <p:ph type="body" idx="1"/>
          </p:nvPr>
        </p:nvSpPr>
        <p:spPr>
          <a:noFill/>
          <a:ln w="9525"/>
        </p:spPr>
        <p:txBody>
          <a:bodyPr/>
          <a:lstStyle/>
          <a:p>
            <a:r>
              <a:rPr lang="en-US"/>
              <a:t>From Richard House , i-logue, London June 24th 2003</a:t>
            </a:r>
          </a:p>
          <a:p>
            <a:r>
              <a:rPr lang="en-US"/>
              <a:t>Zachman</a:t>
            </a:r>
          </a:p>
          <a:p>
            <a:r>
              <a:rPr lang="en-GB"/>
              <a:t>Zachman - www.zifa.com</a:t>
            </a:r>
          </a:p>
          <a:p>
            <a:endParaRPr lang="en-US"/>
          </a:p>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www.mindmapinspiration.com</a:t>
            </a:r>
            <a:r>
              <a:rPr lang="en-US" dirty="0" smtClean="0"/>
              <a:t>/unity/</a:t>
            </a:r>
          </a:p>
          <a:p>
            <a:r>
              <a:rPr lang="en-US" dirty="0" smtClean="0"/>
              <a:t>©©©</a:t>
            </a:r>
            <a:endParaRPr lang="en-US" dirty="0"/>
          </a:p>
        </p:txBody>
      </p:sp>
      <p:sp>
        <p:nvSpPr>
          <p:cNvPr id="4" name="Slide Number Placeholder 3"/>
          <p:cNvSpPr>
            <a:spLocks noGrp="1"/>
          </p:cNvSpPr>
          <p:nvPr>
            <p:ph type="sldNum" sz="quarter" idx="10"/>
          </p:nvPr>
        </p:nvSpPr>
        <p:spPr/>
        <p:txBody>
          <a:bodyPr/>
          <a:lstStyle/>
          <a:p>
            <a:fld id="{6065BC33-972D-DF4D-AF38-CB04F04E81F4}" type="slidenum">
              <a:rPr lang="en-GB" smtClean="0"/>
              <a:t>45</a:t>
            </a:fld>
            <a:endParaRPr lang="en-GB"/>
          </a:p>
        </p:txBody>
      </p:sp>
    </p:spTree>
    <p:extLst>
      <p:ext uri="{BB962C8B-B14F-4D97-AF65-F5344CB8AC3E}">
        <p14:creationId xmlns:p14="http://schemas.microsoft.com/office/powerpoint/2010/main" val="3740049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1461247"/>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0" y="4953000"/>
            <a:ext cx="9144000" cy="45291"/>
            <a:chOff x="0" y="1613647"/>
            <a:chExt cx="9144000" cy="45291"/>
          </a:xfrm>
        </p:grpSpPr>
        <p:cxnSp>
          <p:nvCxnSpPr>
            <p:cNvPr id="11" name="Straight Connector 10"/>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4114800" y="1572768"/>
            <a:ext cx="4910328" cy="2130552"/>
          </a:xfrm>
        </p:spPr>
        <p:txBody>
          <a:bodyPr vert="horz" lIns="91440" tIns="45720" rIns="91440" bIns="45720" rtlCol="0" anchor="b" anchorCtr="0">
            <a:normAutofit/>
          </a:bodyPr>
          <a:lstStyle>
            <a:lvl1pPr algn="r" defTabSz="914400" rtl="0" eaLnBrk="1" latinLnBrk="0" hangingPunct="1">
              <a:spcBef>
                <a:spcPct val="0"/>
              </a:spcBef>
              <a:buNone/>
              <a:defRPr sz="4800" b="1" kern="1200">
                <a:solidFill>
                  <a:schemeClr val="tx1"/>
                </a:solidFill>
                <a:effectLst>
                  <a:outerShdw blurRad="50800" dist="50800" dir="2700000" algn="tl" rotWithShape="0">
                    <a:schemeClr val="bg1">
                      <a:alpha val="30000"/>
                    </a:schemeClr>
                  </a:outerShdw>
                </a:effectLst>
                <a:latin typeface="+mj-lt"/>
                <a:ea typeface="+mj-ea"/>
                <a:cs typeface="+mj-cs"/>
              </a:defRPr>
            </a:lvl1pPr>
          </a:lstStyle>
          <a:p>
            <a:r>
              <a:rPr lang="en-GB" smtClean="0"/>
              <a:t>Click to edit Master title style</a:t>
            </a:r>
            <a:endParaRPr/>
          </a:p>
        </p:txBody>
      </p:sp>
      <p:sp>
        <p:nvSpPr>
          <p:cNvPr id="3" name="Subtitle 2"/>
          <p:cNvSpPr>
            <a:spLocks noGrp="1"/>
          </p:cNvSpPr>
          <p:nvPr>
            <p:ph type="subTitle" idx="1"/>
          </p:nvPr>
        </p:nvSpPr>
        <p:spPr>
          <a:xfrm>
            <a:off x="4114800" y="3711388"/>
            <a:ext cx="4910328" cy="886968"/>
          </a:xfrm>
        </p:spPr>
        <p:txBody>
          <a:bodyPr vert="horz" lIns="91440" tIns="45720" rIns="91440" bIns="45720" rtlCol="0">
            <a:normAutofit/>
          </a:bodyPr>
          <a:lstStyle>
            <a:lvl1pPr marL="0" indent="0" algn="r" defTabSz="914400" rtl="0" eaLnBrk="1" latinLnBrk="0" hangingPunct="1">
              <a:spcBef>
                <a:spcPct val="20000"/>
              </a:spcBef>
              <a:buClr>
                <a:schemeClr val="accent1"/>
              </a:buClr>
              <a:buSzPct val="90000"/>
              <a:buFont typeface="Wingdings" pitchFamily="2" charset="2"/>
              <a:buNone/>
              <a:defRPr sz="2400" b="1" kern="1200">
                <a:solidFill>
                  <a:schemeClr val="tx1">
                    <a:tint val="75000"/>
                  </a:schemeClr>
                </a:solidFill>
                <a:effectLst>
                  <a:outerShdw blurRad="50800" dist="50800" dir="2700000" algn="tl" rotWithShape="0">
                    <a:schemeClr val="bg1">
                      <a:alpha val="30000"/>
                    </a:scheme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a:p>
        </p:txBody>
      </p:sp>
      <p:sp>
        <p:nvSpPr>
          <p:cNvPr id="4" name="Date Placeholder 3"/>
          <p:cNvSpPr>
            <a:spLocks noGrp="1"/>
          </p:cNvSpPr>
          <p:nvPr>
            <p:ph type="dt" sz="half" idx="10"/>
          </p:nvPr>
        </p:nvSpPr>
        <p:spPr/>
        <p:txBody>
          <a:bodyPr/>
          <a:lstStyle/>
          <a:p>
            <a:fld id="{F6C5832A-3980-3844-A523-639207EE527C}" type="datetime2">
              <a:rPr lang="en-US" smtClean="0"/>
              <a:pPr/>
              <a:t>Tuesday, 8 March 2011</a:t>
            </a:fld>
            <a:endParaRPr lang="en-GB"/>
          </a:p>
        </p:txBody>
      </p:sp>
      <p:sp>
        <p:nvSpPr>
          <p:cNvPr id="5" name="Footer Placeholder 4"/>
          <p:cNvSpPr>
            <a:spLocks noGrp="1"/>
          </p:cNvSpPr>
          <p:nvPr>
            <p:ph type="ftr" sz="quarter" idx="11"/>
          </p:nvPr>
        </p:nvSpPr>
        <p:spPr/>
        <p:txBody>
          <a:bodyPr/>
          <a:lstStyle/>
          <a:p>
            <a:r>
              <a:rPr lang="en-US" smtClean="0"/>
              <a:t>© Gilb.com</a:t>
            </a:r>
            <a:endParaRPr lang="en-GB"/>
          </a:p>
        </p:txBody>
      </p:sp>
      <p:sp>
        <p:nvSpPr>
          <p:cNvPr id="6" name="Slide Number Placeholder 5"/>
          <p:cNvSpPr>
            <a:spLocks noGrp="1"/>
          </p:cNvSpPr>
          <p:nvPr>
            <p:ph type="sldNum" sz="quarter" idx="12"/>
          </p:nvPr>
        </p:nvSpPr>
        <p:spPr/>
        <p:txBody>
          <a:bodyPr/>
          <a:lstStyle/>
          <a:p>
            <a:fld id="{1DD9AF87-53B6-FD4A-B2D3-CF1EEADDF73C}" type="slidenum">
              <a:rPr lang="en-GB" smtClean="0"/>
              <a:pPr/>
              <a:t>‹#›</a:t>
            </a:fld>
            <a:endParaRPr lang="en-GB"/>
          </a:p>
        </p:txBody>
      </p:sp>
      <p:sp>
        <p:nvSpPr>
          <p:cNvPr id="20" name="Oval 19"/>
          <p:cNvSpPr>
            <a:spLocks noChangeAspect="1"/>
          </p:cNvSpPr>
          <p:nvPr/>
        </p:nvSpPr>
        <p:spPr>
          <a:xfrm>
            <a:off x="121024" y="85165"/>
            <a:ext cx="4433047" cy="4433047"/>
          </a:xfrm>
          <a:prstGeom prst="ellipse">
            <a:avLst/>
          </a:prstGeom>
          <a:gradFill flip="none" rotWithShape="1">
            <a:gsLst>
              <a:gs pos="0">
                <a:schemeClr val="accent1"/>
              </a:gs>
              <a:gs pos="50000">
                <a:schemeClr val="accent1">
                  <a:lumMod val="75000"/>
                </a:schemeClr>
              </a:gs>
              <a:gs pos="100000">
                <a:schemeClr val="accent1"/>
              </a:gs>
            </a:gsLst>
            <a:lin ang="8400000" scaled="0"/>
            <a:tileRect/>
          </a:gradFill>
          <a:ln>
            <a:noFill/>
          </a:ln>
          <a:effectLst>
            <a:outerShdw blurRad="50800" dist="38100" dir="5400000" algn="t" rotWithShape="0">
              <a:prstClr val="black">
                <a:alpha val="40000"/>
              </a:prstClr>
            </a:outerShdw>
          </a:effectLst>
          <a:scene3d>
            <a:camera prst="orthographicFront"/>
            <a:lightRig rig="chilly" dir="t">
              <a:rot lat="0" lon="0" rev="16800000"/>
            </a:lightRig>
          </a:scene3d>
          <a:sp3d>
            <a:bevelT w="127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4" name="Oval 33"/>
          <p:cNvSpPr/>
          <p:nvPr/>
        </p:nvSpPr>
        <p:spPr>
          <a:xfrm>
            <a:off x="179294" y="112058"/>
            <a:ext cx="4201255" cy="4201255"/>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38100" dist="12700" dir="27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5" name="Oval 34"/>
          <p:cNvSpPr/>
          <p:nvPr/>
        </p:nvSpPr>
        <p:spPr>
          <a:xfrm>
            <a:off x="264460" y="138952"/>
            <a:ext cx="3988777" cy="4056383"/>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38100" dist="12700" dir="27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7" name="Oval 36"/>
          <p:cNvSpPr/>
          <p:nvPr/>
        </p:nvSpPr>
        <p:spPr>
          <a:xfrm>
            <a:off x="264460" y="138953"/>
            <a:ext cx="3897026" cy="3897026"/>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127000" dist="63500" dir="162000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3">
        <a:schemeClr val="bg2"/>
      </p:bgRef>
    </p:bg>
    <p:spTree>
      <p:nvGrpSpPr>
        <p:cNvPr id="1" name=""/>
        <p:cNvGrpSpPr/>
        <p:nvPr/>
      </p:nvGrpSpPr>
      <p:grpSpPr>
        <a:xfrm>
          <a:off x="0" y="0"/>
          <a:ext cx="0" cy="0"/>
          <a:chOff x="0" y="0"/>
          <a:chExt cx="0" cy="0"/>
        </a:xfrm>
      </p:grpSpPr>
      <p:grpSp>
        <p:nvGrpSpPr>
          <p:cNvPr id="9" name="Group 8"/>
          <p:cNvGrpSpPr/>
          <p:nvPr/>
        </p:nvGrpSpPr>
        <p:grpSpPr>
          <a:xfrm>
            <a:off x="0" y="1178859"/>
            <a:ext cx="9144000" cy="45291"/>
            <a:chOff x="0" y="1613647"/>
            <a:chExt cx="9144000" cy="45291"/>
          </a:xfrm>
        </p:grpSpPr>
        <p:cxnSp>
          <p:nvCxnSpPr>
            <p:cNvPr id="10" name="Straight Connector 9"/>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0" y="5715000"/>
            <a:ext cx="9144000" cy="45291"/>
            <a:chOff x="0" y="1613647"/>
            <a:chExt cx="9144000" cy="45291"/>
          </a:xfrm>
        </p:grpSpPr>
        <p:cxnSp>
          <p:nvCxnSpPr>
            <p:cNvPr id="13" name="Straight Connector 12"/>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57200" y="1524000"/>
            <a:ext cx="3581400" cy="1252538"/>
          </a:xfrm>
        </p:spPr>
        <p:txBody>
          <a:bodyPr anchor="b">
            <a:normAutofit/>
          </a:bodyPr>
          <a:lstStyle>
            <a:lvl1pPr algn="l">
              <a:defRPr sz="3600" b="1"/>
            </a:lvl1pPr>
          </a:lstStyle>
          <a:p>
            <a:r>
              <a:rPr lang="en-GB" smtClean="0"/>
              <a:t>Click to edit Master title style</a:t>
            </a:r>
            <a:endParaRPr/>
          </a:p>
        </p:txBody>
      </p:sp>
      <p:sp>
        <p:nvSpPr>
          <p:cNvPr id="4" name="Text Placeholder 3"/>
          <p:cNvSpPr>
            <a:spLocks noGrp="1"/>
          </p:cNvSpPr>
          <p:nvPr>
            <p:ph type="body" sz="half" idx="2"/>
          </p:nvPr>
        </p:nvSpPr>
        <p:spPr>
          <a:xfrm>
            <a:off x="457200" y="2895600"/>
            <a:ext cx="3581400" cy="2438400"/>
          </a:xfrm>
        </p:spPr>
        <p:txBody>
          <a:bodyPr>
            <a:normAutofit/>
          </a:bodyPr>
          <a:lstStyle>
            <a:lvl1pPr marL="0" indent="0" algn="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0A2C5F3F-FA8A-5946-B014-31D2389C7569}" type="datetime2">
              <a:rPr lang="en-US" smtClean="0"/>
              <a:pPr/>
              <a:t>Tuesday, 8 March 2011</a:t>
            </a:fld>
            <a:endParaRPr lang="en-GB"/>
          </a:p>
        </p:txBody>
      </p:sp>
      <p:sp>
        <p:nvSpPr>
          <p:cNvPr id="6" name="Footer Placeholder 5"/>
          <p:cNvSpPr>
            <a:spLocks noGrp="1"/>
          </p:cNvSpPr>
          <p:nvPr>
            <p:ph type="ftr" sz="quarter" idx="11"/>
          </p:nvPr>
        </p:nvSpPr>
        <p:spPr/>
        <p:txBody>
          <a:bodyPr/>
          <a:lstStyle/>
          <a:p>
            <a:r>
              <a:rPr lang="en-US" smtClean="0"/>
              <a:t>© Gilb.com</a:t>
            </a:r>
            <a:endParaRPr lang="en-GB"/>
          </a:p>
        </p:txBody>
      </p:sp>
      <p:sp>
        <p:nvSpPr>
          <p:cNvPr id="7" name="Slide Number Placeholder 6"/>
          <p:cNvSpPr>
            <a:spLocks noGrp="1"/>
          </p:cNvSpPr>
          <p:nvPr>
            <p:ph type="sldNum" sz="quarter" idx="12"/>
          </p:nvPr>
        </p:nvSpPr>
        <p:spPr/>
        <p:txBody>
          <a:bodyPr/>
          <a:lstStyle/>
          <a:p>
            <a:fld id="{1DD9AF87-53B6-FD4A-B2D3-CF1EEADDF73C}" type="slidenum">
              <a:rPr lang="en-GB" smtClean="0"/>
              <a:pPr/>
              <a:t>‹#›</a:t>
            </a:fld>
            <a:endParaRPr lang="en-GB"/>
          </a:p>
        </p:txBody>
      </p:sp>
      <p:sp>
        <p:nvSpPr>
          <p:cNvPr id="8" name="Oval 7"/>
          <p:cNvSpPr>
            <a:spLocks noChangeAspect="1"/>
          </p:cNvSpPr>
          <p:nvPr/>
        </p:nvSpPr>
        <p:spPr>
          <a:xfrm>
            <a:off x="4285131" y="1116106"/>
            <a:ext cx="4724400" cy="4724400"/>
          </a:xfrm>
          <a:prstGeom prst="ellipse">
            <a:avLst/>
          </a:prstGeom>
          <a:gradFill flip="none" rotWithShape="1">
            <a:gsLst>
              <a:gs pos="0">
                <a:schemeClr val="accent1"/>
              </a:gs>
              <a:gs pos="50000">
                <a:schemeClr val="accent1">
                  <a:lumMod val="75000"/>
                </a:schemeClr>
              </a:gs>
              <a:gs pos="100000">
                <a:schemeClr val="accent1"/>
              </a:gs>
            </a:gsLst>
            <a:lin ang="8400000" scaled="0"/>
            <a:tileRect/>
          </a:gradFill>
          <a:ln>
            <a:noFill/>
          </a:ln>
          <a:effectLst>
            <a:outerShdw blurRad="50800" dist="38100" dir="5400000" algn="t" rotWithShape="0">
              <a:prstClr val="black">
                <a:alpha val="40000"/>
              </a:prstClr>
            </a:outerShdw>
          </a:effectLst>
          <a:scene3d>
            <a:camera prst="orthographicFront"/>
            <a:lightRig rig="chilly" dir="t">
              <a:rot lat="0" lon="0" rev="16800000"/>
            </a:lightRig>
          </a:scene3d>
          <a:sp3d>
            <a:bevelT w="127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 name="Picture Placeholder 2"/>
          <p:cNvSpPr>
            <a:spLocks noGrp="1"/>
          </p:cNvSpPr>
          <p:nvPr>
            <p:ph type="pic" idx="1"/>
          </p:nvPr>
        </p:nvSpPr>
        <p:spPr>
          <a:xfrm>
            <a:off x="4473386" y="1148001"/>
            <a:ext cx="4434840" cy="4434987"/>
          </a:xfrm>
          <a:prstGeom prst="ellipse">
            <a:avLst/>
          </a:prstGeom>
          <a:effectLst>
            <a:innerShdw blurRad="63500" dist="50800" dir="18900000">
              <a:prstClr val="black">
                <a:alpha val="30000"/>
              </a:prstClr>
            </a:innerShdw>
          </a:effectLst>
        </p:spPr>
        <p:txBody>
          <a:bodyPr vert="horz" lIns="91440" tIns="45720" rIns="91440" bIns="45720" rtlCol="0">
            <a:normAutofit/>
          </a:bodyPr>
          <a:lstStyle>
            <a:lvl1pPr marL="342900" indent="-342900" algn="r" defTabSz="914400" rtl="0" eaLnBrk="1" latinLnBrk="0" hangingPunct="1">
              <a:spcBef>
                <a:spcPct val="20000"/>
              </a:spcBef>
              <a:buClr>
                <a:schemeClr val="accent1"/>
              </a:buClr>
              <a:buSzPct val="90000"/>
              <a:buFont typeface="Wingdings" pitchFamily="2" charset="2"/>
              <a:buNone/>
              <a:defRPr sz="1800" b="1" kern="1200">
                <a:solidFill>
                  <a:schemeClr val="tx1"/>
                </a:solidFill>
                <a:effectLst>
                  <a:outerShdw blurRad="50800" dist="50800" dir="2700000" algn="tl" rotWithShape="0">
                    <a:schemeClr val="bg1">
                      <a:alpha val="30000"/>
                    </a:scheme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Click icon to add picture</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a:p>
        </p:txBody>
      </p:sp>
      <p:sp>
        <p:nvSpPr>
          <p:cNvPr id="4" name="Date Placeholder 3"/>
          <p:cNvSpPr>
            <a:spLocks noGrp="1"/>
          </p:cNvSpPr>
          <p:nvPr>
            <p:ph type="dt" sz="half" idx="10"/>
          </p:nvPr>
        </p:nvSpPr>
        <p:spPr/>
        <p:txBody>
          <a:bodyPr/>
          <a:lstStyle/>
          <a:p>
            <a:fld id="{7968A36C-D43F-634C-A079-A4114D02BD61}" type="datetime2">
              <a:rPr lang="en-US" smtClean="0"/>
              <a:pPr/>
              <a:t>Tuesday, 8 March 2011</a:t>
            </a:fld>
            <a:endParaRPr lang="en-GB"/>
          </a:p>
        </p:txBody>
      </p:sp>
      <p:sp>
        <p:nvSpPr>
          <p:cNvPr id="5" name="Footer Placeholder 4"/>
          <p:cNvSpPr>
            <a:spLocks noGrp="1"/>
          </p:cNvSpPr>
          <p:nvPr>
            <p:ph type="ftr" sz="quarter" idx="11"/>
          </p:nvPr>
        </p:nvSpPr>
        <p:spPr/>
        <p:txBody>
          <a:bodyPr/>
          <a:lstStyle/>
          <a:p>
            <a:r>
              <a:rPr lang="en-US" smtClean="0"/>
              <a:t>© Gilb.com</a:t>
            </a:r>
            <a:endParaRPr lang="en-GB"/>
          </a:p>
        </p:txBody>
      </p:sp>
      <p:sp>
        <p:nvSpPr>
          <p:cNvPr id="6" name="Slide Number Placeholder 5"/>
          <p:cNvSpPr>
            <a:spLocks noGrp="1"/>
          </p:cNvSpPr>
          <p:nvPr>
            <p:ph type="sldNum" sz="quarter" idx="12"/>
          </p:nvPr>
        </p:nvSpPr>
        <p:spPr/>
        <p:txBody>
          <a:bodyPr/>
          <a:lstStyle/>
          <a:p>
            <a:fld id="{1DD9AF87-53B6-FD4A-B2D3-CF1EEADDF73C}" type="slidenum">
              <a:rPr lang="en-GB" smtClean="0"/>
              <a:pPr/>
              <a:t>‹#›</a:t>
            </a:fld>
            <a:endParaRPr lang="en-GB"/>
          </a:p>
        </p:txBody>
      </p:sp>
      <p:grpSp>
        <p:nvGrpSpPr>
          <p:cNvPr id="7" name="Group 6"/>
          <p:cNvGrpSpPr/>
          <p:nvPr/>
        </p:nvGrpSpPr>
        <p:grpSpPr>
          <a:xfrm>
            <a:off x="0" y="1584169"/>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6500" y="609600"/>
            <a:ext cx="1587500" cy="5516563"/>
          </a:xfrm>
        </p:spPr>
        <p:txBody>
          <a:bodyPr vert="eaVert"/>
          <a:lstStyle/>
          <a:p>
            <a:r>
              <a:rPr lang="en-GB" smtClean="0"/>
              <a:t>Click to edit Master title style</a:t>
            </a:r>
            <a:endParaRPr/>
          </a:p>
        </p:txBody>
      </p:sp>
      <p:sp>
        <p:nvSpPr>
          <p:cNvPr id="3" name="Vertical Text Placeholder 2"/>
          <p:cNvSpPr>
            <a:spLocks noGrp="1"/>
          </p:cNvSpPr>
          <p:nvPr>
            <p:ph type="body" orient="vert" idx="1"/>
          </p:nvPr>
        </p:nvSpPr>
        <p:spPr>
          <a:xfrm>
            <a:off x="457200" y="609600"/>
            <a:ext cx="6629400" cy="5516563"/>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a:p>
        </p:txBody>
      </p:sp>
      <p:sp>
        <p:nvSpPr>
          <p:cNvPr id="4" name="Date Placeholder 3"/>
          <p:cNvSpPr>
            <a:spLocks noGrp="1"/>
          </p:cNvSpPr>
          <p:nvPr>
            <p:ph type="dt" sz="half" idx="10"/>
          </p:nvPr>
        </p:nvSpPr>
        <p:spPr>
          <a:xfrm>
            <a:off x="7556499" y="6356350"/>
            <a:ext cx="1148229" cy="365125"/>
          </a:xfrm>
        </p:spPr>
        <p:txBody>
          <a:bodyPr/>
          <a:lstStyle/>
          <a:p>
            <a:fld id="{8CBD6C4B-5B0F-5847-BF02-FC56C21FDA8F}" type="datetime2">
              <a:rPr lang="en-US" smtClean="0"/>
              <a:pPr/>
              <a:t>Tuesday, 8 March 2011</a:t>
            </a:fld>
            <a:endParaRPr lang="en-GB"/>
          </a:p>
        </p:txBody>
      </p:sp>
      <p:sp>
        <p:nvSpPr>
          <p:cNvPr id="5" name="Footer Placeholder 4"/>
          <p:cNvSpPr>
            <a:spLocks noGrp="1"/>
          </p:cNvSpPr>
          <p:nvPr>
            <p:ph type="ftr" sz="quarter" idx="11"/>
          </p:nvPr>
        </p:nvSpPr>
        <p:spPr/>
        <p:txBody>
          <a:bodyPr/>
          <a:lstStyle/>
          <a:p>
            <a:r>
              <a:rPr lang="en-US" smtClean="0"/>
              <a:t>© Gilb.com</a:t>
            </a:r>
            <a:endParaRPr lang="en-GB"/>
          </a:p>
        </p:txBody>
      </p:sp>
      <p:sp>
        <p:nvSpPr>
          <p:cNvPr id="6" name="Slide Number Placeholder 5"/>
          <p:cNvSpPr>
            <a:spLocks noGrp="1"/>
          </p:cNvSpPr>
          <p:nvPr>
            <p:ph type="sldNum" sz="quarter" idx="12"/>
          </p:nvPr>
        </p:nvSpPr>
        <p:spPr/>
        <p:txBody>
          <a:bodyPr/>
          <a:lstStyle/>
          <a:p>
            <a:fld id="{1DD9AF87-53B6-FD4A-B2D3-CF1EEADDF73C}" type="slidenum">
              <a:rPr lang="en-GB" smtClean="0"/>
              <a:pPr/>
              <a:t>‹#›</a:t>
            </a:fld>
            <a:endParaRPr lang="en-GB"/>
          </a:p>
        </p:txBody>
      </p:sp>
      <p:grpSp>
        <p:nvGrpSpPr>
          <p:cNvPr id="7" name="Group 6"/>
          <p:cNvGrpSpPr/>
          <p:nvPr/>
        </p:nvGrpSpPr>
        <p:grpSpPr>
          <a:xfrm rot="5400000">
            <a:off x="4065260" y="3406355"/>
            <a:ext cx="6858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a:p>
        </p:txBody>
      </p:sp>
      <p:sp>
        <p:nvSpPr>
          <p:cNvPr id="3" name="Content Placeholder 2"/>
          <p:cNvSpPr>
            <a:spLocks noGrp="1"/>
          </p:cNvSpPr>
          <p:nvPr>
            <p:ph idx="1"/>
          </p:nvPr>
        </p:nvSpPr>
        <p:spPr/>
        <p:txBody>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a:p>
        </p:txBody>
      </p:sp>
      <p:sp>
        <p:nvSpPr>
          <p:cNvPr id="4" name="Date Placeholder 3"/>
          <p:cNvSpPr>
            <a:spLocks noGrp="1"/>
          </p:cNvSpPr>
          <p:nvPr>
            <p:ph type="dt" sz="half" idx="10"/>
          </p:nvPr>
        </p:nvSpPr>
        <p:spPr/>
        <p:txBody>
          <a:bodyPr/>
          <a:lstStyle/>
          <a:p>
            <a:fld id="{CD680204-AAAD-634F-BB78-CF4982024AC1}" type="datetime2">
              <a:rPr lang="en-US" smtClean="0"/>
              <a:pPr/>
              <a:t>Tuesday, 8 March 2011</a:t>
            </a:fld>
            <a:endParaRPr lang="en-GB"/>
          </a:p>
        </p:txBody>
      </p:sp>
      <p:sp>
        <p:nvSpPr>
          <p:cNvPr id="5" name="Footer Placeholder 4"/>
          <p:cNvSpPr>
            <a:spLocks noGrp="1"/>
          </p:cNvSpPr>
          <p:nvPr>
            <p:ph type="ftr" sz="quarter" idx="11"/>
          </p:nvPr>
        </p:nvSpPr>
        <p:spPr/>
        <p:txBody>
          <a:bodyPr/>
          <a:lstStyle/>
          <a:p>
            <a:r>
              <a:rPr lang="en-US" smtClean="0"/>
              <a:t>© Gilb.com</a:t>
            </a:r>
            <a:endParaRPr lang="en-GB"/>
          </a:p>
        </p:txBody>
      </p:sp>
      <p:sp>
        <p:nvSpPr>
          <p:cNvPr id="6" name="Slide Number Placeholder 5"/>
          <p:cNvSpPr>
            <a:spLocks noGrp="1"/>
          </p:cNvSpPr>
          <p:nvPr>
            <p:ph type="sldNum" sz="quarter" idx="12"/>
          </p:nvPr>
        </p:nvSpPr>
        <p:spPr/>
        <p:txBody>
          <a:bodyPr/>
          <a:lstStyle/>
          <a:p>
            <a:fld id="{1DD9AF87-53B6-FD4A-B2D3-CF1EEADDF73C}" type="slidenum">
              <a:rPr lang="en-GB" smtClean="0"/>
              <a:pPr/>
              <a:t>‹#›</a:t>
            </a:fld>
            <a:endParaRPr lang="en-GB"/>
          </a:p>
        </p:txBody>
      </p:sp>
      <p:grpSp>
        <p:nvGrpSpPr>
          <p:cNvPr id="7" name="Group 10"/>
          <p:cNvGrpSpPr/>
          <p:nvPr/>
        </p:nvGrpSpPr>
        <p:grpSpPr>
          <a:xfrm>
            <a:off x="0" y="1584169"/>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2">
        <a:schemeClr val="bg2"/>
      </p:bgRef>
    </p:bg>
    <p:spTree>
      <p:nvGrpSpPr>
        <p:cNvPr id="1" name=""/>
        <p:cNvGrpSpPr/>
        <p:nvPr/>
      </p:nvGrpSpPr>
      <p:grpSpPr>
        <a:xfrm>
          <a:off x="0" y="0"/>
          <a:ext cx="0" cy="0"/>
          <a:chOff x="0" y="0"/>
          <a:chExt cx="0" cy="0"/>
        </a:xfrm>
      </p:grpSpPr>
      <p:grpSp>
        <p:nvGrpSpPr>
          <p:cNvPr id="6" name="Group 6"/>
          <p:cNvGrpSpPr/>
          <p:nvPr/>
        </p:nvGrpSpPr>
        <p:grpSpPr>
          <a:xfrm>
            <a:off x="0" y="1461247"/>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9"/>
          <p:cNvGrpSpPr/>
          <p:nvPr/>
        </p:nvGrpSpPr>
        <p:grpSpPr>
          <a:xfrm>
            <a:off x="0" y="4953000"/>
            <a:ext cx="9144000" cy="45291"/>
            <a:chOff x="0" y="1613647"/>
            <a:chExt cx="9144000" cy="45291"/>
          </a:xfrm>
        </p:grpSpPr>
        <p:cxnSp>
          <p:nvCxnSpPr>
            <p:cNvPr id="11" name="Straight Connector 10"/>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5365376" y="1573306"/>
            <a:ext cx="3653117" cy="2133600"/>
          </a:xfrm>
        </p:spPr>
        <p:txBody>
          <a:bodyPr anchor="b" anchorCtr="0"/>
          <a:lstStyle>
            <a:lvl1pPr algn="r">
              <a:defRPr/>
            </a:lvl1pPr>
          </a:lstStyle>
          <a:p>
            <a:r>
              <a:rPr lang="en-GB" smtClean="0"/>
              <a:t>Click to edit Master title style</a:t>
            </a:r>
            <a:endParaRPr/>
          </a:p>
        </p:txBody>
      </p:sp>
      <p:sp>
        <p:nvSpPr>
          <p:cNvPr id="3" name="Subtitle 2"/>
          <p:cNvSpPr>
            <a:spLocks noGrp="1"/>
          </p:cNvSpPr>
          <p:nvPr>
            <p:ph type="subTitle" idx="1"/>
          </p:nvPr>
        </p:nvSpPr>
        <p:spPr>
          <a:xfrm>
            <a:off x="5365376" y="3998259"/>
            <a:ext cx="3653117" cy="883024"/>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a:p>
        </p:txBody>
      </p:sp>
      <p:sp>
        <p:nvSpPr>
          <p:cNvPr id="4" name="Date Placeholder 3"/>
          <p:cNvSpPr>
            <a:spLocks noGrp="1"/>
          </p:cNvSpPr>
          <p:nvPr>
            <p:ph type="dt" sz="half" idx="10"/>
          </p:nvPr>
        </p:nvSpPr>
        <p:spPr/>
        <p:txBody>
          <a:bodyPr/>
          <a:lstStyle/>
          <a:p>
            <a:fld id="{8014F0C3-8CA5-A448-904A-41EAF58C30FC}" type="datetime2">
              <a:rPr lang="en-US" smtClean="0"/>
              <a:pPr/>
              <a:t>Tuesday, 8 March 2011</a:t>
            </a:fld>
            <a:endParaRPr lang="en-GB"/>
          </a:p>
        </p:txBody>
      </p:sp>
      <p:sp>
        <p:nvSpPr>
          <p:cNvPr id="5" name="Footer Placeholder 4"/>
          <p:cNvSpPr>
            <a:spLocks noGrp="1"/>
          </p:cNvSpPr>
          <p:nvPr>
            <p:ph type="ftr" sz="quarter" idx="11"/>
          </p:nvPr>
        </p:nvSpPr>
        <p:spPr>
          <a:xfrm>
            <a:off x="3124200" y="6356350"/>
            <a:ext cx="2895600" cy="365125"/>
          </a:xfrm>
        </p:spPr>
        <p:txBody>
          <a:bodyPr/>
          <a:lstStyle>
            <a:lvl1pPr algn="ctr">
              <a:defRPr/>
            </a:lvl1pPr>
          </a:lstStyle>
          <a:p>
            <a:r>
              <a:rPr lang="en-US" smtClean="0"/>
              <a:t>© Gilb.com</a:t>
            </a:r>
            <a:endParaRPr lang="en-GB"/>
          </a:p>
        </p:txBody>
      </p:sp>
      <p:sp>
        <p:nvSpPr>
          <p:cNvPr id="16" name="Oval 15"/>
          <p:cNvSpPr>
            <a:spLocks noChangeAspect="1"/>
          </p:cNvSpPr>
          <p:nvPr/>
        </p:nvSpPr>
        <p:spPr>
          <a:xfrm>
            <a:off x="134471" y="685800"/>
            <a:ext cx="5268049" cy="5268049"/>
          </a:xfrm>
          <a:prstGeom prst="ellipse">
            <a:avLst/>
          </a:prstGeom>
          <a:gradFill flip="none" rotWithShape="1">
            <a:gsLst>
              <a:gs pos="0">
                <a:schemeClr val="accent1"/>
              </a:gs>
              <a:gs pos="50000">
                <a:schemeClr val="accent1">
                  <a:lumMod val="75000"/>
                </a:schemeClr>
              </a:gs>
              <a:gs pos="100000">
                <a:schemeClr val="accent1"/>
              </a:gs>
            </a:gsLst>
            <a:lin ang="8400000" scaled="0"/>
            <a:tileRect/>
          </a:gradFill>
          <a:ln>
            <a:noFill/>
          </a:ln>
          <a:effectLst>
            <a:outerShdw blurRad="50800" dist="38100" dir="5400000" algn="t" rotWithShape="0">
              <a:prstClr val="black">
                <a:alpha val="40000"/>
              </a:prstClr>
            </a:outerShdw>
          </a:effectLst>
          <a:scene3d>
            <a:camera prst="orthographicFront"/>
            <a:lightRig rig="chilly" dir="t">
              <a:rot lat="0" lon="0" rev="16800000"/>
            </a:lightRig>
          </a:scene3d>
          <a:sp3d>
            <a:bevelT w="127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Oval 16"/>
          <p:cNvSpPr/>
          <p:nvPr/>
        </p:nvSpPr>
        <p:spPr>
          <a:xfrm>
            <a:off x="229676" y="712694"/>
            <a:ext cx="4983480" cy="4983480"/>
          </a:xfrm>
          <a:prstGeom prst="ellipse">
            <a:avLst/>
          </a:prstGeom>
          <a:gradFill flip="none" rotWithShape="1">
            <a:gsLst>
              <a:gs pos="0">
                <a:schemeClr val="accent2">
                  <a:alpha val="30000"/>
                </a:schemeClr>
              </a:gs>
              <a:gs pos="100000">
                <a:schemeClr val="accent2">
                  <a:lumMod val="75000"/>
                  <a:alpha val="30000"/>
                </a:schemeClr>
              </a:gs>
            </a:gsLst>
            <a:lin ang="2700000" scaled="1"/>
            <a:tileRect/>
          </a:gradFill>
          <a:ln>
            <a:noFill/>
          </a:ln>
          <a:effectLst>
            <a:innerShdw blurRad="38100" dist="12700" dir="27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Picture Placeholder 24"/>
          <p:cNvSpPr>
            <a:spLocks noGrp="1"/>
          </p:cNvSpPr>
          <p:nvPr>
            <p:ph type="pic" sz="quarter" idx="13"/>
          </p:nvPr>
        </p:nvSpPr>
        <p:spPr>
          <a:xfrm>
            <a:off x="241232" y="716992"/>
            <a:ext cx="4906459" cy="4852935"/>
          </a:xfrm>
          <a:prstGeom prst="ellipse">
            <a:avLst/>
          </a:prstGeom>
          <a:effectLst>
            <a:innerShdw blurRad="63500" dist="50800" dir="16200000">
              <a:prstClr val="black">
                <a:alpha val="30000"/>
              </a:prstClr>
            </a:innerShdw>
          </a:effectLst>
        </p:spPr>
        <p:txBody>
          <a:bodyPr>
            <a:normAutofit/>
          </a:bodyPr>
          <a:lstStyle>
            <a:lvl1pPr algn="r">
              <a:buNone/>
              <a:defRPr sz="1800"/>
            </a:lvl1pPr>
          </a:lstStyle>
          <a:p>
            <a:r>
              <a:rPr lang="en-GB" smtClean="0"/>
              <a:t>Click icon to add picture</a:t>
            </a:r>
            <a:endParaRPr/>
          </a:p>
        </p:txBody>
      </p:sp>
    </p:spTree>
  </p:cSld>
  <p:clrMapOvr>
    <a:overrideClrMapping bg1="dk1" tx1="lt1" bg2="dk2" tx2="lt2" accent1="accent1" accent2="accent2" accent3="accent3" accent4="accent4" accent5="accent5" accent6="accent6" hlink="hlink" folHlink="folHlink"/>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33600"/>
            <a:ext cx="8228013" cy="1362075"/>
          </a:xfrm>
        </p:spPr>
        <p:txBody>
          <a:bodyPr anchor="b" anchorCtr="0">
            <a:normAutofit/>
          </a:bodyPr>
          <a:lstStyle>
            <a:lvl1pPr algn="ctr">
              <a:defRPr sz="4800" b="1" cap="none" baseline="0"/>
            </a:lvl1pPr>
          </a:lstStyle>
          <a:p>
            <a:r>
              <a:rPr lang="en-GB" smtClean="0"/>
              <a:t>Click to edit Master title style</a:t>
            </a:r>
            <a:endParaRPr/>
          </a:p>
        </p:txBody>
      </p:sp>
      <p:sp>
        <p:nvSpPr>
          <p:cNvPr id="3" name="Text Placeholder 2"/>
          <p:cNvSpPr>
            <a:spLocks noGrp="1"/>
          </p:cNvSpPr>
          <p:nvPr>
            <p:ph type="body" idx="1"/>
          </p:nvPr>
        </p:nvSpPr>
        <p:spPr>
          <a:xfrm>
            <a:off x="457200" y="3529013"/>
            <a:ext cx="8228013" cy="1347787"/>
          </a:xfrm>
        </p:spPr>
        <p:txBody>
          <a:bodyPr anchor="t" anchorCtr="0"/>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4EA5613D-13D6-B546-83B7-64D651620D8E}" type="datetime2">
              <a:rPr lang="en-US" smtClean="0"/>
              <a:pPr/>
              <a:t>Tuesday, 8 March 2011</a:t>
            </a:fld>
            <a:endParaRPr lang="en-GB"/>
          </a:p>
        </p:txBody>
      </p:sp>
      <p:sp>
        <p:nvSpPr>
          <p:cNvPr id="5" name="Footer Placeholder 4"/>
          <p:cNvSpPr>
            <a:spLocks noGrp="1"/>
          </p:cNvSpPr>
          <p:nvPr>
            <p:ph type="ftr" sz="quarter" idx="11"/>
          </p:nvPr>
        </p:nvSpPr>
        <p:spPr/>
        <p:txBody>
          <a:bodyPr/>
          <a:lstStyle/>
          <a:p>
            <a:r>
              <a:rPr lang="en-US" smtClean="0"/>
              <a:t>© Gilb.com</a:t>
            </a:r>
            <a:endParaRPr lang="en-GB"/>
          </a:p>
        </p:txBody>
      </p:sp>
      <p:sp>
        <p:nvSpPr>
          <p:cNvPr id="6" name="Slide Number Placeholder 5"/>
          <p:cNvSpPr>
            <a:spLocks noGrp="1"/>
          </p:cNvSpPr>
          <p:nvPr>
            <p:ph type="sldNum" sz="quarter" idx="12"/>
          </p:nvPr>
        </p:nvSpPr>
        <p:spPr/>
        <p:txBody>
          <a:bodyPr/>
          <a:lstStyle/>
          <a:p>
            <a:fld id="{1DD9AF87-53B6-FD4A-B2D3-CF1EEADDF73C}" type="slidenum">
              <a:rPr lang="en-GB" smtClean="0"/>
              <a:pPr/>
              <a:t>‹#›</a:t>
            </a:fld>
            <a:endParaRPr lang="en-GB"/>
          </a:p>
        </p:txBody>
      </p:sp>
      <p:grpSp>
        <p:nvGrpSpPr>
          <p:cNvPr id="7" name="Group 7"/>
          <p:cNvGrpSpPr/>
          <p:nvPr/>
        </p:nvGrpSpPr>
        <p:grpSpPr>
          <a:xfrm>
            <a:off x="0" y="1447800"/>
            <a:ext cx="9144000" cy="45291"/>
            <a:chOff x="0" y="1613647"/>
            <a:chExt cx="9144000" cy="45291"/>
          </a:xfrm>
        </p:grpSpPr>
        <p:cxnSp>
          <p:nvCxnSpPr>
            <p:cNvPr id="9" name="Straight Connector 8"/>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10"/>
          <p:cNvGrpSpPr/>
          <p:nvPr/>
        </p:nvGrpSpPr>
        <p:grpSpPr>
          <a:xfrm>
            <a:off x="0" y="4939553"/>
            <a:ext cx="9144000" cy="45291"/>
            <a:chOff x="0" y="1613647"/>
            <a:chExt cx="9144000" cy="45291"/>
          </a:xfrm>
        </p:grpSpPr>
        <p:cxnSp>
          <p:nvCxnSpPr>
            <p:cNvPr id="12" name="Straight Connector 11"/>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a:p>
        </p:txBody>
      </p:sp>
      <p:sp>
        <p:nvSpPr>
          <p:cNvPr id="3" name="Content Placeholder 2"/>
          <p:cNvSpPr>
            <a:spLocks noGrp="1"/>
          </p:cNvSpPr>
          <p:nvPr>
            <p:ph sz="half" idx="1"/>
          </p:nvPr>
        </p:nvSpPr>
        <p:spPr>
          <a:xfrm>
            <a:off x="457200" y="2057401"/>
            <a:ext cx="3931920" cy="3980328"/>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a:p>
        </p:txBody>
      </p:sp>
      <p:sp>
        <p:nvSpPr>
          <p:cNvPr id="4" name="Content Placeholder 3"/>
          <p:cNvSpPr>
            <a:spLocks noGrp="1"/>
          </p:cNvSpPr>
          <p:nvPr>
            <p:ph sz="half" idx="2"/>
          </p:nvPr>
        </p:nvSpPr>
        <p:spPr>
          <a:xfrm>
            <a:off x="4754880" y="2057401"/>
            <a:ext cx="3931920" cy="3980328"/>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a:p>
        </p:txBody>
      </p:sp>
      <p:sp>
        <p:nvSpPr>
          <p:cNvPr id="5" name="Date Placeholder 4"/>
          <p:cNvSpPr>
            <a:spLocks noGrp="1"/>
          </p:cNvSpPr>
          <p:nvPr>
            <p:ph type="dt" sz="half" idx="10"/>
          </p:nvPr>
        </p:nvSpPr>
        <p:spPr/>
        <p:txBody>
          <a:bodyPr/>
          <a:lstStyle/>
          <a:p>
            <a:fld id="{787C355A-99C8-2645-8060-803D4B4192AD}" type="datetime2">
              <a:rPr lang="en-US" smtClean="0"/>
              <a:pPr/>
              <a:t>Tuesday, 8 March 2011</a:t>
            </a:fld>
            <a:endParaRPr lang="en-GB"/>
          </a:p>
        </p:txBody>
      </p:sp>
      <p:sp>
        <p:nvSpPr>
          <p:cNvPr id="6" name="Footer Placeholder 5"/>
          <p:cNvSpPr>
            <a:spLocks noGrp="1"/>
          </p:cNvSpPr>
          <p:nvPr>
            <p:ph type="ftr" sz="quarter" idx="11"/>
          </p:nvPr>
        </p:nvSpPr>
        <p:spPr/>
        <p:txBody>
          <a:bodyPr/>
          <a:lstStyle/>
          <a:p>
            <a:r>
              <a:rPr lang="en-US" smtClean="0"/>
              <a:t>© Gilb.com</a:t>
            </a:r>
            <a:endParaRPr lang="en-GB"/>
          </a:p>
        </p:txBody>
      </p:sp>
      <p:sp>
        <p:nvSpPr>
          <p:cNvPr id="7" name="Slide Number Placeholder 6"/>
          <p:cNvSpPr>
            <a:spLocks noGrp="1"/>
          </p:cNvSpPr>
          <p:nvPr>
            <p:ph type="sldNum" sz="quarter" idx="12"/>
          </p:nvPr>
        </p:nvSpPr>
        <p:spPr/>
        <p:txBody>
          <a:bodyPr/>
          <a:lstStyle/>
          <a:p>
            <a:fld id="{1DD9AF87-53B6-FD4A-B2D3-CF1EEADDF73C}" type="slidenum">
              <a:rPr lang="en-GB" smtClean="0"/>
              <a:pPr/>
              <a:t>‹#›</a:t>
            </a:fld>
            <a:endParaRPr lang="en-GB"/>
          </a:p>
        </p:txBody>
      </p:sp>
      <p:grpSp>
        <p:nvGrpSpPr>
          <p:cNvPr id="8" name="Group 16"/>
          <p:cNvGrpSpPr/>
          <p:nvPr/>
        </p:nvGrpSpPr>
        <p:grpSpPr>
          <a:xfrm>
            <a:off x="0" y="1584169"/>
            <a:ext cx="9144000" cy="45291"/>
            <a:chOff x="0" y="1613647"/>
            <a:chExt cx="9144000" cy="45291"/>
          </a:xfrm>
        </p:grpSpPr>
        <p:cxnSp>
          <p:nvCxnSpPr>
            <p:cNvPr id="18" name="Straight Connector 1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9"/>
          <p:cNvGrpSpPr/>
          <p:nvPr/>
        </p:nvGrpSpPr>
        <p:grpSpPr>
          <a:xfrm>
            <a:off x="0" y="1584169"/>
            <a:ext cx="9144000" cy="45291"/>
            <a:chOff x="0" y="1613647"/>
            <a:chExt cx="9144000" cy="45291"/>
          </a:xfrm>
        </p:grpSpPr>
        <p:cxnSp>
          <p:nvCxnSpPr>
            <p:cNvPr id="11" name="Straight Connector 10"/>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lvl1pPr>
              <a:defRPr/>
            </a:lvl1pPr>
          </a:lstStyle>
          <a:p>
            <a:r>
              <a:rPr lang="en-GB" smtClean="0"/>
              <a:t>Click to edit Master title style</a:t>
            </a:r>
            <a:endParaRPr/>
          </a:p>
        </p:txBody>
      </p:sp>
      <p:sp>
        <p:nvSpPr>
          <p:cNvPr id="3" name="Text Placeholder 2"/>
          <p:cNvSpPr>
            <a:spLocks noGrp="1"/>
          </p:cNvSpPr>
          <p:nvPr>
            <p:ph type="body" idx="1"/>
          </p:nvPr>
        </p:nvSpPr>
        <p:spPr>
          <a:xfrm>
            <a:off x="457200" y="1734670"/>
            <a:ext cx="3931920" cy="744071"/>
          </a:xfrm>
        </p:spPr>
        <p:txBody>
          <a:bodyPr anchor="ctr" anchorCtr="0">
            <a:noAutofit/>
          </a:bodyPr>
          <a:lstStyle>
            <a:lvl1pPr marL="0" indent="0" algn="ctr">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514600"/>
            <a:ext cx="3931920" cy="3523129"/>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a:p>
        </p:txBody>
      </p:sp>
      <p:sp>
        <p:nvSpPr>
          <p:cNvPr id="5" name="Text Placeholder 4"/>
          <p:cNvSpPr>
            <a:spLocks noGrp="1"/>
          </p:cNvSpPr>
          <p:nvPr>
            <p:ph type="body" sz="quarter" idx="3"/>
          </p:nvPr>
        </p:nvSpPr>
        <p:spPr>
          <a:xfrm>
            <a:off x="4754880" y="1734670"/>
            <a:ext cx="3931920" cy="744071"/>
          </a:xfrm>
        </p:spPr>
        <p:txBody>
          <a:bodyPr anchor="ctr" anchorCtr="0">
            <a:noAutofit/>
          </a:bodyPr>
          <a:lstStyle>
            <a:lvl1pPr marL="0" indent="0" algn="ctr">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754880" y="2514600"/>
            <a:ext cx="3931920" cy="3523129"/>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a:p>
        </p:txBody>
      </p:sp>
      <p:sp>
        <p:nvSpPr>
          <p:cNvPr id="7" name="Date Placeholder 6"/>
          <p:cNvSpPr>
            <a:spLocks noGrp="1"/>
          </p:cNvSpPr>
          <p:nvPr>
            <p:ph type="dt" sz="half" idx="10"/>
          </p:nvPr>
        </p:nvSpPr>
        <p:spPr/>
        <p:txBody>
          <a:bodyPr/>
          <a:lstStyle/>
          <a:p>
            <a:fld id="{906037CF-1240-714F-9742-DACFFD54F192}" type="datetime2">
              <a:rPr lang="en-US" smtClean="0"/>
              <a:pPr/>
              <a:t>Tuesday, 8 March 2011</a:t>
            </a:fld>
            <a:endParaRPr lang="en-GB"/>
          </a:p>
        </p:txBody>
      </p:sp>
      <p:sp>
        <p:nvSpPr>
          <p:cNvPr id="8" name="Footer Placeholder 7"/>
          <p:cNvSpPr>
            <a:spLocks noGrp="1"/>
          </p:cNvSpPr>
          <p:nvPr>
            <p:ph type="ftr" sz="quarter" idx="11"/>
          </p:nvPr>
        </p:nvSpPr>
        <p:spPr/>
        <p:txBody>
          <a:bodyPr/>
          <a:lstStyle/>
          <a:p>
            <a:r>
              <a:rPr lang="en-US" smtClean="0"/>
              <a:t>© Gilb.com</a:t>
            </a:r>
            <a:endParaRPr lang="en-GB"/>
          </a:p>
        </p:txBody>
      </p:sp>
      <p:sp>
        <p:nvSpPr>
          <p:cNvPr id="9" name="Slide Number Placeholder 8"/>
          <p:cNvSpPr>
            <a:spLocks noGrp="1"/>
          </p:cNvSpPr>
          <p:nvPr>
            <p:ph type="sldNum" sz="quarter" idx="12"/>
          </p:nvPr>
        </p:nvSpPr>
        <p:spPr/>
        <p:txBody>
          <a:bodyPr/>
          <a:lstStyle/>
          <a:p>
            <a:fld id="{1DD9AF87-53B6-FD4A-B2D3-CF1EEADDF73C}"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a:p>
        </p:txBody>
      </p:sp>
      <p:sp>
        <p:nvSpPr>
          <p:cNvPr id="3" name="Date Placeholder 2"/>
          <p:cNvSpPr>
            <a:spLocks noGrp="1"/>
          </p:cNvSpPr>
          <p:nvPr>
            <p:ph type="dt" sz="half" idx="10"/>
          </p:nvPr>
        </p:nvSpPr>
        <p:spPr/>
        <p:txBody>
          <a:bodyPr/>
          <a:lstStyle/>
          <a:p>
            <a:fld id="{BE2C4DD4-52B7-CF4B-AC7E-974D6CF4BC19}" type="datetime2">
              <a:rPr lang="en-US" smtClean="0"/>
              <a:pPr/>
              <a:t>Tuesday, 8 March 2011</a:t>
            </a:fld>
            <a:endParaRPr lang="en-GB"/>
          </a:p>
        </p:txBody>
      </p:sp>
      <p:sp>
        <p:nvSpPr>
          <p:cNvPr id="4" name="Footer Placeholder 3"/>
          <p:cNvSpPr>
            <a:spLocks noGrp="1"/>
          </p:cNvSpPr>
          <p:nvPr>
            <p:ph type="ftr" sz="quarter" idx="11"/>
          </p:nvPr>
        </p:nvSpPr>
        <p:spPr/>
        <p:txBody>
          <a:bodyPr/>
          <a:lstStyle/>
          <a:p>
            <a:r>
              <a:rPr lang="en-US" smtClean="0"/>
              <a:t>© Gilb.com</a:t>
            </a:r>
            <a:endParaRPr lang="en-GB"/>
          </a:p>
        </p:txBody>
      </p:sp>
      <p:sp>
        <p:nvSpPr>
          <p:cNvPr id="5" name="Slide Number Placeholder 4"/>
          <p:cNvSpPr>
            <a:spLocks noGrp="1"/>
          </p:cNvSpPr>
          <p:nvPr>
            <p:ph type="sldNum" sz="quarter" idx="12"/>
          </p:nvPr>
        </p:nvSpPr>
        <p:spPr/>
        <p:txBody>
          <a:bodyPr/>
          <a:lstStyle/>
          <a:p>
            <a:fld id="{1DD9AF87-53B6-FD4A-B2D3-CF1EEADDF73C}" type="slidenum">
              <a:rPr lang="en-GB" smtClean="0"/>
              <a:pPr/>
              <a:t>‹#›</a:t>
            </a:fld>
            <a:endParaRPr lang="en-GB"/>
          </a:p>
        </p:txBody>
      </p:sp>
      <p:grpSp>
        <p:nvGrpSpPr>
          <p:cNvPr id="6" name="Group 6"/>
          <p:cNvGrpSpPr/>
          <p:nvPr/>
        </p:nvGrpSpPr>
        <p:grpSpPr>
          <a:xfrm>
            <a:off x="0" y="1584169"/>
            <a:ext cx="9144000" cy="45291"/>
            <a:chOff x="0" y="1613647"/>
            <a:chExt cx="9144000" cy="45291"/>
          </a:xfrm>
        </p:grpSpPr>
        <p:cxnSp>
          <p:nvCxnSpPr>
            <p:cNvPr id="8" name="Straight Connector 7"/>
            <p:cNvCxnSpPr/>
            <p:nvPr/>
          </p:nvCxnSpPr>
          <p:spPr>
            <a:xfrm>
              <a:off x="0" y="1657350"/>
              <a:ext cx="9144000" cy="1588"/>
            </a:xfrm>
            <a:prstGeom prst="line">
              <a:avLst/>
            </a:prstGeom>
            <a:ln w="889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613647"/>
              <a:ext cx="9144000" cy="158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22B51-2458-8D45-9FE1-4DC9D4FC52A3}" type="datetime2">
              <a:rPr lang="en-US" smtClean="0"/>
              <a:pPr/>
              <a:t>Tuesday, 8 March 2011</a:t>
            </a:fld>
            <a:endParaRPr lang="en-GB"/>
          </a:p>
        </p:txBody>
      </p:sp>
      <p:sp>
        <p:nvSpPr>
          <p:cNvPr id="3" name="Footer Placeholder 2"/>
          <p:cNvSpPr>
            <a:spLocks noGrp="1"/>
          </p:cNvSpPr>
          <p:nvPr>
            <p:ph type="ftr" sz="quarter" idx="11"/>
          </p:nvPr>
        </p:nvSpPr>
        <p:spPr/>
        <p:txBody>
          <a:bodyPr/>
          <a:lstStyle/>
          <a:p>
            <a:r>
              <a:rPr lang="en-US" smtClean="0"/>
              <a:t>© Gilb.com</a:t>
            </a:r>
            <a:endParaRPr lang="en-GB"/>
          </a:p>
        </p:txBody>
      </p:sp>
      <p:sp>
        <p:nvSpPr>
          <p:cNvPr id="4" name="Slide Number Placeholder 3"/>
          <p:cNvSpPr>
            <a:spLocks noGrp="1"/>
          </p:cNvSpPr>
          <p:nvPr>
            <p:ph type="sldNum" sz="quarter" idx="12"/>
          </p:nvPr>
        </p:nvSpPr>
        <p:spPr/>
        <p:txBody>
          <a:bodyPr/>
          <a:lstStyle/>
          <a:p>
            <a:fld id="{1DD9AF87-53B6-FD4A-B2D3-CF1EEADDF73C}"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199" y="658906"/>
            <a:ext cx="3602039" cy="1162050"/>
          </a:xfrm>
        </p:spPr>
        <p:txBody>
          <a:bodyPr anchor="b">
            <a:normAutofit/>
          </a:bodyPr>
          <a:lstStyle>
            <a:lvl1pPr algn="ctr">
              <a:defRPr sz="3600" b="1"/>
            </a:lvl1pPr>
          </a:lstStyle>
          <a:p>
            <a:r>
              <a:rPr lang="en-GB" smtClean="0"/>
              <a:t>Click to edit Master title style</a:t>
            </a:r>
            <a:endParaRPr/>
          </a:p>
        </p:txBody>
      </p:sp>
      <p:sp>
        <p:nvSpPr>
          <p:cNvPr id="3" name="Content Placeholder 2"/>
          <p:cNvSpPr>
            <a:spLocks noGrp="1"/>
          </p:cNvSpPr>
          <p:nvPr>
            <p:ph idx="1"/>
          </p:nvPr>
        </p:nvSpPr>
        <p:spPr>
          <a:xfrm>
            <a:off x="4473388" y="273051"/>
            <a:ext cx="4206240" cy="5778500"/>
          </a:xfrm>
        </p:spPr>
        <p:txBody>
          <a:bodyPr>
            <a:normAutofit/>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a:p>
        </p:txBody>
      </p:sp>
      <p:sp>
        <p:nvSpPr>
          <p:cNvPr id="4" name="Text Placeholder 3"/>
          <p:cNvSpPr>
            <a:spLocks noGrp="1"/>
          </p:cNvSpPr>
          <p:nvPr>
            <p:ph type="body" sz="half" idx="2"/>
          </p:nvPr>
        </p:nvSpPr>
        <p:spPr>
          <a:xfrm>
            <a:off x="457199" y="1905001"/>
            <a:ext cx="3602039" cy="3733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B9514CC-C8F1-7745-969F-A63D59ABA10A}" type="datetime2">
              <a:rPr lang="en-US" smtClean="0"/>
              <a:pPr/>
              <a:t>Tuesday, 8 March 2011</a:t>
            </a:fld>
            <a:endParaRPr lang="en-GB"/>
          </a:p>
        </p:txBody>
      </p:sp>
      <p:sp>
        <p:nvSpPr>
          <p:cNvPr id="6" name="Footer Placeholder 5"/>
          <p:cNvSpPr>
            <a:spLocks noGrp="1"/>
          </p:cNvSpPr>
          <p:nvPr>
            <p:ph type="ftr" sz="quarter" idx="11"/>
          </p:nvPr>
        </p:nvSpPr>
        <p:spPr/>
        <p:txBody>
          <a:bodyPr/>
          <a:lstStyle/>
          <a:p>
            <a:r>
              <a:rPr lang="en-US" smtClean="0"/>
              <a:t>© Gilb.com</a:t>
            </a:r>
            <a:endParaRPr lang="en-GB"/>
          </a:p>
        </p:txBody>
      </p:sp>
      <p:sp>
        <p:nvSpPr>
          <p:cNvPr id="7" name="Slide Number Placeholder 6"/>
          <p:cNvSpPr>
            <a:spLocks noGrp="1"/>
          </p:cNvSpPr>
          <p:nvPr>
            <p:ph type="sldNum" sz="quarter" idx="12"/>
          </p:nvPr>
        </p:nvSpPr>
        <p:spPr/>
        <p:txBody>
          <a:bodyPr/>
          <a:lstStyle/>
          <a:p>
            <a:fld id="{1DD9AF87-53B6-FD4A-B2D3-CF1EEADDF73C}"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a:p>
        </p:txBody>
      </p:sp>
      <p:sp>
        <p:nvSpPr>
          <p:cNvPr id="3" name="Text Placeholder 2"/>
          <p:cNvSpPr>
            <a:spLocks noGrp="1"/>
          </p:cNvSpPr>
          <p:nvPr>
            <p:ph type="body" idx="1"/>
          </p:nvPr>
        </p:nvSpPr>
        <p:spPr>
          <a:xfrm>
            <a:off x="457200" y="2057401"/>
            <a:ext cx="8229600" cy="39624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a:p>
        </p:txBody>
      </p:sp>
      <p:sp>
        <p:nvSpPr>
          <p:cNvPr id="4" name="Date Placeholder 3"/>
          <p:cNvSpPr>
            <a:spLocks noGrp="1"/>
          </p:cNvSpPr>
          <p:nvPr>
            <p:ph type="dt" sz="half" idx="2"/>
          </p:nvPr>
        </p:nvSpPr>
        <p:spPr>
          <a:xfrm>
            <a:off x="6571129"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14F0C3-8CA5-A448-904A-41EAF58C30FC}" type="datetime2">
              <a:rPr lang="en-US" smtClean="0"/>
              <a:pPr/>
              <a:t>Tuesday, 8 March 2011</a:t>
            </a:fld>
            <a:endParaRPr lang="en-GB"/>
          </a:p>
        </p:txBody>
      </p:sp>
      <p:sp>
        <p:nvSpPr>
          <p:cNvPr id="5" name="Footer Placeholder 4"/>
          <p:cNvSpPr>
            <a:spLocks noGrp="1"/>
          </p:cNvSpPr>
          <p:nvPr>
            <p:ph type="ftr" sz="quarter" idx="3"/>
          </p:nvPr>
        </p:nvSpPr>
        <p:spPr>
          <a:xfrm>
            <a:off x="457200" y="6356350"/>
            <a:ext cx="2895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 Gilb.com</a:t>
            </a:r>
            <a:endParaRPr lang="en-GB"/>
          </a:p>
        </p:txBody>
      </p:sp>
      <p:sp>
        <p:nvSpPr>
          <p:cNvPr id="6" name="Slide Number Placeholder 5"/>
          <p:cNvSpPr>
            <a:spLocks noGrp="1"/>
          </p:cNvSpPr>
          <p:nvPr>
            <p:ph type="sldNum" sz="quarter" idx="4"/>
          </p:nvPr>
        </p:nvSpPr>
        <p:spPr>
          <a:xfrm>
            <a:off x="4267200" y="6356350"/>
            <a:ext cx="609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1DD9AF87-53B6-FD4A-B2D3-CF1EEADDF73C}" type="slidenum">
              <a:rPr lang="en-GB" smtClean="0"/>
              <a:pPr/>
              <a:t>‹#›</a:t>
            </a:fld>
            <a:endParaRPr lang="en-GB"/>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p:txStyles>
    <p:titleStyle>
      <a:lvl1pPr algn="ctr" defTabSz="914400" rtl="0" eaLnBrk="1" latinLnBrk="0" hangingPunct="1">
        <a:spcBef>
          <a:spcPct val="0"/>
        </a:spcBef>
        <a:buNone/>
        <a:defRPr sz="4800" b="1" kern="1200">
          <a:solidFill>
            <a:schemeClr val="tx1"/>
          </a:solidFill>
          <a:effectLst>
            <a:outerShdw blurRad="50800" dist="50800" dir="2700000" algn="tl" rotWithShape="0">
              <a:schemeClr val="bg1">
                <a:alpha val="30000"/>
              </a:schemeClr>
            </a:outerShdw>
          </a:effectLst>
          <a:latin typeface="+mj-lt"/>
          <a:ea typeface="+mj-ea"/>
          <a:cs typeface="+mj-cs"/>
        </a:defRPr>
      </a:lvl1pPr>
    </p:titleStyle>
    <p:bodyStyle>
      <a:lvl1pPr marL="342900" indent="-342900" algn="l" defTabSz="914400" rtl="0" eaLnBrk="1" latinLnBrk="0" hangingPunct="1">
        <a:spcBef>
          <a:spcPct val="20000"/>
        </a:spcBef>
        <a:buClr>
          <a:schemeClr val="accent1"/>
        </a:buClr>
        <a:buSzPct val="90000"/>
        <a:buFont typeface="Wingdings" pitchFamily="2" charset="2"/>
        <a:buChar char=""/>
        <a:defRPr sz="2400" b="1" kern="1200">
          <a:solidFill>
            <a:schemeClr val="tx1"/>
          </a:solidFill>
          <a:effectLst>
            <a:outerShdw blurRad="50800" dist="50800" dir="2700000" algn="tl" rotWithShape="0">
              <a:schemeClr val="bg1">
                <a:alpha val="30000"/>
              </a:schemeClr>
            </a:outerShdw>
          </a:effectLst>
          <a:latin typeface="+mn-lt"/>
          <a:ea typeface="+mn-ea"/>
          <a:cs typeface="+mn-cs"/>
        </a:defRPr>
      </a:lvl1pPr>
      <a:lvl2pPr marL="685800" indent="-336550" algn="l" defTabSz="914400" rtl="0" eaLnBrk="1" latinLnBrk="0" hangingPunct="1">
        <a:spcBef>
          <a:spcPct val="20000"/>
        </a:spcBef>
        <a:buClr>
          <a:schemeClr val="accent2"/>
        </a:buClr>
        <a:buSzPct val="90000"/>
        <a:buFont typeface="Wingdings" pitchFamily="2" charset="2"/>
        <a:buChar char=""/>
        <a:defRPr sz="2200" b="1" kern="1200">
          <a:solidFill>
            <a:schemeClr val="tx1"/>
          </a:solidFill>
          <a:effectLst>
            <a:outerShdw blurRad="50800" dist="50800" dir="2700000" algn="tl" rotWithShape="0">
              <a:schemeClr val="bg1">
                <a:alpha val="30000"/>
              </a:schemeClr>
            </a:outerShdw>
          </a:effectLst>
          <a:latin typeface="+mn-lt"/>
          <a:ea typeface="+mn-ea"/>
          <a:cs typeface="+mn-cs"/>
        </a:defRPr>
      </a:lvl2pPr>
      <a:lvl3pPr marL="1035050" indent="-349250" algn="l" defTabSz="914400" rtl="0" eaLnBrk="1" latinLnBrk="0" hangingPunct="1">
        <a:spcBef>
          <a:spcPct val="20000"/>
        </a:spcBef>
        <a:buClr>
          <a:schemeClr val="accent1"/>
        </a:buClr>
        <a:buSzPct val="90000"/>
        <a:buFont typeface="Wingdings" pitchFamily="2" charset="2"/>
        <a:buChar char=""/>
        <a:defRPr sz="2000" b="1" kern="1200">
          <a:solidFill>
            <a:schemeClr val="tx1"/>
          </a:solidFill>
          <a:effectLst>
            <a:outerShdw blurRad="50800" dist="50800" dir="2700000" algn="tl" rotWithShape="0">
              <a:schemeClr val="bg1">
                <a:alpha val="30000"/>
              </a:schemeClr>
            </a:outerShdw>
          </a:effectLst>
          <a:latin typeface="+mn-lt"/>
          <a:ea typeface="+mn-ea"/>
          <a:cs typeface="+mn-cs"/>
        </a:defRPr>
      </a:lvl3pPr>
      <a:lvl4pPr marL="1371600" indent="-336550" algn="l" defTabSz="914400" rtl="0" eaLnBrk="1" latinLnBrk="0" hangingPunct="1">
        <a:spcBef>
          <a:spcPct val="20000"/>
        </a:spcBef>
        <a:buClr>
          <a:schemeClr val="accent2"/>
        </a:buClr>
        <a:buSzPct val="90000"/>
        <a:buFont typeface="Wingdings" pitchFamily="2" charset="2"/>
        <a:buChar char=""/>
        <a:defRPr sz="1800" b="1" kern="1200">
          <a:solidFill>
            <a:schemeClr val="tx1"/>
          </a:solidFill>
          <a:effectLst>
            <a:outerShdw blurRad="50800" dist="50800" dir="2700000" algn="tl" rotWithShape="0">
              <a:schemeClr val="bg1">
                <a:alpha val="30000"/>
              </a:schemeClr>
            </a:outerShdw>
          </a:effectLst>
          <a:latin typeface="+mn-lt"/>
          <a:ea typeface="+mn-ea"/>
          <a:cs typeface="+mn-cs"/>
        </a:defRPr>
      </a:lvl4pPr>
      <a:lvl5pPr marL="1720850" indent="-349250" algn="l" defTabSz="914400" rtl="0" eaLnBrk="1" latinLnBrk="0" hangingPunct="1">
        <a:spcBef>
          <a:spcPct val="20000"/>
        </a:spcBef>
        <a:buClr>
          <a:schemeClr val="accent1"/>
        </a:buClr>
        <a:buSzPct val="90000"/>
        <a:buFont typeface="Wingdings" pitchFamily="2" charset="2"/>
        <a:buChar char=""/>
        <a:defRPr sz="1800" b="1" kern="1200">
          <a:solidFill>
            <a:schemeClr val="tx1"/>
          </a:solidFill>
          <a:effectLst>
            <a:outerShdw blurRad="50800" dist="50800" dir="2700000" algn="tl" rotWithShape="0">
              <a:schemeClr val="bg1">
                <a:alpha val="30000"/>
              </a:scheme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2.xml"/><Relationship Id="rId4" Type="http://schemas.openxmlformats.org/officeDocument/2006/relationships/diagramQuickStyle" Target="../diagrams/quickStyle12.xml"/><Relationship Id="rId5" Type="http://schemas.openxmlformats.org/officeDocument/2006/relationships/diagramColors" Target="../diagrams/colors12.xml"/><Relationship Id="rId6" Type="http://schemas.microsoft.com/office/2007/relationships/diagramDrawing" Target="../diagrams/drawing12.xml"/><Relationship Id="rId1" Type="http://schemas.openxmlformats.org/officeDocument/2006/relationships/slideLayout" Target="../slideLayouts/slideLayout2.xml"/><Relationship Id="rId2" Type="http://schemas.openxmlformats.org/officeDocument/2006/relationships/diagramData" Target="../diagrams/data12.xml"/></Relationships>
</file>

<file path=ppt/slides/_rels/slide100.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101.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102.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103.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104.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65.png"/></Relationships>
</file>

<file path=ppt/slides/_rels/slide106.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55.jpeg"/><Relationship Id="rId5"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107.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 Id="rId3" Type="http://schemas.openxmlformats.org/officeDocument/2006/relationships/image" Target="../media/image55.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 Id="rId3" Type="http://schemas.openxmlformats.org/officeDocument/2006/relationships/image" Target="../media/image5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 Id="rId3" Type="http://schemas.openxmlformats.org/officeDocument/2006/relationships/image" Target="../media/image68.png"/></Relationships>
</file>

<file path=ppt/slides/_rels/slide115.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116.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117.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118.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119.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oleObject" Target="../embeddings/oleObject2.bin"/><Relationship Id="rId7" Type="http://schemas.openxmlformats.org/officeDocument/2006/relationships/image" Target="../media/image70.png"/><Relationship Id="rId8" Type="http://schemas.openxmlformats.org/officeDocument/2006/relationships/oleObject" Target="../embeddings/oleObject3.bin"/><Relationship Id="rId9" Type="http://schemas.openxmlformats.org/officeDocument/2006/relationships/image" Target="../media/image71.png"/><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oleObject" Target="../embeddings/oleObject4.bin"/><Relationship Id="rId7" Type="http://schemas.openxmlformats.org/officeDocument/2006/relationships/image" Target="../media/image70.png"/><Relationship Id="rId8" Type="http://schemas.openxmlformats.org/officeDocument/2006/relationships/oleObject" Target="../embeddings/oleObject5.bin"/><Relationship Id="rId9" Type="http://schemas.openxmlformats.org/officeDocument/2006/relationships/image" Target="../media/image71.png"/><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Kai@Gilb.com" TargetMode="Externa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Kai@Gilb.com" TargetMode="Externa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Kai@Gilb.com" TargetMode="Externa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Kai@Gilb.com" TargetMode="Externa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Kai@Gilb.com" TargetMode="Externa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Kai@Gilb.com" TargetMode="External"/><Relationship Id="rId3" Type="http://schemas.openxmlformats.org/officeDocument/2006/relationships/image" Target="../media/image60.png"/></Relationships>
</file>

<file path=ppt/slides/_rels/slide132.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 Id="rId3" Type="http://schemas.openxmlformats.org/officeDocument/2006/relationships/image" Target="../media/image73.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138.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2.png"/><Relationship Id="rId5"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139.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3.xml"/><Relationship Id="rId4" Type="http://schemas.openxmlformats.org/officeDocument/2006/relationships/diagramQuickStyle" Target="../diagrams/quickStyle13.xml"/><Relationship Id="rId5" Type="http://schemas.openxmlformats.org/officeDocument/2006/relationships/diagramColors" Target="../diagrams/colors13.xml"/><Relationship Id="rId6" Type="http://schemas.microsoft.com/office/2007/relationships/diagramDrawing" Target="../diagrams/drawing13.xml"/><Relationship Id="rId7" Type="http://schemas.openxmlformats.org/officeDocument/2006/relationships/diagramData" Target="../diagrams/data14.xml"/><Relationship Id="rId8" Type="http://schemas.openxmlformats.org/officeDocument/2006/relationships/diagramLayout" Target="../diagrams/layout14.xml"/><Relationship Id="rId9" Type="http://schemas.openxmlformats.org/officeDocument/2006/relationships/diagramQuickStyle" Target="../diagrams/quickStyle14.xml"/><Relationship Id="rId10" Type="http://schemas.openxmlformats.org/officeDocument/2006/relationships/diagramColors" Target="../diagrams/colors14.xml"/><Relationship Id="rId11" Type="http://schemas.microsoft.com/office/2007/relationships/diagramDrawing" Target="../diagrams/drawing14.xml"/><Relationship Id="rId1" Type="http://schemas.openxmlformats.org/officeDocument/2006/relationships/slideLayout" Target="../slideLayouts/slideLayout2.xml"/><Relationship Id="rId2" Type="http://schemas.openxmlformats.org/officeDocument/2006/relationships/diagramData" Target="../diagrams/data1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143.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jpeg"/><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144.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2.png"/><Relationship Id="rId5"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145.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5.jpeg"/><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 Id="rId3" Type="http://schemas.openxmlformats.org/officeDocument/2006/relationships/image" Target="../media/image87.jpeg"/></Relationships>
</file>

<file path=ppt/slides/_rels/slide147.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image" Target="../media/image88.jpeg"/></Relationships>
</file>

<file path=ppt/slides/_rels/slide148.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91.png"/><Relationship Id="rId5"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image" Target="../media/image90.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jpeg"/><Relationship Id="rId3" Type="http://schemas.openxmlformats.org/officeDocument/2006/relationships/image" Target="../media/image9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 Id="rId3" Type="http://schemas.openxmlformats.org/officeDocument/2006/relationships/image" Target="../media/image98.png"/></Relationships>
</file>

<file path=ppt/slides/_rels/slide152.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3.png"/><Relationship Id="rId7" Type="http://schemas.openxmlformats.org/officeDocument/2006/relationships/image" Target="../media/image104.jpeg"/><Relationship Id="rId8" Type="http://schemas.openxmlformats.org/officeDocument/2006/relationships/image" Target="../media/image105.jpeg"/><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153.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154.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155.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156.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106.jpeg"/><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157.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106.jpeg"/><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image" Target="../media/image107.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image" Target="../media/image10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160.xml.rels><?xml version="1.0" encoding="UTF-8" standalone="yes"?>
<Relationships xmlns="http://schemas.openxmlformats.org/package/2006/relationships"><Relationship Id="rId3" Type="http://schemas.openxmlformats.org/officeDocument/2006/relationships/hyperlink" Target="http://www.iallenkelhet.no/" TargetMode="External"/><Relationship Id="rId4" Type="http://schemas.openxmlformats.org/officeDocument/2006/relationships/hyperlink" Target="http://www.badusability.com/" TargetMode="External"/><Relationship Id="rId1" Type="http://schemas.openxmlformats.org/officeDocument/2006/relationships/slideLayout" Target="../slideLayouts/slideLayout2.xml"/><Relationship Id="rId2" Type="http://schemas.openxmlformats.org/officeDocument/2006/relationships/hyperlink" Target="http://www.netliferesearch.no/" TargetMode="External"/></Relationships>
</file>

<file path=ppt/slides/_rels/slide161.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hyperlink" Target="http://www.netliferesearch.no/" TargetMode="External"/><Relationship Id="rId5" Type="http://schemas.openxmlformats.org/officeDocument/2006/relationships/hyperlink" Target="http://www.iallenkelhet.no/" TargetMode="External"/><Relationship Id="rId6" Type="http://schemas.openxmlformats.org/officeDocument/2006/relationships/hyperlink" Target="http://www.badusability.com/" TargetMode="External"/><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162.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108.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png"/><Relationship Id="rId3" Type="http://schemas.openxmlformats.org/officeDocument/2006/relationships/image" Target="../media/image108.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png"/><Relationship Id="rId3" Type="http://schemas.openxmlformats.org/officeDocument/2006/relationships/image" Target="../media/image108.png"/></Relationships>
</file>

<file path=ppt/slides/_rels/slide166.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167.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image" Target="../media/image112.png"/></Relationships>
</file>

<file path=ppt/slides/_rels/slide168.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image" Target="../media/image113.png"/></Relationships>
</file>

<file path=ppt/slides/_rels/slide169.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image" Target="../media/image1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png"/><Relationship Id="rId3" Type="http://schemas.openxmlformats.org/officeDocument/2006/relationships/image" Target="../media/image55.jpe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png"/><Relationship Id="rId3" Type="http://schemas.openxmlformats.org/officeDocument/2006/relationships/image" Target="../media/image55.jpe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 Id="rId3" Type="http://schemas.openxmlformats.org/officeDocument/2006/relationships/image" Target="../media/image55.jpe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png"/><Relationship Id="rId3" Type="http://schemas.openxmlformats.org/officeDocument/2006/relationships/image" Target="../media/image55.jpeg"/></Relationships>
</file>

<file path=ppt/slides/_rels/slide175.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176.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72.png"/><Relationship Id="rId5" Type="http://schemas.openxmlformats.org/officeDocument/2006/relationships/image" Target="../media/image106.jpeg"/><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 Id="rId3" Type="http://schemas.openxmlformats.org/officeDocument/2006/relationships/image" Target="../media/image66.jpe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20.png"/></Relationships>
</file>

<file path=ppt/slides/_rels/slide179.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20.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182.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183.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184.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185.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186.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png"/><Relationship Id="rId3" Type="http://schemas.openxmlformats.org/officeDocument/2006/relationships/image" Target="../media/image124.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 Id="rId3" Type="http://schemas.openxmlformats.org/officeDocument/2006/relationships/image" Target="../media/image5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 Id="rId3" Type="http://schemas.openxmlformats.org/officeDocument/2006/relationships/image" Target="../media/image55.jpe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 Id="rId3" Type="http://schemas.openxmlformats.org/officeDocument/2006/relationships/image" Target="../media/image55.jpe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png"/><Relationship Id="rId3" Type="http://schemas.openxmlformats.org/officeDocument/2006/relationships/image" Target="../media/image107.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png"/><Relationship Id="rId3" Type="http://schemas.openxmlformats.org/officeDocument/2006/relationships/image" Target="../media/image55.jpe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png"/><Relationship Id="rId3" Type="http://schemas.openxmlformats.org/officeDocument/2006/relationships/image" Target="../media/image55.jpe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5.jpe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png"/><Relationship Id="rId3" Type="http://schemas.openxmlformats.org/officeDocument/2006/relationships/image" Target="../media/image55.jpeg"/></Relationships>
</file>

<file path=ppt/slides/_rels/slide198.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image" Target="../media/image127.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png"/><Relationship Id="rId3"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diagramData" Target="../diagrams/data2.xml"/><Relationship Id="rId8" Type="http://schemas.openxmlformats.org/officeDocument/2006/relationships/diagramLayout" Target="../diagrams/layout2.xml"/><Relationship Id="rId9" Type="http://schemas.openxmlformats.org/officeDocument/2006/relationships/diagramQuickStyle" Target="../diagrams/quickStyle2.xml"/><Relationship Id="rId10" Type="http://schemas.openxmlformats.org/officeDocument/2006/relationships/diagramColors" Target="../diagrams/colors2.xml"/><Relationship Id="rId11"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image" Target="../media/image127.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29.png"/><Relationship Id="rId5" Type="http://schemas.openxmlformats.org/officeDocument/2006/relationships/image" Target="../media/image130.png"/><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203.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132.png"/><Relationship Id="rId5" Type="http://schemas.openxmlformats.org/officeDocument/2006/relationships/image" Target="../media/image133.png"/><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10.xml.rels><?xml version="1.0" encoding="UTF-8" standalone="yes"?>
<Relationships xmlns="http://schemas.openxmlformats.org/package/2006/relationships"><Relationship Id="rId11" Type="http://schemas.openxmlformats.org/officeDocument/2006/relationships/hyperlink" Target="mailto:gjermund@netliferesearch.com" TargetMode="External"/><Relationship Id="rId12"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jpe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hyperlink" Target="mailto:anne.hognestad@posten.no" TargetMode="External"/><Relationship Id="rId7" Type="http://schemas.openxmlformats.org/officeDocument/2006/relationships/hyperlink" Target="mailto:terje.berget@posten.no" TargetMode="External"/><Relationship Id="rId8" Type="http://schemas.openxmlformats.org/officeDocument/2006/relationships/hyperlink" Target="mailto:kjetil.halvorsen@posten.no" TargetMode="External"/><Relationship Id="rId9" Type="http://schemas.openxmlformats.org/officeDocument/2006/relationships/hyperlink" Target="mailto:fredrik.bach@bekk.no" TargetMode="External"/><Relationship Id="rId10" Type="http://schemas.openxmlformats.org/officeDocument/2006/relationships/hyperlink" Target="mailto:stefan.landro@bekk.no" TargetMode="Externa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png"/></Relationships>
</file>

<file path=ppt/slides/_rels/slide213.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136.png"/><Relationship Id="rId5" Type="http://schemas.openxmlformats.org/officeDocument/2006/relationships/image" Target="../media/image55.jpeg"/><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137.jpeg"/><Relationship Id="rId4" Type="http://schemas.openxmlformats.org/officeDocument/2006/relationships/image" Target="../media/image138.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215.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64.png"/><Relationship Id="rId5"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139.png"/></Relationships>
</file>

<file path=ppt/slides/_rels/slide216.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142.png"/><Relationship Id="rId5" Type="http://schemas.openxmlformats.org/officeDocument/2006/relationships/image" Target="../media/image143.png"/><Relationship Id="rId6" Type="http://schemas.openxmlformats.org/officeDocument/2006/relationships/image" Target="../media/image64.png"/><Relationship Id="rId7"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217.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141.png"/><Relationship Id="rId7" Type="http://schemas.openxmlformats.org/officeDocument/2006/relationships/image" Target="../media/image143.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218.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141.png"/><Relationship Id="rId7" Type="http://schemas.openxmlformats.org/officeDocument/2006/relationships/image" Target="../media/image143.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219.xml.rels><?xml version="1.0" encoding="UTF-8" standalone="yes"?>
<Relationships xmlns="http://schemas.openxmlformats.org/package/2006/relationships"><Relationship Id="rId3" Type="http://schemas.openxmlformats.org/officeDocument/2006/relationships/image" Target="../media/image137.jpeg"/><Relationship Id="rId4" Type="http://schemas.openxmlformats.org/officeDocument/2006/relationships/image" Target="../media/image138.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144.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220.xml.rels><?xml version="1.0" encoding="UTF-8" standalone="yes"?>
<Relationships xmlns="http://schemas.openxmlformats.org/package/2006/relationships"><Relationship Id="rId3" Type="http://schemas.openxmlformats.org/officeDocument/2006/relationships/image" Target="../media/image145.png"/><Relationship Id="rId4" Type="http://schemas.openxmlformats.org/officeDocument/2006/relationships/image" Target="../media/image146.png"/><Relationship Id="rId5" Type="http://schemas.openxmlformats.org/officeDocument/2006/relationships/image" Target="../media/image147.png"/><Relationship Id="rId6" Type="http://schemas.openxmlformats.org/officeDocument/2006/relationships/image" Target="../media/image148.png"/><Relationship Id="rId7" Type="http://schemas.openxmlformats.org/officeDocument/2006/relationships/image" Target="../media/image149.png"/><Relationship Id="rId8" Type="http://schemas.openxmlformats.org/officeDocument/2006/relationships/image" Target="../media/image150.png"/><Relationship Id="rId9" Type="http://schemas.openxmlformats.org/officeDocument/2006/relationships/image" Target="../media/image151.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221.xml.rels><?xml version="1.0" encoding="UTF-8" standalone="yes"?>
<Relationships xmlns="http://schemas.openxmlformats.org/package/2006/relationships"><Relationship Id="rId3" Type="http://schemas.openxmlformats.org/officeDocument/2006/relationships/image" Target="../media/image153.emf"/><Relationship Id="rId4" Type="http://schemas.openxmlformats.org/officeDocument/2006/relationships/image" Target="../media/image150.png"/><Relationship Id="rId5" Type="http://schemas.openxmlformats.org/officeDocument/2006/relationships/image" Target="../media/image149.png"/><Relationship Id="rId6" Type="http://schemas.openxmlformats.org/officeDocument/2006/relationships/image" Target="../media/image148.png"/><Relationship Id="rId7" Type="http://schemas.openxmlformats.org/officeDocument/2006/relationships/image" Target="../media/image151.png"/><Relationship Id="rId8" Type="http://schemas.openxmlformats.org/officeDocument/2006/relationships/image" Target="../media/image154.png"/><Relationship Id="rId1" Type="http://schemas.openxmlformats.org/officeDocument/2006/relationships/slideLayout" Target="../slideLayouts/slideLayout2.xml"/><Relationship Id="rId2" Type="http://schemas.openxmlformats.org/officeDocument/2006/relationships/image" Target="../media/image152.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7" Type="http://schemas.openxmlformats.org/officeDocument/2006/relationships/diagramData" Target="../diagrams/data4.xml"/><Relationship Id="rId8" Type="http://schemas.openxmlformats.org/officeDocument/2006/relationships/diagramLayout" Target="../diagrams/layout4.xml"/><Relationship Id="rId9" Type="http://schemas.openxmlformats.org/officeDocument/2006/relationships/diagramQuickStyle" Target="../diagrams/quickStyle4.xml"/><Relationship Id="rId10" Type="http://schemas.openxmlformats.org/officeDocument/2006/relationships/diagramColors" Target="../diagrams/colors4.xml"/><Relationship Id="rId11"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8.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7" Type="http://schemas.openxmlformats.org/officeDocument/2006/relationships/diagramData" Target="../diagrams/data6.xml"/><Relationship Id="rId8" Type="http://schemas.openxmlformats.org/officeDocument/2006/relationships/diagramLayout" Target="../diagrams/layout6.xml"/><Relationship Id="rId9" Type="http://schemas.openxmlformats.org/officeDocument/2006/relationships/diagramQuickStyle" Target="../diagrams/quickStyle6.xml"/><Relationship Id="rId10" Type="http://schemas.openxmlformats.org/officeDocument/2006/relationships/diagramColors" Target="../diagrams/colors6.xml"/><Relationship Id="rId11"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14.png"/><Relationship Id="rId1" Type="http://schemas.microsoft.com/office/2007/relationships/media" Target="../media/media1.MOV"/><Relationship Id="rId2" Type="http://schemas.openxmlformats.org/officeDocument/2006/relationships/video" Target="../media/media1.MOV"/></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diagramData" Target="../diagrams/data7.xml"/></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jpeg"/><Relationship Id="rId6" Type="http://schemas.openxmlformats.org/officeDocument/2006/relationships/image" Target="../media/image19.png"/><Relationship Id="rId7"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19.png"/><Relationship Id="rId6" Type="http://schemas.openxmlformats.org/officeDocument/2006/relationships/image" Target="../media/image23.png"/><Relationship Id="rId7" Type="http://schemas.openxmlformats.org/officeDocument/2006/relationships/image" Target="../media/image24.jpeg"/><Relationship Id="rId8"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oleObject" Target="../embeddings/Microsoft_Word_97_-_2004_Document1.doc"/><Relationship Id="rId5" Type="http://schemas.openxmlformats.org/officeDocument/2006/relationships/image" Target="../media/image26.png"/><Relationship Id="rId6" Type="http://schemas.openxmlformats.org/officeDocument/2006/relationships/image" Target="../media/image27.gi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7.gif"/></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oleObject" Target="../embeddings/Microsoft_Word_97_-_2004_Document2.doc"/><Relationship Id="rId5" Type="http://schemas.openxmlformats.org/officeDocument/2006/relationships/image" Target="../media/image26.png"/><Relationship Id="rId6" Type="http://schemas.openxmlformats.org/officeDocument/2006/relationships/image" Target="../media/image28.png"/><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oleObject" Target="../embeddings/Microsoft_Word_97_-_2004_Document3.doc"/><Relationship Id="rId5" Type="http://schemas.openxmlformats.org/officeDocument/2006/relationships/image" Target="../media/image29.emf"/><Relationship Id="rId6" Type="http://schemas.openxmlformats.org/officeDocument/2006/relationships/image" Target="../media/image28.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Microsoft_Word_97_-_2004_Document4.doc"/><Relationship Id="rId5" Type="http://schemas.openxmlformats.org/officeDocument/2006/relationships/image" Target="../media/image26.png"/><Relationship Id="rId6" Type="http://schemas.openxmlformats.org/officeDocument/2006/relationships/image" Target="../media/image30.jpe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1.png"/></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oleObject" Target="../embeddings/Microsoft_Word_97_-_2004_Document5.doc"/><Relationship Id="rId5" Type="http://schemas.openxmlformats.org/officeDocument/2006/relationships/image" Target="../media/image26.png"/><Relationship Id="rId1" Type="http://schemas.openxmlformats.org/officeDocument/2006/relationships/vmlDrawing" Target="../drawings/vmlDrawing5.vml"/><Relationship Id="rId2"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oleObject" Target="../embeddings/Microsoft_Word_97_-_2004_Document6.doc"/><Relationship Id="rId5" Type="http://schemas.openxmlformats.org/officeDocument/2006/relationships/image" Target="../media/image26.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1" Type="http://schemas.openxmlformats.org/officeDocument/2006/relationships/slideLayout" Target="../slideLayouts/slideLayout2.xml"/><Relationship Id="rId2" Type="http://schemas.openxmlformats.org/officeDocument/2006/relationships/diagramData" Target="../diagrams/data8.xml"/></Relationships>
</file>

<file path=ppt/slides/_rels/slide6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5.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47.png"/><Relationship Id="rId5" Type="http://schemas.openxmlformats.org/officeDocument/2006/relationships/oleObject" Target="../embeddings/oleObject1.bin"/><Relationship Id="rId6" Type="http://schemas.openxmlformats.org/officeDocument/2006/relationships/image" Target="../media/image46.emf"/><Relationship Id="rId7" Type="http://schemas.openxmlformats.org/officeDocument/2006/relationships/image" Target="../media/image48.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1" Type="http://schemas.openxmlformats.org/officeDocument/2006/relationships/slideLayout" Target="../slideLayouts/slideLayout2.xml"/><Relationship Id="rId2" Type="http://schemas.openxmlformats.org/officeDocument/2006/relationships/diagramData" Target="../diagrams/data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jpe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jpeg"/><Relationship Id="rId8" Type="http://schemas.openxmlformats.org/officeDocument/2006/relationships/hyperlink" Target="http://bit.ly/BringCase" TargetMode="External"/><Relationship Id="rId1" Type="http://schemas.openxmlformats.org/officeDocument/2006/relationships/slideLayout" Target="../slideLayouts/slideLayout2.xml"/><Relationship Id="rId2" Type="http://schemas.openxmlformats.org/officeDocument/2006/relationships/hyperlink" Target="http://www.bring.no/dk/se/nl/co.uk/com/ee"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77.xml.rels><?xml version="1.0" encoding="UTF-8" standalone="yes"?>
<Relationships xmlns="http://schemas.openxmlformats.org/package/2006/relationships"><Relationship Id="rId11" Type="http://schemas.openxmlformats.org/officeDocument/2006/relationships/hyperlink" Target="http://en.wikipedia.org/wiki/Ptolemy" TargetMode="External"/><Relationship Id="rId12" Type="http://schemas.openxmlformats.org/officeDocument/2006/relationships/hyperlink" Target="http://en.wikipedia.org/wiki/Greek_philosophy" TargetMode="External"/><Relationship Id="rId13" Type="http://schemas.openxmlformats.org/officeDocument/2006/relationships/hyperlink" Target="http://en.wikipedia.org/wiki/Sun" TargetMode="External"/><Relationship Id="rId14" Type="http://schemas.openxmlformats.org/officeDocument/2006/relationships/hyperlink" Target="http://en.wikipedia.org/wiki/Moon" TargetMode="External"/><Relationship Id="rId15" Type="http://schemas.openxmlformats.org/officeDocument/2006/relationships/hyperlink" Target="http://en.wikipedia.org/wiki/Star" TargetMode="External"/><Relationship Id="rId16" Type="http://schemas.openxmlformats.org/officeDocument/2006/relationships/hyperlink" Target="http://en.wikipedia.org/wiki/Naked_eye_planets" TargetMode="External"/><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6.png"/><Relationship Id="rId4" Type="http://schemas.openxmlformats.org/officeDocument/2006/relationships/hyperlink" Target="http://en.wikipedia.org/wiki/Astronomy" TargetMode="External"/><Relationship Id="rId5" Type="http://schemas.openxmlformats.org/officeDocument/2006/relationships/hyperlink" Target="http://en.wikipedia.org/wiki/Universe" TargetMode="External"/><Relationship Id="rId6" Type="http://schemas.openxmlformats.org/officeDocument/2006/relationships/hyperlink" Target="http://en.wikipedia.org/wiki/Superseded_scientific_theories%23Superseded_astronomical_and_cosmological_theories" TargetMode="External"/><Relationship Id="rId7" Type="http://schemas.openxmlformats.org/officeDocument/2006/relationships/hyperlink" Target="http://en.wikipedia.org/wiki/Earth" TargetMode="External"/><Relationship Id="rId8" Type="http://schemas.openxmlformats.org/officeDocument/2006/relationships/hyperlink" Target="http://en.wikipedia.org/wiki/Ancient_Greece" TargetMode="External"/><Relationship Id="rId9" Type="http://schemas.openxmlformats.org/officeDocument/2006/relationships/hyperlink" Target="http://en.wikipedia.org/wiki/Aristotle" TargetMode="External"/><Relationship Id="rId10" Type="http://schemas.openxmlformats.org/officeDocument/2006/relationships/hyperlink" Target="http://en.wikipedia.org/wiki/Aristotelian_physics"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8.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0.xml"/><Relationship Id="rId4" Type="http://schemas.openxmlformats.org/officeDocument/2006/relationships/diagramQuickStyle" Target="../diagrams/quickStyle10.xml"/><Relationship Id="rId5" Type="http://schemas.openxmlformats.org/officeDocument/2006/relationships/diagramColors" Target="../diagrams/colors10.xml"/><Relationship Id="rId6" Type="http://schemas.microsoft.com/office/2007/relationships/diagramDrawing" Target="../diagrams/drawing10.xml"/><Relationship Id="rId1" Type="http://schemas.openxmlformats.org/officeDocument/2006/relationships/slideLayout" Target="../slideLayouts/slideLayout2.xml"/><Relationship Id="rId2" Type="http://schemas.openxmlformats.org/officeDocument/2006/relationships/diagramData" Target="../diagrams/data1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1.xml"/><Relationship Id="rId4" Type="http://schemas.openxmlformats.org/officeDocument/2006/relationships/diagramQuickStyle" Target="../diagrams/quickStyle11.xml"/><Relationship Id="rId5" Type="http://schemas.openxmlformats.org/officeDocument/2006/relationships/diagramColors" Target="../diagrams/colors11.xml"/><Relationship Id="rId6" Type="http://schemas.microsoft.com/office/2007/relationships/diagramDrawing" Target="../diagrams/drawing11.xml"/><Relationship Id="rId1" Type="http://schemas.openxmlformats.org/officeDocument/2006/relationships/slideLayout" Target="../slideLayouts/slideLayout2.xml"/><Relationship Id="rId2" Type="http://schemas.openxmlformats.org/officeDocument/2006/relationships/diagramData" Target="../diagrams/data1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93.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hyperlink" Target="mailto:stefan.landro@bekk.no" TargetMode="External"/><Relationship Id="rId7"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65.png"/></Relationships>
</file>

<file path=ppt/slides/_rels/slide97.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98.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99.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1193" y="1572768"/>
            <a:ext cx="8143935" cy="2130552"/>
          </a:xfrm>
        </p:spPr>
        <p:txBody>
          <a:bodyPr>
            <a:normAutofit fontScale="90000"/>
          </a:bodyPr>
          <a:lstStyle/>
          <a:p>
            <a:r>
              <a:rPr lang="en-GB" dirty="0"/>
              <a:t>Value-Driven Scrum: </a:t>
            </a:r>
            <a:r>
              <a:rPr lang="en-GB" dirty="0" smtClean="0"/>
              <a:t/>
            </a:r>
            <a:br>
              <a:rPr lang="en-GB" dirty="0" smtClean="0"/>
            </a:br>
            <a:r>
              <a:rPr lang="en-GB" dirty="0" smtClean="0"/>
              <a:t>A </a:t>
            </a:r>
            <a:r>
              <a:rPr lang="en-GB" dirty="0"/>
              <a:t>Front </a:t>
            </a:r>
            <a:r>
              <a:rPr lang="en-GB" dirty="0" smtClean="0"/>
              <a:t>End </a:t>
            </a:r>
            <a:r>
              <a:rPr lang="en-GB" dirty="0"/>
              <a:t>to Scrum </a:t>
            </a:r>
            <a:r>
              <a:rPr lang="en-GB" dirty="0" smtClean="0"/>
              <a:t/>
            </a:r>
            <a:br>
              <a:rPr lang="en-GB" dirty="0" smtClean="0"/>
            </a:br>
            <a:r>
              <a:rPr lang="en-GB" dirty="0" smtClean="0"/>
              <a:t>For </a:t>
            </a:r>
            <a:r>
              <a:rPr lang="en-GB" dirty="0"/>
              <a:t>Business </a:t>
            </a:r>
            <a:r>
              <a:rPr lang="en-GB" dirty="0" smtClean="0"/>
              <a:t>Value </a:t>
            </a:r>
            <a:r>
              <a:rPr lang="en-GB" dirty="0"/>
              <a:t>Requirements </a:t>
            </a:r>
          </a:p>
        </p:txBody>
      </p:sp>
      <p:sp>
        <p:nvSpPr>
          <p:cNvPr id="4" name="Date Placeholder 3"/>
          <p:cNvSpPr>
            <a:spLocks noGrp="1"/>
          </p:cNvSpPr>
          <p:nvPr>
            <p:ph type="dt" sz="half" idx="10"/>
          </p:nvPr>
        </p:nvSpPr>
        <p:spPr/>
        <p:txBody>
          <a:bodyPr/>
          <a:lstStyle/>
          <a:p>
            <a:fld id="{94A97D0B-16ED-5E40-9DB8-FBA7AD8678DD}" type="datetime2">
              <a:rPr lang="en-US" smtClean="0"/>
              <a:pPr/>
              <a:t>Tuesday, 8 March 2011</a:t>
            </a:fld>
            <a:endParaRPr lang="en-GB"/>
          </a:p>
        </p:txBody>
      </p:sp>
      <p:sp>
        <p:nvSpPr>
          <p:cNvPr id="6" name="Footer Placeholder 5"/>
          <p:cNvSpPr>
            <a:spLocks noGrp="1"/>
          </p:cNvSpPr>
          <p:nvPr>
            <p:ph type="ftr" sz="quarter" idx="11"/>
          </p:nvPr>
        </p:nvSpPr>
        <p:spPr/>
        <p:txBody>
          <a:bodyPr/>
          <a:lstStyle/>
          <a:p>
            <a:r>
              <a:rPr lang="en-US" smtClean="0"/>
              <a:t>© Gilb.com</a:t>
            </a:r>
            <a:endParaRPr lang="en-GB"/>
          </a:p>
        </p:txBody>
      </p:sp>
      <p:sp>
        <p:nvSpPr>
          <p:cNvPr id="5" name="Slide Number Placeholder 4"/>
          <p:cNvSpPr>
            <a:spLocks noGrp="1"/>
          </p:cNvSpPr>
          <p:nvPr>
            <p:ph type="sldNum" sz="quarter" idx="12"/>
          </p:nvPr>
        </p:nvSpPr>
        <p:spPr/>
        <p:txBody>
          <a:bodyPr/>
          <a:lstStyle/>
          <a:p>
            <a:fld id="{1DD9AF87-53B6-FD4A-B2D3-CF1EEADDF73C}" type="slidenum">
              <a:rPr lang="en-GB" smtClean="0"/>
              <a:pPr/>
              <a:t>1</a:t>
            </a:fld>
            <a:endParaRPr lang="en-GB"/>
          </a:p>
        </p:txBody>
      </p:sp>
      <p:sp>
        <p:nvSpPr>
          <p:cNvPr id="7" name="TextBox 6"/>
          <p:cNvSpPr txBox="1"/>
          <p:nvPr/>
        </p:nvSpPr>
        <p:spPr>
          <a:xfrm>
            <a:off x="211684" y="5351848"/>
            <a:ext cx="4055516" cy="369332"/>
          </a:xfrm>
          <a:prstGeom prst="rect">
            <a:avLst/>
          </a:prstGeom>
          <a:noFill/>
        </p:spPr>
        <p:txBody>
          <a:bodyPr wrap="square" rtlCol="0">
            <a:spAutoFit/>
          </a:bodyPr>
          <a:lstStyle/>
          <a:p>
            <a:r>
              <a:rPr lang="en-GB" dirty="0" smtClean="0"/>
              <a:t> </a:t>
            </a:r>
            <a:endParaRPr lang="en-GB" dirty="0"/>
          </a:p>
        </p:txBody>
      </p:sp>
      <p:sp>
        <p:nvSpPr>
          <p:cNvPr id="8" name="Subtitle 7"/>
          <p:cNvSpPr>
            <a:spLocks noGrp="1"/>
          </p:cNvSpPr>
          <p:nvPr>
            <p:ph type="subTitle" idx="1"/>
          </p:nvPr>
        </p:nvSpPr>
        <p:spPr/>
        <p:txBody>
          <a:bodyPr>
            <a:normAutofit lnSpcReduction="10000"/>
          </a:bodyPr>
          <a:lstStyle/>
          <a:p>
            <a:r>
              <a:rPr lang="en-GB" dirty="0" smtClean="0"/>
              <a:t>A One Day Course by Tom Gilb</a:t>
            </a:r>
          </a:p>
          <a:p>
            <a:r>
              <a:rPr lang="en-GB" dirty="0" smtClean="0"/>
              <a:t>March 14 2011, Unicom, London</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Implementation: Integration: delivery to Market</a:t>
            </a:r>
            <a:endParaRPr lang="en-US" dirty="0"/>
          </a:p>
        </p:txBody>
      </p:sp>
      <p:graphicFrame>
        <p:nvGraphicFramePr>
          <p:cNvPr id="7" name="Content Placeholder 6"/>
          <p:cNvGraphicFramePr>
            <a:graphicFrameLocks noGrp="1"/>
          </p:cNvGraphicFramePr>
          <p:nvPr>
            <p:ph idx="1"/>
          </p:nvPr>
        </p:nvGraphicFramePr>
        <p:xfrm>
          <a:off x="457200" y="2057400"/>
          <a:ext cx="8229600"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p:cNvSpPr>
            <a:spLocks noGrp="1"/>
          </p:cNvSpPr>
          <p:nvPr>
            <p:ph type="dt" sz="half" idx="10"/>
          </p:nvPr>
        </p:nvSpPr>
        <p:spPr/>
        <p:txBody>
          <a:bodyPr/>
          <a:lstStyle/>
          <a:p>
            <a:fld id="{CD680204-AAAD-634F-BB78-CF4982024AC1}" type="datetime2">
              <a:rPr lang="en-US" smtClean="0"/>
              <a:pPr/>
              <a:t>Tuesday, 8 March 2011</a:t>
            </a:fld>
            <a:endParaRPr lang="en-GB"/>
          </a:p>
        </p:txBody>
      </p:sp>
      <p:sp>
        <p:nvSpPr>
          <p:cNvPr id="5" name="Footer Placeholder 4"/>
          <p:cNvSpPr>
            <a:spLocks noGrp="1"/>
          </p:cNvSpPr>
          <p:nvPr>
            <p:ph type="ftr" sz="quarter" idx="11"/>
          </p:nvPr>
        </p:nvSpPr>
        <p:spPr/>
        <p:txBody>
          <a:bodyPr/>
          <a:lstStyle/>
          <a:p>
            <a:r>
              <a:rPr lang="en-US" smtClean="0"/>
              <a:t>© Gilb.com</a:t>
            </a:r>
            <a:endParaRPr lang="en-GB"/>
          </a:p>
        </p:txBody>
      </p:sp>
      <p:sp>
        <p:nvSpPr>
          <p:cNvPr id="6" name="Slide Number Placeholder 5"/>
          <p:cNvSpPr>
            <a:spLocks noGrp="1"/>
          </p:cNvSpPr>
          <p:nvPr>
            <p:ph type="sldNum" sz="quarter" idx="12"/>
          </p:nvPr>
        </p:nvSpPr>
        <p:spPr/>
        <p:txBody>
          <a:bodyPr/>
          <a:lstStyle/>
          <a:p>
            <a:fld id="{1DD9AF87-53B6-FD4A-B2D3-CF1EEADDF73C}" type="slidenum">
              <a:rPr lang="en-GB" smtClean="0"/>
              <a:pPr/>
              <a:t>10</a:t>
            </a:fld>
            <a:endParaRPr lang="en-GB"/>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Text Box 1"/>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F0BBB013-7942-7D4C-B9BA-876719B5342A}" type="slidenum">
              <a:rPr lang="en-US" sz="1300">
                <a:solidFill>
                  <a:schemeClr val="tx1"/>
                </a:solidFill>
                <a:cs typeface="Gill Sans" charset="0"/>
              </a:rPr>
              <a:pPr eaLnBrk="1" hangingPunct="1"/>
              <a:t>100</a:t>
            </a:fld>
            <a:endParaRPr lang="en-US" sz="1300">
              <a:solidFill>
                <a:schemeClr val="tx1"/>
              </a:solidFill>
              <a:cs typeface="Gill Sans" charset="0"/>
            </a:endParaRPr>
          </a:p>
        </p:txBody>
      </p:sp>
      <p:sp>
        <p:nvSpPr>
          <p:cNvPr id="433155" name="Rectangle 2"/>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pic>
        <p:nvPicPr>
          <p:cNvPr id="43315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60000">
            <a:off x="2445619" y="705445"/>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315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389582">
            <a:off x="4311923" y="-53578"/>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3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328146">
            <a:off x="6366867" y="882923"/>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315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9999">
            <a:off x="7009805" y="2642072"/>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316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697825">
            <a:off x="6223992" y="4563070"/>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3161"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264142">
            <a:off x="4196953" y="5338837"/>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3162"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00000">
            <a:off x="2330648" y="4491633"/>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3163"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7439">
            <a:off x="1625203" y="2571750"/>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33164" name="Rectangle 11"/>
          <p:cNvSpPr>
            <a:spLocks/>
          </p:cNvSpPr>
          <p:nvPr/>
        </p:nvSpPr>
        <p:spPr bwMode="auto">
          <a:xfrm>
            <a:off x="5345535" y="687496"/>
            <a:ext cx="12518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Stakeholders</a:t>
            </a:r>
          </a:p>
        </p:txBody>
      </p:sp>
      <p:sp>
        <p:nvSpPr>
          <p:cNvPr id="433165" name="Rectangle 12"/>
          <p:cNvSpPr>
            <a:spLocks/>
          </p:cNvSpPr>
          <p:nvPr/>
        </p:nvSpPr>
        <p:spPr bwMode="auto">
          <a:xfrm>
            <a:off x="6956227" y="2263586"/>
            <a:ext cx="6343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Values</a:t>
            </a:r>
          </a:p>
        </p:txBody>
      </p:sp>
      <p:sp>
        <p:nvSpPr>
          <p:cNvPr id="433166" name="Rectangle 13"/>
          <p:cNvSpPr>
            <a:spLocks/>
          </p:cNvSpPr>
          <p:nvPr/>
        </p:nvSpPr>
        <p:spPr bwMode="auto">
          <a:xfrm>
            <a:off x="6744146" y="4263836"/>
            <a:ext cx="8976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Solutions</a:t>
            </a:r>
          </a:p>
        </p:txBody>
      </p:sp>
      <p:sp>
        <p:nvSpPr>
          <p:cNvPr id="433167" name="Rectangle 14"/>
          <p:cNvSpPr>
            <a:spLocks/>
          </p:cNvSpPr>
          <p:nvPr/>
        </p:nvSpPr>
        <p:spPr bwMode="auto">
          <a:xfrm>
            <a:off x="5096619" y="5719375"/>
            <a:ext cx="11390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Decompose</a:t>
            </a:r>
          </a:p>
        </p:txBody>
      </p:sp>
      <p:sp>
        <p:nvSpPr>
          <p:cNvPr id="433168" name="Rectangle 15"/>
          <p:cNvSpPr>
            <a:spLocks/>
          </p:cNvSpPr>
          <p:nvPr/>
        </p:nvSpPr>
        <p:spPr bwMode="auto">
          <a:xfrm>
            <a:off x="3151064" y="5656867"/>
            <a:ext cx="7892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Develop</a:t>
            </a:r>
          </a:p>
        </p:txBody>
      </p:sp>
      <p:sp>
        <p:nvSpPr>
          <p:cNvPr id="433169" name="Rectangle 16"/>
          <p:cNvSpPr>
            <a:spLocks/>
          </p:cNvSpPr>
          <p:nvPr/>
        </p:nvSpPr>
        <p:spPr bwMode="auto">
          <a:xfrm>
            <a:off x="1741289" y="4263836"/>
            <a:ext cx="6796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Deliver</a:t>
            </a:r>
          </a:p>
        </p:txBody>
      </p:sp>
      <p:sp>
        <p:nvSpPr>
          <p:cNvPr id="433170" name="Rectangle 17"/>
          <p:cNvSpPr>
            <a:spLocks/>
          </p:cNvSpPr>
          <p:nvPr/>
        </p:nvSpPr>
        <p:spPr bwMode="auto">
          <a:xfrm>
            <a:off x="1740174" y="2129641"/>
            <a:ext cx="8225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Measure</a:t>
            </a:r>
          </a:p>
        </p:txBody>
      </p:sp>
      <p:sp>
        <p:nvSpPr>
          <p:cNvPr id="433171" name="Rectangle 18"/>
          <p:cNvSpPr>
            <a:spLocks/>
          </p:cNvSpPr>
          <p:nvPr/>
        </p:nvSpPr>
        <p:spPr bwMode="auto">
          <a:xfrm>
            <a:off x="3306217" y="691961"/>
            <a:ext cx="5471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Learn</a:t>
            </a:r>
          </a:p>
        </p:txBody>
      </p:sp>
      <p:sp>
        <p:nvSpPr>
          <p:cNvPr id="72723" name="AutoShape 19"/>
          <p:cNvSpPr>
            <a:spLocks/>
          </p:cNvSpPr>
          <p:nvPr/>
        </p:nvSpPr>
        <p:spPr bwMode="auto">
          <a:xfrm>
            <a:off x="3071812" y="2357438"/>
            <a:ext cx="3098602" cy="1937742"/>
          </a:xfrm>
          <a:custGeom>
            <a:avLst/>
            <a:gdLst>
              <a:gd name="T0" fmla="*/ 10800 w 21600"/>
              <a:gd name="T1" fmla="*/ 10800 h 12700"/>
            </a:gdLst>
            <a:ahLst/>
            <a:cxnLst>
              <a:cxn ang="0">
                <a:pos x="T0" y="T1"/>
              </a:cxn>
            </a:cxnLst>
            <a:rect l="0" t="0" r="r" b="b"/>
            <a:pathLst>
              <a:path w="21600" h="12700">
                <a:moveTo>
                  <a:pt x="1245" y="0"/>
                </a:moveTo>
                <a:cubicBezTo>
                  <a:pt x="557" y="0"/>
                  <a:pt x="0" y="524"/>
                  <a:pt x="0" y="1171"/>
                </a:cubicBezTo>
                <a:lnTo>
                  <a:pt x="0" y="11530"/>
                </a:lnTo>
                <a:cubicBezTo>
                  <a:pt x="0" y="12176"/>
                  <a:pt x="557" y="12700"/>
                  <a:pt x="1245" y="12700"/>
                </a:cubicBezTo>
                <a:lnTo>
                  <a:pt x="16848" y="12700"/>
                </a:lnTo>
                <a:lnTo>
                  <a:pt x="17941" y="21600"/>
                </a:lnTo>
                <a:lnTo>
                  <a:pt x="19034" y="12700"/>
                </a:lnTo>
                <a:lnTo>
                  <a:pt x="20355" y="12700"/>
                </a:lnTo>
                <a:cubicBezTo>
                  <a:pt x="21043" y="12700"/>
                  <a:pt x="21600" y="12176"/>
                  <a:pt x="21600" y="11530"/>
                </a:cubicBezTo>
                <a:lnTo>
                  <a:pt x="21600" y="1171"/>
                </a:lnTo>
                <a:cubicBezTo>
                  <a:pt x="21600" y="524"/>
                  <a:pt x="21043" y="0"/>
                  <a:pt x="20355" y="0"/>
                </a:cubicBezTo>
                <a:lnTo>
                  <a:pt x="1245" y="0"/>
                </a:lnTo>
                <a:close/>
                <a:moveTo>
                  <a:pt x="1245" y="0"/>
                </a:moveTo>
              </a:path>
            </a:pathLst>
          </a:custGeom>
          <a:blipFill dpi="0" rotWithShape="0">
            <a:blip r:embed="rId4"/>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Evo Cycles</a:t>
            </a:r>
          </a:p>
          <a:p>
            <a:r>
              <a:rPr lang="en-US" sz="1700">
                <a:solidFill>
                  <a:srgbClr val="FFFFFF"/>
                </a:solidFill>
                <a:effectLst>
                  <a:outerShdw blurRad="38100" dist="38100" dir="2700000" algn="tl">
                    <a:srgbClr val="DDDDDD"/>
                  </a:outerShdw>
                </a:effectLst>
                <a:cs typeface="Gill Sans" charset="0"/>
              </a:rPr>
              <a:t>Decompose the winning Solutions down into smaller entities,</a:t>
            </a:r>
            <a:br>
              <a:rPr lang="en-US" sz="1700">
                <a:solidFill>
                  <a:srgbClr val="FFFFFF"/>
                </a:solidFill>
                <a:effectLst>
                  <a:outerShdw blurRad="38100" dist="38100" dir="2700000" algn="tl">
                    <a:srgbClr val="DDDDDD"/>
                  </a:outerShdw>
                </a:effectLst>
                <a:cs typeface="Gill Sans" charset="0"/>
              </a:rPr>
            </a:br>
            <a:r>
              <a:rPr lang="en-US" sz="1700">
                <a:solidFill>
                  <a:srgbClr val="FFFFFF"/>
                </a:solidFill>
                <a:effectLst>
                  <a:outerShdw blurRad="38100" dist="38100" dir="2700000" algn="tl">
                    <a:srgbClr val="DDDDDD"/>
                  </a:outerShdw>
                </a:effectLst>
                <a:cs typeface="Gill Sans" charset="0"/>
              </a:rPr>
              <a:t>then package them so they deliver maximum Value. </a:t>
            </a:r>
          </a:p>
        </p:txBody>
      </p:sp>
    </p:spTree>
    <p:extLst>
      <p:ext uri="{BB962C8B-B14F-4D97-AF65-F5344CB8AC3E}">
        <p14:creationId xmlns:p14="http://schemas.microsoft.com/office/powerpoint/2010/main" val="2623675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Text Box 1"/>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1F007939-DE25-4E47-B2D4-BA3DCEAD4611}" type="slidenum">
              <a:rPr lang="en-US" sz="1300">
                <a:solidFill>
                  <a:schemeClr val="tx1"/>
                </a:solidFill>
                <a:cs typeface="Gill Sans" charset="0"/>
              </a:rPr>
              <a:pPr eaLnBrk="1" hangingPunct="1"/>
              <a:t>101</a:t>
            </a:fld>
            <a:endParaRPr lang="en-US" sz="1300">
              <a:solidFill>
                <a:schemeClr val="tx1"/>
              </a:solidFill>
              <a:cs typeface="Gill Sans" charset="0"/>
            </a:endParaRPr>
          </a:p>
        </p:txBody>
      </p:sp>
      <p:sp>
        <p:nvSpPr>
          <p:cNvPr id="434179" name="Rectangle 2"/>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pic>
        <p:nvPicPr>
          <p:cNvPr id="43418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60000">
            <a:off x="2445619" y="705445"/>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418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389582">
            <a:off x="4311923" y="-53578"/>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418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328146">
            <a:off x="6366867" y="882923"/>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418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9999">
            <a:off x="7009805" y="2642072"/>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418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697825">
            <a:off x="6223992" y="4563070"/>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418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264142">
            <a:off x="4196953" y="5338837"/>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4186"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00000">
            <a:off x="2330648" y="4491633"/>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4187"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7439">
            <a:off x="1625203" y="2571750"/>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34188" name="Rectangle 11"/>
          <p:cNvSpPr>
            <a:spLocks/>
          </p:cNvSpPr>
          <p:nvPr/>
        </p:nvSpPr>
        <p:spPr bwMode="auto">
          <a:xfrm>
            <a:off x="5345535" y="687496"/>
            <a:ext cx="12518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Stakeholders</a:t>
            </a:r>
          </a:p>
        </p:txBody>
      </p:sp>
      <p:sp>
        <p:nvSpPr>
          <p:cNvPr id="434189" name="Rectangle 12"/>
          <p:cNvSpPr>
            <a:spLocks/>
          </p:cNvSpPr>
          <p:nvPr/>
        </p:nvSpPr>
        <p:spPr bwMode="auto">
          <a:xfrm>
            <a:off x="6956227" y="2263586"/>
            <a:ext cx="6343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Values</a:t>
            </a:r>
          </a:p>
        </p:txBody>
      </p:sp>
      <p:sp>
        <p:nvSpPr>
          <p:cNvPr id="434190" name="Rectangle 13"/>
          <p:cNvSpPr>
            <a:spLocks/>
          </p:cNvSpPr>
          <p:nvPr/>
        </p:nvSpPr>
        <p:spPr bwMode="auto">
          <a:xfrm>
            <a:off x="6744146" y="4263836"/>
            <a:ext cx="8976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Solutions</a:t>
            </a:r>
          </a:p>
        </p:txBody>
      </p:sp>
      <p:sp>
        <p:nvSpPr>
          <p:cNvPr id="434191" name="Rectangle 14"/>
          <p:cNvSpPr>
            <a:spLocks/>
          </p:cNvSpPr>
          <p:nvPr/>
        </p:nvSpPr>
        <p:spPr bwMode="auto">
          <a:xfrm>
            <a:off x="5096619" y="5719375"/>
            <a:ext cx="11390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Decompose</a:t>
            </a:r>
          </a:p>
        </p:txBody>
      </p:sp>
      <p:sp>
        <p:nvSpPr>
          <p:cNvPr id="434192" name="Rectangle 15"/>
          <p:cNvSpPr>
            <a:spLocks/>
          </p:cNvSpPr>
          <p:nvPr/>
        </p:nvSpPr>
        <p:spPr bwMode="auto">
          <a:xfrm>
            <a:off x="3151064" y="5656867"/>
            <a:ext cx="7892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Develop</a:t>
            </a:r>
          </a:p>
        </p:txBody>
      </p:sp>
      <p:sp>
        <p:nvSpPr>
          <p:cNvPr id="434193" name="Rectangle 16"/>
          <p:cNvSpPr>
            <a:spLocks/>
          </p:cNvSpPr>
          <p:nvPr/>
        </p:nvSpPr>
        <p:spPr bwMode="auto">
          <a:xfrm>
            <a:off x="1741289" y="4263836"/>
            <a:ext cx="6796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Deliver</a:t>
            </a:r>
          </a:p>
        </p:txBody>
      </p:sp>
      <p:sp>
        <p:nvSpPr>
          <p:cNvPr id="434194" name="Rectangle 17"/>
          <p:cNvSpPr>
            <a:spLocks/>
          </p:cNvSpPr>
          <p:nvPr/>
        </p:nvSpPr>
        <p:spPr bwMode="auto">
          <a:xfrm>
            <a:off x="1740174" y="2129641"/>
            <a:ext cx="8225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Measure</a:t>
            </a:r>
          </a:p>
        </p:txBody>
      </p:sp>
      <p:sp>
        <p:nvSpPr>
          <p:cNvPr id="434195" name="Rectangle 18"/>
          <p:cNvSpPr>
            <a:spLocks/>
          </p:cNvSpPr>
          <p:nvPr/>
        </p:nvSpPr>
        <p:spPr bwMode="auto">
          <a:xfrm>
            <a:off x="3306217" y="691961"/>
            <a:ext cx="5471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Learn</a:t>
            </a:r>
          </a:p>
        </p:txBody>
      </p:sp>
      <p:sp>
        <p:nvSpPr>
          <p:cNvPr id="73747" name="AutoShape 19"/>
          <p:cNvSpPr>
            <a:spLocks/>
          </p:cNvSpPr>
          <p:nvPr/>
        </p:nvSpPr>
        <p:spPr bwMode="auto">
          <a:xfrm>
            <a:off x="3071812" y="2357438"/>
            <a:ext cx="3098602" cy="1937742"/>
          </a:xfrm>
          <a:custGeom>
            <a:avLst/>
            <a:gdLst>
              <a:gd name="T0" fmla="*/ 10800 w 21600"/>
              <a:gd name="T1" fmla="*/ 10800 h 12671"/>
            </a:gdLst>
            <a:ahLst/>
            <a:cxnLst>
              <a:cxn ang="0">
                <a:pos x="T0" y="T1"/>
              </a:cxn>
            </a:cxnLst>
            <a:rect l="0" t="0" r="r" b="b"/>
            <a:pathLst>
              <a:path w="21600" h="12671">
                <a:moveTo>
                  <a:pt x="1245" y="0"/>
                </a:moveTo>
                <a:cubicBezTo>
                  <a:pt x="557" y="0"/>
                  <a:pt x="0" y="523"/>
                  <a:pt x="0" y="1168"/>
                </a:cubicBezTo>
                <a:lnTo>
                  <a:pt x="0" y="11503"/>
                </a:lnTo>
                <a:cubicBezTo>
                  <a:pt x="0" y="12148"/>
                  <a:pt x="557" y="12671"/>
                  <a:pt x="1245" y="12671"/>
                </a:cubicBezTo>
                <a:lnTo>
                  <a:pt x="2194" y="12671"/>
                </a:lnTo>
                <a:lnTo>
                  <a:pt x="3287" y="21600"/>
                </a:lnTo>
                <a:lnTo>
                  <a:pt x="4381" y="12671"/>
                </a:lnTo>
                <a:lnTo>
                  <a:pt x="20355" y="12671"/>
                </a:lnTo>
                <a:cubicBezTo>
                  <a:pt x="21043" y="12671"/>
                  <a:pt x="21600" y="12148"/>
                  <a:pt x="21600" y="11503"/>
                </a:cubicBezTo>
                <a:lnTo>
                  <a:pt x="21600" y="1168"/>
                </a:lnTo>
                <a:cubicBezTo>
                  <a:pt x="21600" y="523"/>
                  <a:pt x="21043" y="0"/>
                  <a:pt x="20355" y="0"/>
                </a:cubicBezTo>
                <a:lnTo>
                  <a:pt x="1245" y="0"/>
                </a:lnTo>
                <a:close/>
                <a:moveTo>
                  <a:pt x="1245" y="0"/>
                </a:moveTo>
              </a:path>
            </a:pathLst>
          </a:custGeom>
          <a:blipFill dpi="0" rotWithShape="0">
            <a:blip r:embed="rId4"/>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Develop</a:t>
            </a:r>
          </a:p>
          <a:p>
            <a:r>
              <a:rPr lang="en-US" sz="1700">
                <a:solidFill>
                  <a:srgbClr val="FFFFFF"/>
                </a:solidFill>
                <a:effectLst>
                  <a:outerShdw blurRad="38100" dist="38100" dir="2700000" algn="tl">
                    <a:srgbClr val="DDDDDD"/>
                  </a:outerShdw>
                </a:effectLst>
                <a:cs typeface="Gill Sans" charset="0"/>
              </a:rPr>
              <a:t>Develop the packages that</a:t>
            </a:r>
            <a:br>
              <a:rPr lang="en-US" sz="1700">
                <a:solidFill>
                  <a:srgbClr val="FFFFFF"/>
                </a:solidFill>
                <a:effectLst>
                  <a:outerShdw blurRad="38100" dist="38100" dir="2700000" algn="tl">
                    <a:srgbClr val="DDDDDD"/>
                  </a:outerShdw>
                </a:effectLst>
                <a:cs typeface="Gill Sans" charset="0"/>
              </a:rPr>
            </a:br>
            <a:r>
              <a:rPr lang="en-US" sz="1700">
                <a:solidFill>
                  <a:srgbClr val="FFFFFF"/>
                </a:solidFill>
                <a:effectLst>
                  <a:outerShdw blurRad="38100" dist="38100" dir="2700000" algn="tl">
                    <a:srgbClr val="DDDDDD"/>
                  </a:outerShdw>
                </a:effectLst>
                <a:cs typeface="Gill Sans" charset="0"/>
              </a:rPr>
              <a:t> deliver the Value.</a:t>
            </a:r>
          </a:p>
        </p:txBody>
      </p:sp>
    </p:spTree>
    <p:extLst>
      <p:ext uri="{BB962C8B-B14F-4D97-AF65-F5344CB8AC3E}">
        <p14:creationId xmlns:p14="http://schemas.microsoft.com/office/powerpoint/2010/main" val="3619917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Text Box 1"/>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509E014F-AE26-154A-99E9-CC4FFD23BF61}" type="slidenum">
              <a:rPr lang="en-US" sz="1300">
                <a:solidFill>
                  <a:schemeClr val="tx1"/>
                </a:solidFill>
                <a:cs typeface="Gill Sans" charset="0"/>
              </a:rPr>
              <a:pPr eaLnBrk="1" hangingPunct="1"/>
              <a:t>102</a:t>
            </a:fld>
            <a:endParaRPr lang="en-US" sz="1300">
              <a:solidFill>
                <a:schemeClr val="tx1"/>
              </a:solidFill>
              <a:cs typeface="Gill Sans" charset="0"/>
            </a:endParaRPr>
          </a:p>
        </p:txBody>
      </p:sp>
      <p:sp>
        <p:nvSpPr>
          <p:cNvPr id="435203" name="Rectangle 2"/>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pic>
        <p:nvPicPr>
          <p:cNvPr id="43520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60000">
            <a:off x="2445619" y="705445"/>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520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389582">
            <a:off x="4311923" y="-53578"/>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520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328146">
            <a:off x="6366867" y="882923"/>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520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9999">
            <a:off x="7009805" y="2642072"/>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520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697825">
            <a:off x="6223992" y="4563070"/>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520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264142">
            <a:off x="4196953" y="5338837"/>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521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00000">
            <a:off x="2330648" y="4491633"/>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5211"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7439">
            <a:off x="1625203" y="2571750"/>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35212" name="Rectangle 11"/>
          <p:cNvSpPr>
            <a:spLocks/>
          </p:cNvSpPr>
          <p:nvPr/>
        </p:nvSpPr>
        <p:spPr bwMode="auto">
          <a:xfrm>
            <a:off x="5345535" y="687496"/>
            <a:ext cx="12518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Stakeholders</a:t>
            </a:r>
          </a:p>
        </p:txBody>
      </p:sp>
      <p:sp>
        <p:nvSpPr>
          <p:cNvPr id="435213" name="Rectangle 12"/>
          <p:cNvSpPr>
            <a:spLocks/>
          </p:cNvSpPr>
          <p:nvPr/>
        </p:nvSpPr>
        <p:spPr bwMode="auto">
          <a:xfrm>
            <a:off x="6956227" y="2263586"/>
            <a:ext cx="6343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Values</a:t>
            </a:r>
          </a:p>
        </p:txBody>
      </p:sp>
      <p:sp>
        <p:nvSpPr>
          <p:cNvPr id="435214" name="Rectangle 13"/>
          <p:cNvSpPr>
            <a:spLocks/>
          </p:cNvSpPr>
          <p:nvPr/>
        </p:nvSpPr>
        <p:spPr bwMode="auto">
          <a:xfrm>
            <a:off x="6744146" y="4263836"/>
            <a:ext cx="8976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Solutions</a:t>
            </a:r>
          </a:p>
        </p:txBody>
      </p:sp>
      <p:sp>
        <p:nvSpPr>
          <p:cNvPr id="435215" name="Rectangle 14"/>
          <p:cNvSpPr>
            <a:spLocks/>
          </p:cNvSpPr>
          <p:nvPr/>
        </p:nvSpPr>
        <p:spPr bwMode="auto">
          <a:xfrm>
            <a:off x="5096619" y="5719375"/>
            <a:ext cx="11390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Decompose</a:t>
            </a:r>
          </a:p>
        </p:txBody>
      </p:sp>
      <p:sp>
        <p:nvSpPr>
          <p:cNvPr id="435216" name="Rectangle 15"/>
          <p:cNvSpPr>
            <a:spLocks/>
          </p:cNvSpPr>
          <p:nvPr/>
        </p:nvSpPr>
        <p:spPr bwMode="auto">
          <a:xfrm>
            <a:off x="3151064" y="5656867"/>
            <a:ext cx="7892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Develop</a:t>
            </a:r>
          </a:p>
        </p:txBody>
      </p:sp>
      <p:sp>
        <p:nvSpPr>
          <p:cNvPr id="435217" name="Rectangle 16"/>
          <p:cNvSpPr>
            <a:spLocks/>
          </p:cNvSpPr>
          <p:nvPr/>
        </p:nvSpPr>
        <p:spPr bwMode="auto">
          <a:xfrm>
            <a:off x="1741289" y="4263836"/>
            <a:ext cx="6796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Deliver</a:t>
            </a:r>
          </a:p>
        </p:txBody>
      </p:sp>
      <p:sp>
        <p:nvSpPr>
          <p:cNvPr id="435218" name="Rectangle 17"/>
          <p:cNvSpPr>
            <a:spLocks/>
          </p:cNvSpPr>
          <p:nvPr/>
        </p:nvSpPr>
        <p:spPr bwMode="auto">
          <a:xfrm>
            <a:off x="1740174" y="2129641"/>
            <a:ext cx="8225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Measure</a:t>
            </a:r>
          </a:p>
        </p:txBody>
      </p:sp>
      <p:sp>
        <p:nvSpPr>
          <p:cNvPr id="435219" name="Rectangle 18"/>
          <p:cNvSpPr>
            <a:spLocks/>
          </p:cNvSpPr>
          <p:nvPr/>
        </p:nvSpPr>
        <p:spPr bwMode="auto">
          <a:xfrm>
            <a:off x="3306217" y="691961"/>
            <a:ext cx="5471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Learn</a:t>
            </a:r>
          </a:p>
        </p:txBody>
      </p:sp>
      <p:sp>
        <p:nvSpPr>
          <p:cNvPr id="74771" name="AutoShape 19"/>
          <p:cNvSpPr>
            <a:spLocks/>
          </p:cNvSpPr>
          <p:nvPr/>
        </p:nvSpPr>
        <p:spPr bwMode="auto">
          <a:xfrm>
            <a:off x="3071812" y="2357438"/>
            <a:ext cx="3098602" cy="1937742"/>
          </a:xfrm>
          <a:custGeom>
            <a:avLst/>
            <a:gdLst>
              <a:gd name="T0" fmla="+- 0 10800 3215"/>
              <a:gd name="T1" fmla="*/ T0 w 18385"/>
              <a:gd name="T2" fmla="*/ 10800 h 21200"/>
            </a:gdLst>
            <a:ahLst/>
            <a:cxnLst>
              <a:cxn ang="0">
                <a:pos x="T1" y="T2"/>
              </a:cxn>
            </a:cxnLst>
            <a:rect l="0" t="0" r="r" b="b"/>
            <a:pathLst>
              <a:path w="18385" h="21200">
                <a:moveTo>
                  <a:pt x="1060" y="0"/>
                </a:moveTo>
                <a:cubicBezTo>
                  <a:pt x="475" y="0"/>
                  <a:pt x="0" y="875"/>
                  <a:pt x="0" y="1954"/>
                </a:cubicBezTo>
                <a:lnTo>
                  <a:pt x="0" y="18019"/>
                </a:lnTo>
                <a:lnTo>
                  <a:pt x="-3215" y="21600"/>
                </a:lnTo>
                <a:lnTo>
                  <a:pt x="2611" y="21200"/>
                </a:lnTo>
                <a:lnTo>
                  <a:pt x="17325" y="21200"/>
                </a:lnTo>
                <a:cubicBezTo>
                  <a:pt x="17911" y="21200"/>
                  <a:pt x="18385" y="20325"/>
                  <a:pt x="18385" y="19246"/>
                </a:cubicBezTo>
                <a:lnTo>
                  <a:pt x="18385" y="1954"/>
                </a:lnTo>
                <a:cubicBezTo>
                  <a:pt x="18385" y="875"/>
                  <a:pt x="17911" y="0"/>
                  <a:pt x="17325" y="0"/>
                </a:cubicBezTo>
                <a:lnTo>
                  <a:pt x="1060" y="0"/>
                </a:lnTo>
                <a:close/>
                <a:moveTo>
                  <a:pt x="1060" y="0"/>
                </a:moveTo>
              </a:path>
            </a:pathLst>
          </a:custGeom>
          <a:blipFill dpi="0" rotWithShape="0">
            <a:blip r:embed="rId4"/>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Deliver</a:t>
            </a:r>
          </a:p>
          <a:p>
            <a:r>
              <a:rPr lang="en-US" sz="1700">
                <a:solidFill>
                  <a:srgbClr val="FFFFFF"/>
                </a:solidFill>
                <a:effectLst>
                  <a:outerShdw blurRad="38100" dist="38100" dir="2700000" algn="tl">
                    <a:srgbClr val="DDDDDD"/>
                  </a:outerShdw>
                </a:effectLst>
                <a:cs typeface="Gill Sans" charset="0"/>
              </a:rPr>
              <a:t>Deliver to Stakeholders </a:t>
            </a:r>
            <a:br>
              <a:rPr lang="en-US" sz="1700">
                <a:solidFill>
                  <a:srgbClr val="FFFFFF"/>
                </a:solidFill>
                <a:effectLst>
                  <a:outerShdw blurRad="38100" dist="38100" dir="2700000" algn="tl">
                    <a:srgbClr val="DDDDDD"/>
                  </a:outerShdw>
                </a:effectLst>
                <a:cs typeface="Gill Sans" charset="0"/>
              </a:rPr>
            </a:br>
            <a:r>
              <a:rPr lang="en-US" sz="1700">
                <a:solidFill>
                  <a:srgbClr val="FFFFFF"/>
                </a:solidFill>
                <a:effectLst>
                  <a:outerShdw blurRad="38100" dist="38100" dir="2700000" algn="tl">
                    <a:srgbClr val="DDDDDD"/>
                  </a:outerShdw>
                </a:effectLst>
                <a:cs typeface="Gill Sans" charset="0"/>
              </a:rPr>
              <a:t>improved Value.</a:t>
            </a:r>
            <a:br>
              <a:rPr lang="en-US" sz="1700">
                <a:solidFill>
                  <a:srgbClr val="FFFFFF"/>
                </a:solidFill>
                <a:effectLst>
                  <a:outerShdw blurRad="38100" dist="38100" dir="2700000" algn="tl">
                    <a:srgbClr val="DDDDDD"/>
                  </a:outerShdw>
                </a:effectLst>
                <a:cs typeface="Gill Sans" charset="0"/>
              </a:rPr>
            </a:br>
            <a:r>
              <a:rPr lang="en-US" sz="1700">
                <a:solidFill>
                  <a:srgbClr val="FFFFFF"/>
                </a:solidFill>
                <a:effectLst>
                  <a:outerShdw blurRad="38100" dist="38100" dir="2700000" algn="tl">
                    <a:srgbClr val="DDDDDD"/>
                  </a:outerShdw>
                </a:effectLst>
                <a:cs typeface="Gill Sans" charset="0"/>
              </a:rPr>
              <a:t>(not always a thing or code)</a:t>
            </a:r>
          </a:p>
        </p:txBody>
      </p:sp>
    </p:spTree>
    <p:extLst>
      <p:ext uri="{BB962C8B-B14F-4D97-AF65-F5344CB8AC3E}">
        <p14:creationId xmlns:p14="http://schemas.microsoft.com/office/powerpoint/2010/main" val="1349461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Text Box 1"/>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855B00FC-E1D4-B649-9652-35DADF805219}" type="slidenum">
              <a:rPr lang="en-US" sz="1300">
                <a:solidFill>
                  <a:schemeClr val="tx1"/>
                </a:solidFill>
                <a:cs typeface="Gill Sans" charset="0"/>
              </a:rPr>
              <a:pPr eaLnBrk="1" hangingPunct="1"/>
              <a:t>103</a:t>
            </a:fld>
            <a:endParaRPr lang="en-US" sz="1300">
              <a:solidFill>
                <a:schemeClr val="tx1"/>
              </a:solidFill>
              <a:cs typeface="Gill Sans" charset="0"/>
            </a:endParaRPr>
          </a:p>
        </p:txBody>
      </p:sp>
      <p:sp>
        <p:nvSpPr>
          <p:cNvPr id="436227" name="Rectangle 2"/>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pic>
        <p:nvPicPr>
          <p:cNvPr id="43622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60000">
            <a:off x="2445619" y="705445"/>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622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389582">
            <a:off x="4311923" y="-53578"/>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623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328146">
            <a:off x="6366867" y="882923"/>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623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9999">
            <a:off x="7009805" y="2642072"/>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623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697825">
            <a:off x="6223992" y="4563070"/>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623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264142">
            <a:off x="4196953" y="5338837"/>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6234"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00000">
            <a:off x="2330648" y="4491633"/>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6235"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7439">
            <a:off x="1625203" y="2571750"/>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36236" name="Rectangle 11"/>
          <p:cNvSpPr>
            <a:spLocks/>
          </p:cNvSpPr>
          <p:nvPr/>
        </p:nvSpPr>
        <p:spPr bwMode="auto">
          <a:xfrm>
            <a:off x="5345535" y="687496"/>
            <a:ext cx="12518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Stakeholders</a:t>
            </a:r>
          </a:p>
        </p:txBody>
      </p:sp>
      <p:sp>
        <p:nvSpPr>
          <p:cNvPr id="436237" name="Rectangle 12"/>
          <p:cNvSpPr>
            <a:spLocks/>
          </p:cNvSpPr>
          <p:nvPr/>
        </p:nvSpPr>
        <p:spPr bwMode="auto">
          <a:xfrm>
            <a:off x="6956227" y="2263586"/>
            <a:ext cx="6343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Values</a:t>
            </a:r>
          </a:p>
        </p:txBody>
      </p:sp>
      <p:sp>
        <p:nvSpPr>
          <p:cNvPr id="436238" name="Rectangle 13"/>
          <p:cNvSpPr>
            <a:spLocks/>
          </p:cNvSpPr>
          <p:nvPr/>
        </p:nvSpPr>
        <p:spPr bwMode="auto">
          <a:xfrm>
            <a:off x="6744146" y="4263836"/>
            <a:ext cx="8976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Solutions</a:t>
            </a:r>
          </a:p>
        </p:txBody>
      </p:sp>
      <p:sp>
        <p:nvSpPr>
          <p:cNvPr id="436239" name="Rectangle 14"/>
          <p:cNvSpPr>
            <a:spLocks/>
          </p:cNvSpPr>
          <p:nvPr/>
        </p:nvSpPr>
        <p:spPr bwMode="auto">
          <a:xfrm>
            <a:off x="5096619" y="5719375"/>
            <a:ext cx="11390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Decompose</a:t>
            </a:r>
          </a:p>
        </p:txBody>
      </p:sp>
      <p:sp>
        <p:nvSpPr>
          <p:cNvPr id="436240" name="Rectangle 15"/>
          <p:cNvSpPr>
            <a:spLocks/>
          </p:cNvSpPr>
          <p:nvPr/>
        </p:nvSpPr>
        <p:spPr bwMode="auto">
          <a:xfrm>
            <a:off x="3151064" y="5656867"/>
            <a:ext cx="7892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Develop</a:t>
            </a:r>
          </a:p>
        </p:txBody>
      </p:sp>
      <p:sp>
        <p:nvSpPr>
          <p:cNvPr id="436241" name="Rectangle 16"/>
          <p:cNvSpPr>
            <a:spLocks/>
          </p:cNvSpPr>
          <p:nvPr/>
        </p:nvSpPr>
        <p:spPr bwMode="auto">
          <a:xfrm>
            <a:off x="1741289" y="4263836"/>
            <a:ext cx="6796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Deliver</a:t>
            </a:r>
          </a:p>
        </p:txBody>
      </p:sp>
      <p:sp>
        <p:nvSpPr>
          <p:cNvPr id="436242" name="Rectangle 17"/>
          <p:cNvSpPr>
            <a:spLocks/>
          </p:cNvSpPr>
          <p:nvPr/>
        </p:nvSpPr>
        <p:spPr bwMode="auto">
          <a:xfrm>
            <a:off x="1740174" y="2129641"/>
            <a:ext cx="8225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Measure</a:t>
            </a:r>
          </a:p>
        </p:txBody>
      </p:sp>
      <p:sp>
        <p:nvSpPr>
          <p:cNvPr id="436243" name="Rectangle 18"/>
          <p:cNvSpPr>
            <a:spLocks/>
          </p:cNvSpPr>
          <p:nvPr/>
        </p:nvSpPr>
        <p:spPr bwMode="auto">
          <a:xfrm>
            <a:off x="3306217" y="691961"/>
            <a:ext cx="5471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Learn</a:t>
            </a:r>
          </a:p>
        </p:txBody>
      </p:sp>
      <p:sp>
        <p:nvSpPr>
          <p:cNvPr id="75795" name="AutoShape 19"/>
          <p:cNvSpPr>
            <a:spLocks/>
          </p:cNvSpPr>
          <p:nvPr/>
        </p:nvSpPr>
        <p:spPr bwMode="auto">
          <a:xfrm>
            <a:off x="3071812" y="2357438"/>
            <a:ext cx="3098602" cy="1937742"/>
          </a:xfrm>
          <a:custGeom>
            <a:avLst/>
            <a:gdLst>
              <a:gd name="T0" fmla="+- 0 10800 2668"/>
              <a:gd name="T1" fmla="*/ T0 w 18932"/>
              <a:gd name="T2" fmla="+- 0 10800 730"/>
              <a:gd name="T3" fmla="*/ 10800 h 20870"/>
            </a:gdLst>
            <a:ahLst/>
            <a:cxnLst>
              <a:cxn ang="0">
                <a:pos x="T1" y="T3"/>
              </a:cxn>
            </a:cxnLst>
            <a:rect l="0" t="0" r="r" b="b"/>
            <a:pathLst>
              <a:path w="18932" h="20870">
                <a:moveTo>
                  <a:pt x="-2668" y="-730"/>
                </a:moveTo>
                <a:lnTo>
                  <a:pt x="0" y="3186"/>
                </a:lnTo>
                <a:lnTo>
                  <a:pt x="0" y="18947"/>
                </a:lnTo>
                <a:cubicBezTo>
                  <a:pt x="0" y="20009"/>
                  <a:pt x="489" y="20870"/>
                  <a:pt x="1091" y="20870"/>
                </a:cubicBezTo>
                <a:lnTo>
                  <a:pt x="17841" y="20870"/>
                </a:lnTo>
                <a:cubicBezTo>
                  <a:pt x="18443" y="20870"/>
                  <a:pt x="18932" y="20009"/>
                  <a:pt x="18932" y="18947"/>
                </a:cubicBezTo>
                <a:lnTo>
                  <a:pt x="18932" y="1924"/>
                </a:lnTo>
                <a:cubicBezTo>
                  <a:pt x="18932" y="861"/>
                  <a:pt x="18443" y="0"/>
                  <a:pt x="17841" y="0"/>
                </a:cubicBezTo>
                <a:lnTo>
                  <a:pt x="3478" y="0"/>
                </a:lnTo>
                <a:lnTo>
                  <a:pt x="-2668" y="-730"/>
                </a:lnTo>
                <a:close/>
                <a:moveTo>
                  <a:pt x="-2668" y="-730"/>
                </a:moveTo>
              </a:path>
            </a:pathLst>
          </a:custGeom>
          <a:blipFill dpi="0" rotWithShape="0">
            <a:blip r:embed="rId4"/>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Measure Change</a:t>
            </a:r>
          </a:p>
          <a:p>
            <a:r>
              <a:rPr lang="en-US" sz="1700">
                <a:solidFill>
                  <a:srgbClr val="FFFFFF"/>
                </a:solidFill>
                <a:effectLst>
                  <a:outerShdw blurRad="38100" dist="38100" dir="2700000" algn="tl">
                    <a:srgbClr val="DDDDDD"/>
                  </a:outerShdw>
                </a:effectLst>
                <a:cs typeface="Gill Sans" charset="0"/>
              </a:rPr>
              <a:t>Measure how much the Values changed.</a:t>
            </a:r>
          </a:p>
        </p:txBody>
      </p:sp>
    </p:spTree>
    <p:extLst>
      <p:ext uri="{BB962C8B-B14F-4D97-AF65-F5344CB8AC3E}">
        <p14:creationId xmlns:p14="http://schemas.microsoft.com/office/powerpoint/2010/main" val="2618161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Text Box 1"/>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1E6AC04B-A2C8-1A46-AF45-10CF3CFA8964}" type="slidenum">
              <a:rPr lang="en-US" sz="1300">
                <a:solidFill>
                  <a:schemeClr val="tx1"/>
                </a:solidFill>
                <a:cs typeface="Gill Sans" charset="0"/>
              </a:rPr>
              <a:pPr eaLnBrk="1" hangingPunct="1"/>
              <a:t>104</a:t>
            </a:fld>
            <a:endParaRPr lang="en-US" sz="1300">
              <a:solidFill>
                <a:schemeClr val="tx1"/>
              </a:solidFill>
              <a:cs typeface="Gill Sans" charset="0"/>
            </a:endParaRPr>
          </a:p>
        </p:txBody>
      </p:sp>
      <p:sp>
        <p:nvSpPr>
          <p:cNvPr id="437251" name="Rectangle 2"/>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pic>
        <p:nvPicPr>
          <p:cNvPr id="43725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60000">
            <a:off x="2445619" y="705445"/>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725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389582">
            <a:off x="4311923" y="-53578"/>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725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328146">
            <a:off x="6366867" y="882923"/>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725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9999">
            <a:off x="7009805" y="2642072"/>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725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697825">
            <a:off x="6223992" y="4563070"/>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725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264142">
            <a:off x="4196953" y="5338837"/>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7258"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00000">
            <a:off x="2330648" y="4491633"/>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7259"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7439">
            <a:off x="1625203" y="2571750"/>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37260" name="Rectangle 11"/>
          <p:cNvSpPr>
            <a:spLocks/>
          </p:cNvSpPr>
          <p:nvPr/>
        </p:nvSpPr>
        <p:spPr bwMode="auto">
          <a:xfrm>
            <a:off x="5345535" y="687496"/>
            <a:ext cx="12518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Stakeholders</a:t>
            </a:r>
          </a:p>
        </p:txBody>
      </p:sp>
      <p:sp>
        <p:nvSpPr>
          <p:cNvPr id="437261" name="Rectangle 12"/>
          <p:cNvSpPr>
            <a:spLocks/>
          </p:cNvSpPr>
          <p:nvPr/>
        </p:nvSpPr>
        <p:spPr bwMode="auto">
          <a:xfrm>
            <a:off x="6956227" y="2263586"/>
            <a:ext cx="6343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Values</a:t>
            </a:r>
          </a:p>
        </p:txBody>
      </p:sp>
      <p:sp>
        <p:nvSpPr>
          <p:cNvPr id="437262" name="Rectangle 13"/>
          <p:cNvSpPr>
            <a:spLocks/>
          </p:cNvSpPr>
          <p:nvPr/>
        </p:nvSpPr>
        <p:spPr bwMode="auto">
          <a:xfrm>
            <a:off x="6744146" y="4263836"/>
            <a:ext cx="8976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Solutions</a:t>
            </a:r>
          </a:p>
        </p:txBody>
      </p:sp>
      <p:sp>
        <p:nvSpPr>
          <p:cNvPr id="437263" name="Rectangle 14"/>
          <p:cNvSpPr>
            <a:spLocks/>
          </p:cNvSpPr>
          <p:nvPr/>
        </p:nvSpPr>
        <p:spPr bwMode="auto">
          <a:xfrm>
            <a:off x="5096619" y="5719375"/>
            <a:ext cx="11390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Decompose</a:t>
            </a:r>
          </a:p>
        </p:txBody>
      </p:sp>
      <p:sp>
        <p:nvSpPr>
          <p:cNvPr id="437264" name="Rectangle 15"/>
          <p:cNvSpPr>
            <a:spLocks/>
          </p:cNvSpPr>
          <p:nvPr/>
        </p:nvSpPr>
        <p:spPr bwMode="auto">
          <a:xfrm>
            <a:off x="3151064" y="5656867"/>
            <a:ext cx="7892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Develop</a:t>
            </a:r>
          </a:p>
        </p:txBody>
      </p:sp>
      <p:sp>
        <p:nvSpPr>
          <p:cNvPr id="437265" name="Rectangle 16"/>
          <p:cNvSpPr>
            <a:spLocks/>
          </p:cNvSpPr>
          <p:nvPr/>
        </p:nvSpPr>
        <p:spPr bwMode="auto">
          <a:xfrm>
            <a:off x="1741289" y="4263836"/>
            <a:ext cx="6796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Deliver</a:t>
            </a:r>
          </a:p>
        </p:txBody>
      </p:sp>
      <p:sp>
        <p:nvSpPr>
          <p:cNvPr id="437266" name="Rectangle 17"/>
          <p:cNvSpPr>
            <a:spLocks/>
          </p:cNvSpPr>
          <p:nvPr/>
        </p:nvSpPr>
        <p:spPr bwMode="auto">
          <a:xfrm>
            <a:off x="1740174" y="2129641"/>
            <a:ext cx="8225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Measure</a:t>
            </a:r>
          </a:p>
        </p:txBody>
      </p:sp>
      <p:sp>
        <p:nvSpPr>
          <p:cNvPr id="437267" name="Rectangle 18"/>
          <p:cNvSpPr>
            <a:spLocks/>
          </p:cNvSpPr>
          <p:nvPr/>
        </p:nvSpPr>
        <p:spPr bwMode="auto">
          <a:xfrm>
            <a:off x="3306217" y="691961"/>
            <a:ext cx="5471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Learn</a:t>
            </a:r>
          </a:p>
        </p:txBody>
      </p:sp>
      <p:sp>
        <p:nvSpPr>
          <p:cNvPr id="76819" name="AutoShape 19"/>
          <p:cNvSpPr>
            <a:spLocks/>
          </p:cNvSpPr>
          <p:nvPr/>
        </p:nvSpPr>
        <p:spPr bwMode="auto">
          <a:xfrm>
            <a:off x="3071812" y="2357438"/>
            <a:ext cx="3098602" cy="1937742"/>
          </a:xfrm>
          <a:custGeom>
            <a:avLst/>
            <a:gdLst>
              <a:gd name="T0" fmla="*/ 10800 w 21600"/>
              <a:gd name="T1" fmla="+- 0 10800 8578"/>
              <a:gd name="T2" fmla="*/ 10800 h 13022"/>
            </a:gdLst>
            <a:ahLst/>
            <a:cxnLst>
              <a:cxn ang="0">
                <a:pos x="T0" y="T2"/>
              </a:cxn>
            </a:cxnLst>
            <a:rect l="0" t="0" r="r" b="b"/>
            <a:pathLst>
              <a:path w="21600" h="13022">
                <a:moveTo>
                  <a:pt x="4492" y="-8578"/>
                </a:moveTo>
                <a:lnTo>
                  <a:pt x="3398" y="0"/>
                </a:lnTo>
                <a:lnTo>
                  <a:pt x="1245" y="0"/>
                </a:lnTo>
                <a:cubicBezTo>
                  <a:pt x="557" y="0"/>
                  <a:pt x="0" y="537"/>
                  <a:pt x="0" y="1200"/>
                </a:cubicBezTo>
                <a:lnTo>
                  <a:pt x="0" y="11822"/>
                </a:lnTo>
                <a:cubicBezTo>
                  <a:pt x="0" y="12485"/>
                  <a:pt x="557" y="13022"/>
                  <a:pt x="1245" y="13022"/>
                </a:cubicBezTo>
                <a:lnTo>
                  <a:pt x="20355" y="13022"/>
                </a:lnTo>
                <a:cubicBezTo>
                  <a:pt x="21043" y="13022"/>
                  <a:pt x="21600" y="12485"/>
                  <a:pt x="21600" y="11822"/>
                </a:cubicBezTo>
                <a:lnTo>
                  <a:pt x="21600" y="1200"/>
                </a:lnTo>
                <a:cubicBezTo>
                  <a:pt x="21600" y="537"/>
                  <a:pt x="21043" y="0"/>
                  <a:pt x="20355" y="0"/>
                </a:cubicBezTo>
                <a:lnTo>
                  <a:pt x="5585" y="0"/>
                </a:lnTo>
                <a:lnTo>
                  <a:pt x="4492" y="-8578"/>
                </a:lnTo>
                <a:close/>
                <a:moveTo>
                  <a:pt x="4492" y="-8578"/>
                </a:moveTo>
              </a:path>
            </a:pathLst>
          </a:custGeom>
          <a:blipFill dpi="0" rotWithShape="0">
            <a:blip r:embed="rId4"/>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Learn &amp; Change</a:t>
            </a:r>
          </a:p>
          <a:p>
            <a:r>
              <a:rPr lang="en-US" sz="1700">
                <a:solidFill>
                  <a:srgbClr val="FFFFFF"/>
                </a:solidFill>
                <a:effectLst>
                  <a:outerShdw blurRad="38100" dist="38100" dir="2700000" algn="tl">
                    <a:srgbClr val="DDDDDD"/>
                  </a:outerShdw>
                </a:effectLst>
                <a:cs typeface="Gill Sans" charset="0"/>
              </a:rPr>
              <a:t>Learning is defined as a change in behavior.</a:t>
            </a:r>
          </a:p>
        </p:txBody>
      </p:sp>
    </p:spTree>
    <p:extLst>
      <p:ext uri="{BB962C8B-B14F-4D97-AF65-F5344CB8AC3E}">
        <p14:creationId xmlns:p14="http://schemas.microsoft.com/office/powerpoint/2010/main" val="2842665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Text Box 1"/>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AC8A262D-8AC8-A048-A9DE-F63DC7E26A93}" type="slidenum">
              <a:rPr lang="en-US" sz="1300">
                <a:solidFill>
                  <a:schemeClr val="tx1"/>
                </a:solidFill>
                <a:cs typeface="Gill Sans" charset="0"/>
              </a:rPr>
              <a:pPr eaLnBrk="1" hangingPunct="1"/>
              <a:t>105</a:t>
            </a:fld>
            <a:endParaRPr lang="en-US" sz="1300">
              <a:solidFill>
                <a:schemeClr val="tx1"/>
              </a:solidFill>
              <a:cs typeface="Gill Sans" charset="0"/>
            </a:endParaRPr>
          </a:p>
        </p:txBody>
      </p:sp>
      <p:sp>
        <p:nvSpPr>
          <p:cNvPr id="438275" name="Rectangle 2"/>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grpSp>
        <p:nvGrpSpPr>
          <p:cNvPr id="438276" name="Group 3"/>
          <p:cNvGrpSpPr>
            <a:grpSpLocks/>
          </p:cNvGrpSpPr>
          <p:nvPr/>
        </p:nvGrpSpPr>
        <p:grpSpPr bwMode="auto">
          <a:xfrm>
            <a:off x="1608461" y="318121"/>
            <a:ext cx="6154787" cy="6167065"/>
            <a:chOff x="0" y="0"/>
            <a:chExt cx="5514" cy="5524"/>
          </a:xfrm>
        </p:grpSpPr>
        <p:pic>
          <p:nvPicPr>
            <p:cNvPr id="43828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60000">
              <a:off x="750" y="346"/>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828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389582">
              <a:off x="2422" y="-334"/>
              <a:ext cx="664" cy="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828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328146">
              <a:off x="4262" y="506"/>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828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9999">
              <a:off x="4838" y="2082"/>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829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697825">
              <a:off x="4134" y="3802"/>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829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264142">
              <a:off x="2318" y="4498"/>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829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00000">
              <a:off x="646" y="3738"/>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8293"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7439">
              <a:off x="14" y="2018"/>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38277" name="Rectangle 12"/>
          <p:cNvSpPr>
            <a:spLocks/>
          </p:cNvSpPr>
          <p:nvPr/>
        </p:nvSpPr>
        <p:spPr bwMode="auto">
          <a:xfrm>
            <a:off x="5345535" y="687496"/>
            <a:ext cx="12518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Stakeholders</a:t>
            </a:r>
          </a:p>
        </p:txBody>
      </p:sp>
      <p:sp>
        <p:nvSpPr>
          <p:cNvPr id="438278" name="Rectangle 13"/>
          <p:cNvSpPr>
            <a:spLocks/>
          </p:cNvSpPr>
          <p:nvPr/>
        </p:nvSpPr>
        <p:spPr bwMode="auto">
          <a:xfrm>
            <a:off x="6956227" y="2263586"/>
            <a:ext cx="6343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Values</a:t>
            </a:r>
          </a:p>
        </p:txBody>
      </p:sp>
      <p:sp>
        <p:nvSpPr>
          <p:cNvPr id="438279" name="Rectangle 14"/>
          <p:cNvSpPr>
            <a:spLocks/>
          </p:cNvSpPr>
          <p:nvPr/>
        </p:nvSpPr>
        <p:spPr bwMode="auto">
          <a:xfrm>
            <a:off x="6744146" y="4263836"/>
            <a:ext cx="8976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Solutions</a:t>
            </a:r>
          </a:p>
        </p:txBody>
      </p:sp>
      <p:sp>
        <p:nvSpPr>
          <p:cNvPr id="438280" name="Rectangle 15"/>
          <p:cNvSpPr>
            <a:spLocks/>
          </p:cNvSpPr>
          <p:nvPr/>
        </p:nvSpPr>
        <p:spPr bwMode="auto">
          <a:xfrm>
            <a:off x="5096619" y="5719375"/>
            <a:ext cx="11390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Decompose</a:t>
            </a:r>
          </a:p>
        </p:txBody>
      </p:sp>
      <p:sp>
        <p:nvSpPr>
          <p:cNvPr id="438281" name="Rectangle 16"/>
          <p:cNvSpPr>
            <a:spLocks/>
          </p:cNvSpPr>
          <p:nvPr/>
        </p:nvSpPr>
        <p:spPr bwMode="auto">
          <a:xfrm>
            <a:off x="3151064" y="5656867"/>
            <a:ext cx="7892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Develop</a:t>
            </a:r>
          </a:p>
        </p:txBody>
      </p:sp>
      <p:sp>
        <p:nvSpPr>
          <p:cNvPr id="438282" name="Rectangle 17"/>
          <p:cNvSpPr>
            <a:spLocks/>
          </p:cNvSpPr>
          <p:nvPr/>
        </p:nvSpPr>
        <p:spPr bwMode="auto">
          <a:xfrm>
            <a:off x="1741289" y="4263836"/>
            <a:ext cx="6796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Deliver</a:t>
            </a:r>
          </a:p>
        </p:txBody>
      </p:sp>
      <p:sp>
        <p:nvSpPr>
          <p:cNvPr id="438283" name="Rectangle 18"/>
          <p:cNvSpPr>
            <a:spLocks/>
          </p:cNvSpPr>
          <p:nvPr/>
        </p:nvSpPr>
        <p:spPr bwMode="auto">
          <a:xfrm>
            <a:off x="1740174" y="2129641"/>
            <a:ext cx="8225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Measure</a:t>
            </a:r>
          </a:p>
        </p:txBody>
      </p:sp>
      <p:sp>
        <p:nvSpPr>
          <p:cNvPr id="438284" name="Rectangle 19"/>
          <p:cNvSpPr>
            <a:spLocks/>
          </p:cNvSpPr>
          <p:nvPr/>
        </p:nvSpPr>
        <p:spPr bwMode="auto">
          <a:xfrm>
            <a:off x="3306217" y="691961"/>
            <a:ext cx="5471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Learn</a:t>
            </a:r>
          </a:p>
        </p:txBody>
      </p:sp>
      <p:sp>
        <p:nvSpPr>
          <p:cNvPr id="438285" name="Rectangle 20"/>
          <p:cNvSpPr>
            <a:spLocks/>
          </p:cNvSpPr>
          <p:nvPr/>
        </p:nvSpPr>
        <p:spPr bwMode="auto">
          <a:xfrm>
            <a:off x="3141017" y="2718911"/>
            <a:ext cx="187230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cs typeface="Gill Sans" charset="0"/>
              </a:rPr>
              <a:t>Value Management </a:t>
            </a:r>
            <a:br>
              <a:rPr lang="en-US">
                <a:solidFill>
                  <a:schemeClr val="tx1"/>
                </a:solidFill>
                <a:cs typeface="Gill Sans" charset="0"/>
              </a:rPr>
            </a:br>
            <a:r>
              <a:rPr lang="en-US">
                <a:solidFill>
                  <a:schemeClr val="tx1"/>
                </a:solidFill>
                <a:cs typeface="Gill Sans" charset="0"/>
              </a:rPr>
              <a:t>Process</a:t>
            </a:r>
          </a:p>
        </p:txBody>
      </p:sp>
    </p:spTree>
    <p:extLst>
      <p:ext uri="{BB962C8B-B14F-4D97-AF65-F5344CB8AC3E}">
        <p14:creationId xmlns:p14="http://schemas.microsoft.com/office/powerpoint/2010/main" val="1499230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1"/>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439299" name="Rectangle 2"/>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grpSp>
        <p:nvGrpSpPr>
          <p:cNvPr id="439300" name="Group 3"/>
          <p:cNvGrpSpPr>
            <a:grpSpLocks/>
          </p:cNvGrpSpPr>
          <p:nvPr/>
        </p:nvGrpSpPr>
        <p:grpSpPr bwMode="auto">
          <a:xfrm>
            <a:off x="1608461" y="318121"/>
            <a:ext cx="6154787" cy="6167065"/>
            <a:chOff x="0" y="0"/>
            <a:chExt cx="5514" cy="5524"/>
          </a:xfrm>
        </p:grpSpPr>
        <p:pic>
          <p:nvPicPr>
            <p:cNvPr id="4393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60000">
              <a:off x="750" y="346"/>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931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389582">
              <a:off x="2422" y="-334"/>
              <a:ext cx="664" cy="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931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328146">
              <a:off x="4262" y="506"/>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931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9999">
              <a:off x="4838" y="2082"/>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931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697825">
              <a:off x="4134" y="3802"/>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931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264142">
              <a:off x="2318" y="4498"/>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9320"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00000">
              <a:off x="646" y="3738"/>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9321"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7439">
              <a:off x="14" y="2018"/>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39301" name="Rectangle 12"/>
          <p:cNvSpPr>
            <a:spLocks/>
          </p:cNvSpPr>
          <p:nvPr/>
        </p:nvSpPr>
        <p:spPr bwMode="auto">
          <a:xfrm>
            <a:off x="5345535" y="687496"/>
            <a:ext cx="12518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Stakeholders</a:t>
            </a:r>
          </a:p>
        </p:txBody>
      </p:sp>
      <p:sp>
        <p:nvSpPr>
          <p:cNvPr id="439302" name="Rectangle 13"/>
          <p:cNvSpPr>
            <a:spLocks/>
          </p:cNvSpPr>
          <p:nvPr/>
        </p:nvSpPr>
        <p:spPr bwMode="auto">
          <a:xfrm>
            <a:off x="6956227" y="2263586"/>
            <a:ext cx="6343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Values</a:t>
            </a:r>
          </a:p>
        </p:txBody>
      </p:sp>
      <p:sp>
        <p:nvSpPr>
          <p:cNvPr id="439303" name="Rectangle 14"/>
          <p:cNvSpPr>
            <a:spLocks/>
          </p:cNvSpPr>
          <p:nvPr/>
        </p:nvSpPr>
        <p:spPr bwMode="auto">
          <a:xfrm>
            <a:off x="1740174" y="2129641"/>
            <a:ext cx="8225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Measure</a:t>
            </a:r>
          </a:p>
        </p:txBody>
      </p:sp>
      <p:sp>
        <p:nvSpPr>
          <p:cNvPr id="439304" name="Rectangle 15"/>
          <p:cNvSpPr>
            <a:spLocks/>
          </p:cNvSpPr>
          <p:nvPr/>
        </p:nvSpPr>
        <p:spPr bwMode="auto">
          <a:xfrm>
            <a:off x="3306217" y="691961"/>
            <a:ext cx="5471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Learn</a:t>
            </a:r>
          </a:p>
        </p:txBody>
      </p:sp>
      <p:sp>
        <p:nvSpPr>
          <p:cNvPr id="439305" name="Rectangle 16"/>
          <p:cNvSpPr>
            <a:spLocks/>
          </p:cNvSpPr>
          <p:nvPr/>
        </p:nvSpPr>
        <p:spPr bwMode="auto">
          <a:xfrm>
            <a:off x="3141017" y="2718911"/>
            <a:ext cx="187230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cs typeface="Gill Sans" charset="0"/>
              </a:rPr>
              <a:t>Value Management </a:t>
            </a:r>
            <a:br>
              <a:rPr lang="en-US">
                <a:solidFill>
                  <a:schemeClr val="tx1"/>
                </a:solidFill>
                <a:cs typeface="Gill Sans" charset="0"/>
              </a:rPr>
            </a:br>
            <a:r>
              <a:rPr lang="en-US">
                <a:solidFill>
                  <a:schemeClr val="tx1"/>
                </a:solidFill>
                <a:cs typeface="Gill Sans" charset="0"/>
              </a:rPr>
              <a:t>Process</a:t>
            </a:r>
          </a:p>
        </p:txBody>
      </p:sp>
      <p:sp>
        <p:nvSpPr>
          <p:cNvPr id="78865" name="Oval 17"/>
          <p:cNvSpPr>
            <a:spLocks/>
          </p:cNvSpPr>
          <p:nvPr/>
        </p:nvSpPr>
        <p:spPr bwMode="auto">
          <a:xfrm>
            <a:off x="1035844" y="3437930"/>
            <a:ext cx="7304484" cy="3009305"/>
          </a:xfrm>
          <a:prstGeom prst="ellipse">
            <a:avLst/>
          </a:prstGeom>
          <a:blipFill dpi="0" rotWithShape="0">
            <a:blip r:embed="rId4">
              <a:alphaModFix amt="23000"/>
            </a:blip>
            <a:srcRect/>
            <a:tile tx="0" ty="0" sx="100000" sy="100000" flip="none" algn="tl"/>
          </a:blipFill>
          <a:ln w="127000">
            <a:solidFill>
              <a:schemeClr val="tx1">
                <a:alpha val="23137"/>
              </a:schemeClr>
            </a:solidFill>
            <a:miter lim="800000"/>
            <a:headEnd/>
            <a:tailEnd/>
          </a:ln>
        </p:spPr>
        <p:txBody>
          <a:bodyPr lIns="0" tIns="0" rIns="0" bIns="0"/>
          <a:lstStyle/>
          <a:p>
            <a:endParaRPr lang="nb-NO"/>
          </a:p>
        </p:txBody>
      </p:sp>
      <p:pic>
        <p:nvPicPr>
          <p:cNvPr id="439307"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4320" y="3835301"/>
            <a:ext cx="3652242" cy="1826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39308" name="Text Box 19"/>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9E6A32A7-649F-1444-AC8C-FA0724A96454}" type="slidenum">
              <a:rPr lang="en-US" sz="1300">
                <a:solidFill>
                  <a:schemeClr val="tx1"/>
                </a:solidFill>
                <a:cs typeface="Gill Sans" charset="0"/>
              </a:rPr>
              <a:pPr eaLnBrk="1" hangingPunct="1"/>
              <a:t>106</a:t>
            </a:fld>
            <a:endParaRPr lang="en-US" sz="1300">
              <a:solidFill>
                <a:schemeClr val="tx1"/>
              </a:solidFill>
              <a:cs typeface="Gill Sans" charset="0"/>
            </a:endParaRPr>
          </a:p>
        </p:txBody>
      </p:sp>
      <p:sp>
        <p:nvSpPr>
          <p:cNvPr id="439309" name="Rectangle 20"/>
          <p:cNvSpPr>
            <a:spLocks/>
          </p:cNvSpPr>
          <p:nvPr/>
        </p:nvSpPr>
        <p:spPr bwMode="auto">
          <a:xfrm>
            <a:off x="6744146" y="4263836"/>
            <a:ext cx="8976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Solutions</a:t>
            </a:r>
          </a:p>
        </p:txBody>
      </p:sp>
      <p:sp>
        <p:nvSpPr>
          <p:cNvPr id="439310" name="Rectangle 21"/>
          <p:cNvSpPr>
            <a:spLocks/>
          </p:cNvSpPr>
          <p:nvPr/>
        </p:nvSpPr>
        <p:spPr bwMode="auto">
          <a:xfrm>
            <a:off x="5096619" y="5719375"/>
            <a:ext cx="11390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Decompose</a:t>
            </a:r>
          </a:p>
        </p:txBody>
      </p:sp>
      <p:sp>
        <p:nvSpPr>
          <p:cNvPr id="439311" name="Rectangle 22"/>
          <p:cNvSpPr>
            <a:spLocks/>
          </p:cNvSpPr>
          <p:nvPr/>
        </p:nvSpPr>
        <p:spPr bwMode="auto">
          <a:xfrm>
            <a:off x="3151064" y="5656867"/>
            <a:ext cx="7892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Develop</a:t>
            </a:r>
          </a:p>
        </p:txBody>
      </p:sp>
      <p:sp>
        <p:nvSpPr>
          <p:cNvPr id="439312" name="Rectangle 23"/>
          <p:cNvSpPr>
            <a:spLocks/>
          </p:cNvSpPr>
          <p:nvPr/>
        </p:nvSpPr>
        <p:spPr bwMode="auto">
          <a:xfrm>
            <a:off x="1741289" y="4263836"/>
            <a:ext cx="6796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Deliver</a:t>
            </a:r>
          </a:p>
        </p:txBody>
      </p:sp>
      <p:sp>
        <p:nvSpPr>
          <p:cNvPr id="439313" name="Rectangle 24"/>
          <p:cNvSpPr>
            <a:spLocks/>
          </p:cNvSpPr>
          <p:nvPr/>
        </p:nvSpPr>
        <p:spPr bwMode="auto">
          <a:xfrm rot="-787807">
            <a:off x="2759584" y="3696801"/>
            <a:ext cx="6166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cs typeface="Gill Sans" charset="0"/>
              </a:rPr>
              <a:t>Scrum</a:t>
            </a:r>
          </a:p>
        </p:txBody>
      </p:sp>
    </p:spTree>
    <p:extLst>
      <p:ext uri="{BB962C8B-B14F-4D97-AF65-F5344CB8AC3E}">
        <p14:creationId xmlns:p14="http://schemas.microsoft.com/office/powerpoint/2010/main" val="3072613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88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65"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1732360"/>
            <a:ext cx="8752210" cy="287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40323" name="Rectangle 2"/>
          <p:cNvSpPr>
            <a:spLocks/>
          </p:cNvSpPr>
          <p:nvPr/>
        </p:nvSpPr>
        <p:spPr bwMode="auto">
          <a:xfrm>
            <a:off x="4509492" y="2857500"/>
            <a:ext cx="2536031" cy="1017984"/>
          </a:xfrm>
          <a:prstGeom prst="rect">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nb-NO"/>
          </a:p>
        </p:txBody>
      </p:sp>
      <p:pic>
        <p:nvPicPr>
          <p:cNvPr id="4403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8086" y="2906613"/>
            <a:ext cx="2232422" cy="1116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40325" name="Rectangle 4"/>
          <p:cNvSpPr>
            <a:spLocks noGrp="1" noChangeArrowheads="1"/>
          </p:cNvSpPr>
          <p:nvPr>
            <p:ph type="title"/>
          </p:nvPr>
        </p:nvSpPr>
        <p:spPr/>
        <p:txBody>
          <a:bodyPr/>
          <a:lstStyle/>
          <a:p>
            <a:pPr eaLnBrk="1" hangingPunct="1"/>
            <a:r>
              <a:rPr lang="en-US">
                <a:latin typeface="Gill Sans" charset="0"/>
                <a:ea typeface="ヒラギノ角ゴ ProN W3" charset="0"/>
                <a:cs typeface="ヒラギノ角ゴ ProN W3" charset="0"/>
              </a:rPr>
              <a:t>Value Management</a:t>
            </a:r>
          </a:p>
        </p:txBody>
      </p:sp>
      <p:sp>
        <p:nvSpPr>
          <p:cNvPr id="440326" name="Text Box 5"/>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29D46F79-19F4-5245-9629-86F786B2C345}" type="slidenum">
              <a:rPr lang="en-US" sz="1300">
                <a:solidFill>
                  <a:schemeClr val="tx1"/>
                </a:solidFill>
                <a:cs typeface="Gill Sans" charset="0"/>
              </a:rPr>
              <a:pPr eaLnBrk="1" hangingPunct="1"/>
              <a:t>107</a:t>
            </a:fld>
            <a:endParaRPr lang="en-US" sz="1300">
              <a:solidFill>
                <a:schemeClr val="tx1"/>
              </a:solidFill>
              <a:cs typeface="Gill Sans" charset="0"/>
            </a:endParaRPr>
          </a:p>
        </p:txBody>
      </p:sp>
      <p:sp>
        <p:nvSpPr>
          <p:cNvPr id="440327" name="Rectangle 6"/>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Tree>
    <p:extLst>
      <p:ext uri="{BB962C8B-B14F-4D97-AF65-F5344CB8AC3E}">
        <p14:creationId xmlns:p14="http://schemas.microsoft.com/office/powerpoint/2010/main" val="3668369556"/>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7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1732360"/>
            <a:ext cx="8752210" cy="287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42371" name="Rectangle 2"/>
          <p:cNvSpPr>
            <a:spLocks noGrp="1" noChangeArrowheads="1"/>
          </p:cNvSpPr>
          <p:nvPr>
            <p:ph type="title"/>
          </p:nvPr>
        </p:nvSpPr>
        <p:spPr/>
        <p:txBody>
          <a:bodyPr/>
          <a:lstStyle/>
          <a:p>
            <a:pPr eaLnBrk="1" hangingPunct="1"/>
            <a:r>
              <a:rPr lang="en-US">
                <a:latin typeface="Gill Sans" charset="0"/>
                <a:ea typeface="ヒラギノ角ゴ ProN W3" charset="0"/>
                <a:cs typeface="ヒラギノ角ゴ ProN W3" charset="0"/>
              </a:rPr>
              <a:t>Value Management</a:t>
            </a:r>
          </a:p>
        </p:txBody>
      </p:sp>
      <p:sp>
        <p:nvSpPr>
          <p:cNvPr id="442372" name="Text Box 3"/>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C51D3FCA-2645-8B4C-9D2B-BE39ECBA314B}" type="slidenum">
              <a:rPr lang="en-US" sz="1300">
                <a:solidFill>
                  <a:schemeClr val="tx1"/>
                </a:solidFill>
                <a:cs typeface="Gill Sans" charset="0"/>
              </a:rPr>
              <a:pPr eaLnBrk="1" hangingPunct="1"/>
              <a:t>108</a:t>
            </a:fld>
            <a:endParaRPr lang="en-US" sz="1300">
              <a:solidFill>
                <a:schemeClr val="tx1"/>
              </a:solidFill>
              <a:cs typeface="Gill Sans" charset="0"/>
            </a:endParaRPr>
          </a:p>
        </p:txBody>
      </p:sp>
      <p:sp>
        <p:nvSpPr>
          <p:cNvPr id="442373" name="Rectangle 4"/>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81925" name="AutoShape 5"/>
          <p:cNvSpPr>
            <a:spLocks/>
          </p:cNvSpPr>
          <p:nvPr/>
        </p:nvSpPr>
        <p:spPr bwMode="auto">
          <a:xfrm>
            <a:off x="208732" y="4651251"/>
            <a:ext cx="1062633" cy="919758"/>
          </a:xfrm>
          <a:prstGeom prst="rightArrow">
            <a:avLst>
              <a:gd name="adj1" fmla="val 32000"/>
              <a:gd name="adj2" fmla="val 42721"/>
            </a:avLst>
          </a:prstGeom>
          <a:solidFill>
            <a:srgbClr val="007001"/>
          </a:solidFill>
          <a:ln w="25400" cap="flat">
            <a:solidFill>
              <a:schemeClr val="tx1"/>
            </a:solidFill>
            <a:prstDash val="solid"/>
            <a:miter lim="800000"/>
            <a:headEnd type="none" w="med" len="med"/>
            <a:tailEnd type="none" w="med" len="med"/>
          </a:ln>
        </p:spPr>
        <p:txBody>
          <a:bodyPr lIns="0" tIns="0" rIns="0" bIns="0" anchor="ctr"/>
          <a:lstStyle/>
          <a:p>
            <a:r>
              <a:rPr lang="en-US" sz="1300">
                <a:solidFill>
                  <a:srgbClr val="FFFFFF"/>
                </a:solidFill>
                <a:effectLst>
                  <a:outerShdw blurRad="38100" dist="38100" dir="2700000" algn="tl">
                    <a:srgbClr val="000000"/>
                  </a:outerShdw>
                </a:effectLst>
                <a:cs typeface="Gill Sans" charset="0"/>
              </a:rPr>
              <a:t>Management</a:t>
            </a:r>
          </a:p>
        </p:txBody>
      </p:sp>
      <p:sp>
        <p:nvSpPr>
          <p:cNvPr id="81926" name="AutoShape 6"/>
          <p:cNvSpPr>
            <a:spLocks/>
          </p:cNvSpPr>
          <p:nvPr/>
        </p:nvSpPr>
        <p:spPr bwMode="auto">
          <a:xfrm>
            <a:off x="4295180" y="4188023"/>
            <a:ext cx="1062633" cy="919758"/>
          </a:xfrm>
          <a:prstGeom prst="rightArrow">
            <a:avLst>
              <a:gd name="adj1" fmla="val 32000"/>
              <a:gd name="adj2" fmla="val 42721"/>
            </a:avLst>
          </a:prstGeom>
          <a:blipFill dpi="0" rotWithShape="0">
            <a:blip r:embed="rId3"/>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1300">
                <a:solidFill>
                  <a:srgbClr val="FFFFFF"/>
                </a:solidFill>
                <a:effectLst>
                  <a:outerShdw blurRad="38100" dist="38100" dir="2700000" algn="tl">
                    <a:srgbClr val="DDDDDD"/>
                  </a:outerShdw>
                </a:effectLst>
                <a:cs typeface="Gill Sans" charset="0"/>
              </a:rPr>
              <a:t>Developers</a:t>
            </a:r>
          </a:p>
        </p:txBody>
      </p:sp>
      <p:sp>
        <p:nvSpPr>
          <p:cNvPr id="81927" name="AutoShape 7"/>
          <p:cNvSpPr>
            <a:spLocks/>
          </p:cNvSpPr>
          <p:nvPr/>
        </p:nvSpPr>
        <p:spPr bwMode="auto">
          <a:xfrm>
            <a:off x="2652117" y="4188023"/>
            <a:ext cx="1062633" cy="919758"/>
          </a:xfrm>
          <a:prstGeom prst="rightArrow">
            <a:avLst>
              <a:gd name="adj1" fmla="val 32000"/>
              <a:gd name="adj2" fmla="val 42721"/>
            </a:avLst>
          </a:prstGeom>
          <a:blipFill dpi="0" rotWithShape="0">
            <a:blip r:embed="rId3"/>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1300">
                <a:solidFill>
                  <a:srgbClr val="FFFFFF"/>
                </a:solidFill>
                <a:effectLst>
                  <a:outerShdw blurRad="38100" dist="38100" dir="2700000" algn="tl">
                    <a:srgbClr val="DDDDDD"/>
                  </a:outerShdw>
                </a:effectLst>
                <a:cs typeface="Gill Sans" charset="0"/>
              </a:rPr>
              <a:t>Developers</a:t>
            </a:r>
          </a:p>
        </p:txBody>
      </p:sp>
      <p:sp>
        <p:nvSpPr>
          <p:cNvPr id="81928" name="AutoShape 8"/>
          <p:cNvSpPr>
            <a:spLocks/>
          </p:cNvSpPr>
          <p:nvPr/>
        </p:nvSpPr>
        <p:spPr bwMode="auto">
          <a:xfrm>
            <a:off x="214312" y="4652367"/>
            <a:ext cx="1062633" cy="919758"/>
          </a:xfrm>
          <a:prstGeom prst="rightArrow">
            <a:avLst>
              <a:gd name="adj1" fmla="val 32000"/>
              <a:gd name="adj2" fmla="val 42721"/>
            </a:avLst>
          </a:prstGeom>
          <a:solidFill>
            <a:srgbClr val="007001"/>
          </a:solidFill>
          <a:ln w="25400" cap="flat">
            <a:solidFill>
              <a:schemeClr val="tx1"/>
            </a:solidFill>
            <a:prstDash val="solid"/>
            <a:miter lim="800000"/>
            <a:headEnd type="none" w="med" len="med"/>
            <a:tailEnd type="none" w="med" len="med"/>
          </a:ln>
        </p:spPr>
        <p:txBody>
          <a:bodyPr lIns="0" tIns="0" rIns="0" bIns="0" anchor="ctr"/>
          <a:lstStyle/>
          <a:p>
            <a:r>
              <a:rPr lang="en-US" sz="1300">
                <a:solidFill>
                  <a:srgbClr val="FFFFFF"/>
                </a:solidFill>
                <a:effectLst>
                  <a:outerShdw blurRad="38100" dist="38100" dir="2700000" algn="tl">
                    <a:srgbClr val="000000"/>
                  </a:outerShdw>
                </a:effectLst>
                <a:cs typeface="Gill Sans" charset="0"/>
              </a:rPr>
              <a:t>Management</a:t>
            </a:r>
          </a:p>
        </p:txBody>
      </p:sp>
    </p:spTree>
    <p:extLst>
      <p:ext uri="{BB962C8B-B14F-4D97-AF65-F5344CB8AC3E}">
        <p14:creationId xmlns:p14="http://schemas.microsoft.com/office/powerpoint/2010/main" val="3112999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grpId="0" nodeType="afterEffect">
                                  <p:stCondLst>
                                    <p:cond delay="0"/>
                                  </p:stCondLst>
                                  <p:childTnLst>
                                    <p:set>
                                      <p:cBhvr>
                                        <p:cTn id="6" dur="1" fill="hold">
                                          <p:stCondLst>
                                            <p:cond delay="499"/>
                                          </p:stCondLst>
                                        </p:cTn>
                                        <p:tgtEl>
                                          <p:spTgt spid="81926"/>
                                        </p:tgtEl>
                                        <p:attrNameLst>
                                          <p:attrName>style.visibility</p:attrName>
                                        </p:attrNameLst>
                                      </p:cBhvr>
                                      <p:to>
                                        <p:strVal val="hidden"/>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81927"/>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xit" presetSubtype="0" fill="hold" grpId="0" nodeType="afterEffect">
                                  <p:stCondLst>
                                    <p:cond delay="0"/>
                                  </p:stCondLst>
                                  <p:childTnLst>
                                    <p:set>
                                      <p:cBhvr>
                                        <p:cTn id="12" dur="1" fill="hold">
                                          <p:stCondLst>
                                            <p:cond delay="499"/>
                                          </p:stCondLst>
                                        </p:cTn>
                                        <p:tgtEl>
                                          <p:spTgt spid="81925"/>
                                        </p:tgtEl>
                                        <p:attrNameLst>
                                          <p:attrName>style.visibility</p:attrName>
                                        </p:attrNameLst>
                                      </p:cBhvr>
                                      <p:to>
                                        <p:strVal val="hidden"/>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81928"/>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xit" presetSubtype="0" fill="hold" grpId="1" nodeType="afterEffect">
                                  <p:stCondLst>
                                    <p:cond delay="0"/>
                                  </p:stCondLst>
                                  <p:childTnLst>
                                    <p:set>
                                      <p:cBhvr>
                                        <p:cTn id="18" dur="1" fill="hold">
                                          <p:stCondLst>
                                            <p:cond delay="499"/>
                                          </p:stCondLst>
                                        </p:cTn>
                                        <p:tgtEl>
                                          <p:spTgt spid="81927"/>
                                        </p:tgtEl>
                                        <p:attrNameLst>
                                          <p:attrName>style.visibility</p:attrName>
                                        </p:attrNameLst>
                                      </p:cBhvr>
                                      <p:to>
                                        <p:strVal val="hidden"/>
                                      </p:to>
                                    </p:set>
                                  </p:childTnLst>
                                </p:cTn>
                              </p:par>
                            </p:childTnLst>
                          </p:cTn>
                        </p:par>
                        <p:par>
                          <p:cTn id="19" fill="hold" nodeType="afterGroup">
                            <p:stCondLst>
                              <p:cond delay="2500"/>
                            </p:stCondLst>
                            <p:childTnLst>
                              <p:par>
                                <p:cTn id="20" presetID="1" presetClass="exit" presetSubtype="0" fill="hold" grpId="1" nodeType="afterEffect">
                                  <p:stCondLst>
                                    <p:cond delay="0"/>
                                  </p:stCondLst>
                                  <p:childTnLst>
                                    <p:set>
                                      <p:cBhvr>
                                        <p:cTn id="21" dur="1" fill="hold">
                                          <p:stCondLst>
                                            <p:cond delay="499"/>
                                          </p:stCondLst>
                                        </p:cTn>
                                        <p:tgtEl>
                                          <p:spTgt spid="819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5" grpId="0" animBg="1" autoUpdateAnimBg="0"/>
      <p:bldP spid="81926" grpId="0" animBg="1" autoUpdateAnimBg="0"/>
      <p:bldP spid="81927" grpId="0" animBg="1" autoUpdateAnimBg="0"/>
      <p:bldP spid="81927" grpId="1" animBg="1" autoUpdateAnimBg="0"/>
      <p:bldP spid="81928" grpId="0" animBg="1" autoUpdateAnimBg="0"/>
      <p:bldP spid="81928" grpId="1" animBg="1"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1732360"/>
            <a:ext cx="8752210" cy="287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43395" name="Rectangle 2"/>
          <p:cNvSpPr>
            <a:spLocks/>
          </p:cNvSpPr>
          <p:nvPr/>
        </p:nvSpPr>
        <p:spPr bwMode="auto">
          <a:xfrm>
            <a:off x="4509492" y="2857500"/>
            <a:ext cx="2536031" cy="1017984"/>
          </a:xfrm>
          <a:prstGeom prst="rect">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nb-NO"/>
          </a:p>
        </p:txBody>
      </p:sp>
      <p:pic>
        <p:nvPicPr>
          <p:cNvPr id="44339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8086" y="2906613"/>
            <a:ext cx="2232422" cy="1116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43397" name="Rectangle 4"/>
          <p:cNvSpPr>
            <a:spLocks noGrp="1" noChangeArrowheads="1"/>
          </p:cNvSpPr>
          <p:nvPr>
            <p:ph type="title"/>
          </p:nvPr>
        </p:nvSpPr>
        <p:spPr/>
        <p:txBody>
          <a:bodyPr/>
          <a:lstStyle/>
          <a:p>
            <a:pPr eaLnBrk="1" hangingPunct="1"/>
            <a:r>
              <a:rPr lang="en-US">
                <a:latin typeface="Gill Sans" charset="0"/>
                <a:ea typeface="ヒラギノ角ゴ ProN W3" charset="0"/>
                <a:cs typeface="ヒラギノ角ゴ ProN W3" charset="0"/>
              </a:rPr>
              <a:t>Value Management</a:t>
            </a:r>
          </a:p>
        </p:txBody>
      </p:sp>
      <p:sp>
        <p:nvSpPr>
          <p:cNvPr id="443398" name="Text Box 5"/>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D3F104B7-BBD6-0E47-88C0-BC6ECF565899}" type="slidenum">
              <a:rPr lang="en-US" sz="1300">
                <a:solidFill>
                  <a:schemeClr val="tx1"/>
                </a:solidFill>
                <a:cs typeface="Gill Sans" charset="0"/>
              </a:rPr>
              <a:pPr eaLnBrk="1" hangingPunct="1"/>
              <a:t>109</a:t>
            </a:fld>
            <a:endParaRPr lang="en-US" sz="1300">
              <a:solidFill>
                <a:schemeClr val="tx1"/>
              </a:solidFill>
              <a:cs typeface="Gill Sans" charset="0"/>
            </a:endParaRPr>
          </a:p>
        </p:txBody>
      </p:sp>
      <p:sp>
        <p:nvSpPr>
          <p:cNvPr id="443399" name="Rectangle 6"/>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Tree>
    <p:extLst>
      <p:ext uri="{BB962C8B-B14F-4D97-AF65-F5344CB8AC3E}">
        <p14:creationId xmlns:p14="http://schemas.microsoft.com/office/powerpoint/2010/main" val="1269343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Value Driven Scrum </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Defined As:</a:t>
            </a:r>
          </a:p>
          <a:p>
            <a:pPr lvl="1"/>
            <a:r>
              <a:rPr lang="en-GB" dirty="0" smtClean="0"/>
              <a:t>The real world interface to the Scrum Product Owner</a:t>
            </a:r>
          </a:p>
          <a:p>
            <a:pPr lvl="1"/>
            <a:r>
              <a:rPr lang="en-GB" dirty="0" smtClean="0"/>
              <a:t>The Business Organizational Value Management</a:t>
            </a:r>
          </a:p>
          <a:p>
            <a:pPr lvl="1"/>
            <a:r>
              <a:rPr lang="en-GB" dirty="0" smtClean="0"/>
              <a:t>The Business Function Management</a:t>
            </a:r>
          </a:p>
          <a:p>
            <a:pPr lvl="1"/>
            <a:r>
              <a:rPr lang="en-GB" dirty="0" smtClean="0"/>
              <a:t>The Technical Architecture Management</a:t>
            </a:r>
          </a:p>
          <a:p>
            <a:r>
              <a:rPr lang="en-GB" dirty="0" smtClean="0"/>
              <a:t>All in a pipeline to the Scrum Product Owner (PO)</a:t>
            </a:r>
          </a:p>
          <a:p>
            <a:pPr lvl="1"/>
            <a:r>
              <a:rPr lang="en-GB" dirty="0" smtClean="0"/>
              <a:t>Fully designed from the organization point of view</a:t>
            </a:r>
          </a:p>
          <a:p>
            <a:pPr lvl="1"/>
            <a:r>
              <a:rPr lang="en-GB" dirty="0" smtClean="0"/>
              <a:t>Allowing design at the level of programming, chunking, and data</a:t>
            </a:r>
          </a:p>
          <a:p>
            <a:pPr lvl="2"/>
            <a:r>
              <a:rPr lang="en-GB" dirty="0" smtClean="0"/>
              <a:t>By the Scrum Team</a:t>
            </a:r>
          </a:p>
          <a:p>
            <a:pPr lvl="1"/>
            <a:r>
              <a:rPr lang="en-GB" dirty="0" smtClean="0"/>
              <a:t>Prioritized from the  Organizational Point of View</a:t>
            </a:r>
            <a:endParaRPr lang="en-GB" dirty="0"/>
          </a:p>
        </p:txBody>
      </p:sp>
      <p:sp>
        <p:nvSpPr>
          <p:cNvPr id="4" name="Date Placeholder 3"/>
          <p:cNvSpPr>
            <a:spLocks noGrp="1"/>
          </p:cNvSpPr>
          <p:nvPr>
            <p:ph type="dt" sz="half" idx="10"/>
          </p:nvPr>
        </p:nvSpPr>
        <p:spPr/>
        <p:txBody>
          <a:bodyPr/>
          <a:lstStyle/>
          <a:p>
            <a:fld id="{CD680204-AAAD-634F-BB78-CF4982024AC1}" type="datetime2">
              <a:rPr lang="en-US" smtClean="0"/>
              <a:pPr/>
              <a:t>Tuesday, 8 March 2011</a:t>
            </a:fld>
            <a:endParaRPr lang="en-GB"/>
          </a:p>
        </p:txBody>
      </p:sp>
      <p:sp>
        <p:nvSpPr>
          <p:cNvPr id="5" name="Footer Placeholder 4"/>
          <p:cNvSpPr>
            <a:spLocks noGrp="1"/>
          </p:cNvSpPr>
          <p:nvPr>
            <p:ph type="ftr" sz="quarter" idx="11"/>
          </p:nvPr>
        </p:nvSpPr>
        <p:spPr/>
        <p:txBody>
          <a:bodyPr/>
          <a:lstStyle/>
          <a:p>
            <a:r>
              <a:rPr lang="en-US" smtClean="0"/>
              <a:t>© Gilb.com</a:t>
            </a:r>
            <a:endParaRPr lang="en-GB"/>
          </a:p>
        </p:txBody>
      </p:sp>
      <p:sp>
        <p:nvSpPr>
          <p:cNvPr id="6" name="Slide Number Placeholder 5"/>
          <p:cNvSpPr>
            <a:spLocks noGrp="1"/>
          </p:cNvSpPr>
          <p:nvPr>
            <p:ph type="sldNum" sz="quarter" idx="12"/>
          </p:nvPr>
        </p:nvSpPr>
        <p:spPr/>
        <p:txBody>
          <a:bodyPr/>
          <a:lstStyle/>
          <a:p>
            <a:fld id="{1DD9AF87-53B6-FD4A-B2D3-CF1EEADDF73C}" type="slidenum">
              <a:rPr lang="en-GB" smtClean="0"/>
              <a:pPr/>
              <a:t>11</a:t>
            </a:fld>
            <a:endParaRPr lang="en-GB"/>
          </a:p>
        </p:txBody>
      </p:sp>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C342362A-E457-084D-AFF1-BE254DE8029B}" type="slidenum">
              <a:rPr lang="en-US" sz="1300">
                <a:solidFill>
                  <a:schemeClr val="tx1"/>
                </a:solidFill>
                <a:cs typeface="Gill Sans" charset="0"/>
              </a:rPr>
              <a:pPr eaLnBrk="1" hangingPunct="1"/>
              <a:t>110</a:t>
            </a:fld>
            <a:endParaRPr lang="en-US" sz="1300">
              <a:solidFill>
                <a:schemeClr val="tx1"/>
              </a:solidFill>
              <a:cs typeface="Gill Sans" charset="0"/>
            </a:endParaRPr>
          </a:p>
        </p:txBody>
      </p:sp>
      <p:graphicFrame>
        <p:nvGraphicFramePr>
          <p:cNvPr id="83969" name="Group 1"/>
          <p:cNvGraphicFramePr>
            <a:graphicFrameLocks noGrp="1"/>
          </p:cNvGraphicFramePr>
          <p:nvPr/>
        </p:nvGraphicFramePr>
        <p:xfrm>
          <a:off x="696516" y="732234"/>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Business Goals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Stakeholder Value 1</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Stakeholder Value 2</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Business Value 1</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40%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Business Value 2</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84013" name="Group 45"/>
          <p:cNvGraphicFramePr>
            <a:graphicFrameLocks noGrp="1"/>
          </p:cNvGraphicFramePr>
          <p:nvPr/>
        </p:nvGraphicFramePr>
        <p:xfrm>
          <a:off x="1285875" y="214312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Stakeholder Val.</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 1</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 2</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Stakeholder Value 1</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Stakeholder Value 2</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84057" name="Group 89"/>
          <p:cNvGraphicFramePr>
            <a:graphicFrameLocks noGrp="1"/>
          </p:cNvGraphicFramePr>
          <p:nvPr/>
        </p:nvGraphicFramePr>
        <p:xfrm>
          <a:off x="1875235" y="358080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Solution 1</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Solution 2</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 1</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40%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 2</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80 %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84101" name="Group 133"/>
          <p:cNvGraphicFramePr>
            <a:graphicFrameLocks noGrp="1"/>
          </p:cNvGraphicFramePr>
          <p:nvPr/>
        </p:nvGraphicFramePr>
        <p:xfrm>
          <a:off x="2652117" y="5072063"/>
          <a:ext cx="1562695" cy="1036320"/>
        </p:xfrm>
        <a:graphic>
          <a:graphicData uri="http://schemas.openxmlformats.org/drawingml/2006/table">
            <a:tbl>
              <a:tblPr/>
              <a:tblGrid>
                <a:gridCol w="1562695"/>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Prioritized List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Solution 2</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Solution 9</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3. Solution 7</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44497" name="Rectangle 151"/>
          <p:cNvSpPr>
            <a:spLocks/>
          </p:cNvSpPr>
          <p:nvPr/>
        </p:nvSpPr>
        <p:spPr bwMode="auto">
          <a:xfrm>
            <a:off x="6573367" y="5005090"/>
            <a:ext cx="2303859" cy="10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2200">
                <a:cs typeface="Gill Sans" charset="0"/>
              </a:rPr>
              <a:t>We measure improvements</a:t>
            </a:r>
          </a:p>
          <a:p>
            <a:pPr algn="l"/>
            <a:r>
              <a:rPr lang="en-US" sz="2200">
                <a:cs typeface="Gill Sans" charset="0"/>
              </a:rPr>
              <a:t>Learn and Repeat</a:t>
            </a:r>
          </a:p>
        </p:txBody>
      </p:sp>
      <p:sp>
        <p:nvSpPr>
          <p:cNvPr id="444498" name="Line 152"/>
          <p:cNvSpPr>
            <a:spLocks noChangeShapeType="1"/>
          </p:cNvSpPr>
          <p:nvPr/>
        </p:nvSpPr>
        <p:spPr bwMode="auto">
          <a:xfrm>
            <a:off x="142875" y="1151930"/>
            <a:ext cx="2034853" cy="4830961"/>
          </a:xfrm>
          <a:prstGeom prst="line">
            <a:avLst/>
          </a:prstGeom>
          <a:noFill/>
          <a:ln w="101600">
            <a:solidFill>
              <a:srgbClr val="3F3F3F"/>
            </a:solidFill>
            <a:miter lim="800000"/>
            <a:headEnd type="stealth" w="med" len="med"/>
            <a:tailEnd type="stealth" w="med" len="med"/>
          </a:ln>
          <a:extLst>
            <a:ext uri="{909E8E84-426E-40dd-AFC4-6F175D3DCCD1}">
              <a14:hiddenFill xmlns:a14="http://schemas.microsoft.com/office/drawing/2010/main">
                <a:noFill/>
              </a14:hiddenFill>
            </a:ext>
          </a:extLst>
        </p:spPr>
        <p:txBody>
          <a:bodyPr lIns="0" tIns="0" rIns="0" bIns="0"/>
          <a:lstStyle/>
          <a:p>
            <a:endParaRPr lang="en-GB"/>
          </a:p>
        </p:txBody>
      </p:sp>
      <p:graphicFrame>
        <p:nvGraphicFramePr>
          <p:cNvPr id="84121" name="Group 153"/>
          <p:cNvGraphicFramePr>
            <a:graphicFrameLocks noGrp="1"/>
          </p:cNvGraphicFramePr>
          <p:nvPr/>
        </p:nvGraphicFramePr>
        <p:xfrm>
          <a:off x="2652117" y="5072063"/>
          <a:ext cx="1562695" cy="1036320"/>
        </p:xfrm>
        <a:graphic>
          <a:graphicData uri="http://schemas.openxmlformats.org/drawingml/2006/table">
            <a:tbl>
              <a:tblPr/>
              <a:tblGrid>
                <a:gridCol w="1562695"/>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Prioritized List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Solution 2</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Solution 9</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3. Solution 7</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44511" name="Rectangle 171"/>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444512" name="Rectangle 172"/>
          <p:cNvSpPr>
            <a:spLocks noGrp="1" noChangeArrowheads="1"/>
          </p:cNvSpPr>
          <p:nvPr>
            <p:ph type="title"/>
          </p:nvPr>
        </p:nvSpPr>
        <p:spPr>
          <a:xfrm>
            <a:off x="892969" y="62508"/>
            <a:ext cx="7358063" cy="678656"/>
          </a:xfrm>
        </p:spPr>
        <p:txBody>
          <a:bodyPr/>
          <a:lstStyle/>
          <a:p>
            <a:pPr eaLnBrk="1" hangingPunct="1"/>
            <a:r>
              <a:rPr lang="en-US" sz="4000">
                <a:latin typeface="Gill Sans" charset="0"/>
                <a:ea typeface="ヒラギノ角ゴ ProN W3" charset="0"/>
                <a:cs typeface="ヒラギノ角ゴ ProN W3" charset="0"/>
              </a:rPr>
              <a:t>Value Decision Tables</a:t>
            </a:r>
          </a:p>
        </p:txBody>
      </p:sp>
      <p:pic>
        <p:nvPicPr>
          <p:cNvPr id="444513" name="Picture 1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5117" y="5210473"/>
            <a:ext cx="2232422" cy="1116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44514" name="Rectangle 174"/>
          <p:cNvSpPr>
            <a:spLocks/>
          </p:cNvSpPr>
          <p:nvPr/>
        </p:nvSpPr>
        <p:spPr bwMode="auto">
          <a:xfrm>
            <a:off x="4377779" y="4996547"/>
            <a:ext cx="18888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200">
                <a:cs typeface="Gill Sans" charset="0"/>
              </a:rPr>
              <a:t>Scrum Develops</a:t>
            </a:r>
          </a:p>
        </p:txBody>
      </p:sp>
      <p:sp>
        <p:nvSpPr>
          <p:cNvPr id="444515" name="Line 175"/>
          <p:cNvSpPr>
            <a:spLocks noChangeShapeType="1"/>
          </p:cNvSpPr>
          <p:nvPr/>
        </p:nvSpPr>
        <p:spPr bwMode="auto">
          <a:xfrm flipH="1">
            <a:off x="2275955" y="6213947"/>
            <a:ext cx="6478488" cy="0"/>
          </a:xfrm>
          <a:prstGeom prst="line">
            <a:avLst/>
          </a:prstGeom>
          <a:noFill/>
          <a:ln w="101600">
            <a:solidFill>
              <a:srgbClr val="3F3F3F"/>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444516" name="Line 176"/>
          <p:cNvSpPr>
            <a:spLocks noChangeShapeType="1"/>
          </p:cNvSpPr>
          <p:nvPr/>
        </p:nvSpPr>
        <p:spPr bwMode="auto">
          <a:xfrm>
            <a:off x="6701731" y="1088306"/>
            <a:ext cx="1993553" cy="4510608"/>
          </a:xfrm>
          <a:prstGeom prst="line">
            <a:avLst/>
          </a:prstGeom>
          <a:noFill/>
          <a:ln w="101600">
            <a:solidFill>
              <a:srgbClr val="3F3F3F"/>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GB"/>
          </a:p>
        </p:txBody>
      </p:sp>
    </p:spTree>
    <p:extLst>
      <p:ext uri="{BB962C8B-B14F-4D97-AF65-F5344CB8AC3E}">
        <p14:creationId xmlns:p14="http://schemas.microsoft.com/office/powerpoint/2010/main" val="124252031"/>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84101"/>
                                        </p:tgtEl>
                                        <p:attrNameLst>
                                          <p:attrName>style.visibility</p:attrName>
                                        </p:attrNameLst>
                                      </p:cBhvr>
                                      <p:to>
                                        <p:strVal val="visible"/>
                                      </p:to>
                                    </p:set>
                                    <p:animEffect transition="in" filter="wipe(down)">
                                      <p:cBhvr>
                                        <p:cTn id="7" dur="500"/>
                                        <p:tgtEl>
                                          <p:spTgt spid="8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9C21BA1C-0D1D-A94C-A805-CBD5EBEE3B28}" type="slidenum">
              <a:rPr lang="en-US" sz="1300">
                <a:solidFill>
                  <a:schemeClr val="tx1"/>
                </a:solidFill>
                <a:cs typeface="Gill Sans" charset="0"/>
              </a:rPr>
              <a:pPr eaLnBrk="1" hangingPunct="1"/>
              <a:t>111</a:t>
            </a:fld>
            <a:endParaRPr lang="en-US" sz="1300">
              <a:solidFill>
                <a:schemeClr val="tx1"/>
              </a:solidFill>
              <a:cs typeface="Gill Sans" charset="0"/>
            </a:endParaRPr>
          </a:p>
        </p:txBody>
      </p:sp>
      <p:graphicFrame>
        <p:nvGraphicFramePr>
          <p:cNvPr id="84993" name="Group 1"/>
          <p:cNvGraphicFramePr>
            <a:graphicFrameLocks noGrp="1"/>
          </p:cNvGraphicFramePr>
          <p:nvPr/>
        </p:nvGraphicFramePr>
        <p:xfrm>
          <a:off x="1875235" y="3554016"/>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Solution 1</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Solution 2</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 1</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40%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 2</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80 %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sp>
        <p:nvSpPr>
          <p:cNvPr id="445465" name="Rectangle 45"/>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445466" name="Rectangle 46"/>
          <p:cNvSpPr>
            <a:spLocks noGrp="1" noChangeArrowheads="1"/>
          </p:cNvSpPr>
          <p:nvPr>
            <p:ph type="title"/>
          </p:nvPr>
        </p:nvSpPr>
        <p:spPr>
          <a:xfrm>
            <a:off x="892969" y="62508"/>
            <a:ext cx="7358063" cy="678656"/>
          </a:xfrm>
        </p:spPr>
        <p:txBody>
          <a:bodyPr/>
          <a:lstStyle/>
          <a:p>
            <a:pPr eaLnBrk="1" hangingPunct="1"/>
            <a:r>
              <a:rPr lang="en-US" sz="4000">
                <a:latin typeface="Gill Sans" charset="0"/>
                <a:ea typeface="ヒラギノ角ゴ ProN W3" charset="0"/>
                <a:cs typeface="ヒラギノ角ゴ ProN W3" charset="0"/>
              </a:rPr>
              <a:t>Value Decision Tables</a:t>
            </a:r>
          </a:p>
        </p:txBody>
      </p:sp>
    </p:spTree>
    <p:extLst>
      <p:ext uri="{BB962C8B-B14F-4D97-AF65-F5344CB8AC3E}">
        <p14:creationId xmlns:p14="http://schemas.microsoft.com/office/powerpoint/2010/main" val="4035868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7B081261-BC61-EC40-B1DE-894BC2B72451}" type="slidenum">
              <a:rPr lang="en-US" sz="1300">
                <a:solidFill>
                  <a:schemeClr val="tx1"/>
                </a:solidFill>
                <a:cs typeface="Gill Sans" charset="0"/>
              </a:rPr>
              <a:pPr eaLnBrk="1" hangingPunct="1"/>
              <a:t>112</a:t>
            </a:fld>
            <a:endParaRPr lang="en-US" sz="1300">
              <a:solidFill>
                <a:schemeClr val="tx1"/>
              </a:solidFill>
              <a:cs typeface="Gill Sans" charset="0"/>
            </a:endParaRPr>
          </a:p>
        </p:txBody>
      </p:sp>
      <p:graphicFrame>
        <p:nvGraphicFramePr>
          <p:cNvPr id="86017" name="Group 1"/>
          <p:cNvGraphicFramePr>
            <a:graphicFrameLocks noGrp="1"/>
          </p:cNvGraphicFramePr>
          <p:nvPr/>
        </p:nvGraphicFramePr>
        <p:xfrm>
          <a:off x="1875235" y="2277070"/>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Solution 1</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Solution 2</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 1</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 2</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sp>
        <p:nvSpPr>
          <p:cNvPr id="446489" name="Rectangle 45"/>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446490" name="Rectangle 46"/>
          <p:cNvSpPr>
            <a:spLocks noGrp="1" noChangeArrowheads="1"/>
          </p:cNvSpPr>
          <p:nvPr>
            <p:ph type="title"/>
          </p:nvPr>
        </p:nvSpPr>
        <p:spPr>
          <a:xfrm>
            <a:off x="892969" y="62508"/>
            <a:ext cx="7358063" cy="678656"/>
          </a:xfrm>
        </p:spPr>
        <p:txBody>
          <a:bodyPr/>
          <a:lstStyle/>
          <a:p>
            <a:pPr eaLnBrk="1" hangingPunct="1"/>
            <a:r>
              <a:rPr lang="en-US" sz="4000">
                <a:latin typeface="Gill Sans" charset="0"/>
                <a:ea typeface="ヒラギノ角ゴ ProN W3" charset="0"/>
                <a:cs typeface="ヒラギノ角ゴ ProN W3" charset="0"/>
              </a:rPr>
              <a:t>Value Decision Tables</a:t>
            </a:r>
          </a:p>
        </p:txBody>
      </p:sp>
    </p:spTree>
    <p:extLst>
      <p:ext uri="{BB962C8B-B14F-4D97-AF65-F5344CB8AC3E}">
        <p14:creationId xmlns:p14="http://schemas.microsoft.com/office/powerpoint/2010/main" val="2030875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4835E7DF-05C7-9047-86F4-9E0E712C5A8E}" type="slidenum">
              <a:rPr lang="en-US" sz="1300">
                <a:solidFill>
                  <a:schemeClr val="tx1"/>
                </a:solidFill>
                <a:cs typeface="Gill Sans" charset="0"/>
              </a:rPr>
              <a:pPr eaLnBrk="1" hangingPunct="1"/>
              <a:t>113</a:t>
            </a:fld>
            <a:endParaRPr lang="en-US" sz="1300">
              <a:solidFill>
                <a:schemeClr val="tx1"/>
              </a:solidFill>
              <a:cs typeface="Gill Sans" charset="0"/>
            </a:endParaRPr>
          </a:p>
        </p:txBody>
      </p:sp>
      <p:graphicFrame>
        <p:nvGraphicFramePr>
          <p:cNvPr id="87041" name="Group 1"/>
          <p:cNvGraphicFramePr>
            <a:graphicFrameLocks noGrp="1"/>
          </p:cNvGraphicFramePr>
          <p:nvPr/>
        </p:nvGraphicFramePr>
        <p:xfrm>
          <a:off x="1875235" y="1275829"/>
          <a:ext cx="5481713" cy="2022794"/>
        </p:xfrm>
        <a:graphic>
          <a:graphicData uri="http://schemas.openxmlformats.org/drawingml/2006/table">
            <a:tbl>
              <a:tblPr/>
              <a:tblGrid>
                <a:gridCol w="1827238"/>
                <a:gridCol w="1827237"/>
                <a:gridCol w="1827238"/>
              </a:tblGrid>
              <a:tr h="1245554">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Values</a:t>
                      </a:r>
                    </a:p>
                  </a:txBody>
                  <a:tcPr marL="0" marR="0" marT="0" marB="0"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 1</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 2</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sp>
        <p:nvSpPr>
          <p:cNvPr id="447513" name="Rectangle 45"/>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447514" name="Rectangle 46"/>
          <p:cNvSpPr>
            <a:spLocks noGrp="1" noChangeArrowheads="1"/>
          </p:cNvSpPr>
          <p:nvPr>
            <p:ph type="title"/>
          </p:nvPr>
        </p:nvSpPr>
        <p:spPr>
          <a:xfrm>
            <a:off x="892969" y="62508"/>
            <a:ext cx="7358063" cy="678656"/>
          </a:xfrm>
        </p:spPr>
        <p:txBody>
          <a:bodyPr/>
          <a:lstStyle/>
          <a:p>
            <a:pPr eaLnBrk="1" hangingPunct="1"/>
            <a:r>
              <a:rPr lang="en-US" sz="4000">
                <a:latin typeface="Gill Sans" charset="0"/>
                <a:ea typeface="ヒラギノ角ゴ ProN W3" charset="0"/>
                <a:cs typeface="ヒラギノ角ゴ ProN W3" charset="0"/>
              </a:rPr>
              <a:t>Value Decision Tables</a:t>
            </a:r>
          </a:p>
        </p:txBody>
      </p:sp>
    </p:spTree>
    <p:extLst>
      <p:ext uri="{BB962C8B-B14F-4D97-AF65-F5344CB8AC3E}">
        <p14:creationId xmlns:p14="http://schemas.microsoft.com/office/powerpoint/2010/main" val="2881515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7D72E4F0-1F34-C345-A3D0-1D1DFDA85FD4}" type="slidenum">
              <a:rPr lang="en-US" sz="1300">
                <a:solidFill>
                  <a:schemeClr val="tx1"/>
                </a:solidFill>
                <a:cs typeface="Gill Sans" charset="0"/>
              </a:rPr>
              <a:pPr eaLnBrk="1" hangingPunct="1"/>
              <a:t>114</a:t>
            </a:fld>
            <a:endParaRPr lang="en-US" sz="1300">
              <a:solidFill>
                <a:schemeClr val="tx1"/>
              </a:solidFill>
              <a:cs typeface="Gill Sans" charset="0"/>
            </a:endParaRPr>
          </a:p>
        </p:txBody>
      </p:sp>
      <p:graphicFrame>
        <p:nvGraphicFramePr>
          <p:cNvPr id="88065" name="Group 1"/>
          <p:cNvGraphicFramePr>
            <a:graphicFrameLocks noGrp="1"/>
          </p:cNvGraphicFramePr>
          <p:nvPr/>
        </p:nvGraphicFramePr>
        <p:xfrm>
          <a:off x="1875235" y="1275829"/>
          <a:ext cx="5481713" cy="2022794"/>
        </p:xfrm>
        <a:graphic>
          <a:graphicData uri="http://schemas.openxmlformats.org/drawingml/2006/table">
            <a:tbl>
              <a:tblPr/>
              <a:tblGrid>
                <a:gridCol w="1827238"/>
                <a:gridCol w="1827237"/>
                <a:gridCol w="1827238"/>
              </a:tblGrid>
              <a:tr h="1245554">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Values</a:t>
                      </a:r>
                    </a:p>
                  </a:txBody>
                  <a:tcPr marL="0" marR="0" marT="0" marB="0"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blipFill dpi="0" rotWithShape="0">
                      <a:blip r:embed="rId3"/>
                      <a:srcRect/>
                      <a:stretch>
                        <a:fillRect/>
                      </a:stretch>
                    </a:blipFill>
                  </a:tcPr>
                </a:tc>
              </a:tr>
              <a:tr h="25717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 1</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 2</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sp>
        <p:nvSpPr>
          <p:cNvPr id="448537" name="Rectangle 45"/>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448538" name="Rectangle 46"/>
          <p:cNvSpPr>
            <a:spLocks noGrp="1" noChangeArrowheads="1"/>
          </p:cNvSpPr>
          <p:nvPr>
            <p:ph type="title"/>
          </p:nvPr>
        </p:nvSpPr>
        <p:spPr>
          <a:xfrm>
            <a:off x="892969" y="62508"/>
            <a:ext cx="7358063" cy="678656"/>
          </a:xfrm>
        </p:spPr>
        <p:txBody>
          <a:bodyPr/>
          <a:lstStyle/>
          <a:p>
            <a:pPr eaLnBrk="1" hangingPunct="1"/>
            <a:r>
              <a:rPr lang="en-US" sz="4000">
                <a:latin typeface="Gill Sans" charset="0"/>
                <a:ea typeface="ヒラギノ角ゴ ProN W3" charset="0"/>
                <a:cs typeface="ヒラギノ角ゴ ProN W3" charset="0"/>
              </a:rPr>
              <a:t>Value Decision Tables</a:t>
            </a:r>
          </a:p>
        </p:txBody>
      </p:sp>
    </p:spTree>
    <p:extLst>
      <p:ext uri="{BB962C8B-B14F-4D97-AF65-F5344CB8AC3E}">
        <p14:creationId xmlns:p14="http://schemas.microsoft.com/office/powerpoint/2010/main" val="3142297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75096C49-0D5A-E24F-B207-8F05CC798F5D}" type="slidenum">
              <a:rPr lang="en-US" sz="1300">
                <a:solidFill>
                  <a:schemeClr val="tx1"/>
                </a:solidFill>
                <a:cs typeface="Gill Sans" charset="0"/>
              </a:rPr>
              <a:pPr eaLnBrk="1" hangingPunct="1"/>
              <a:t>115</a:t>
            </a:fld>
            <a:endParaRPr lang="en-US" sz="1300">
              <a:solidFill>
                <a:schemeClr val="tx1"/>
              </a:solidFill>
              <a:cs typeface="Gill Sans" charset="0"/>
            </a:endParaRPr>
          </a:p>
        </p:txBody>
      </p:sp>
      <p:graphicFrame>
        <p:nvGraphicFramePr>
          <p:cNvPr id="89089" name="Group 1"/>
          <p:cNvGraphicFramePr>
            <a:graphicFrameLocks noGrp="1"/>
          </p:cNvGraphicFramePr>
          <p:nvPr/>
        </p:nvGraphicFramePr>
        <p:xfrm>
          <a:off x="1875234" y="1275829"/>
          <a:ext cx="6947296" cy="2022794"/>
        </p:xfrm>
        <a:graphic>
          <a:graphicData uri="http://schemas.openxmlformats.org/drawingml/2006/table">
            <a:tbl>
              <a:tblPr/>
              <a:tblGrid>
                <a:gridCol w="1736824"/>
                <a:gridCol w="1736824"/>
                <a:gridCol w="1736824"/>
                <a:gridCol w="1736824"/>
              </a:tblGrid>
              <a:tr h="1245554">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Values</a:t>
                      </a:r>
                    </a:p>
                  </a:txBody>
                  <a:tcPr marL="0" marR="0" marT="0" marB="0"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blipFill dpi="0" rotWithShape="0">
                      <a:blip r:embed="rId3"/>
                      <a:srcRect/>
                      <a:stretch>
                        <a:fillRect/>
                      </a:stretch>
                    </a:blip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blipFill dpi="0" rotWithShape="0">
                      <a:blip r:embed="rId4"/>
                      <a:srcRect/>
                      <a:stretch>
                        <a:fillRect/>
                      </a:stretch>
                    </a:blipFill>
                  </a:tcPr>
                </a:tc>
              </a:tr>
              <a:tr h="25717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 1</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 2</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sp>
        <p:nvSpPr>
          <p:cNvPr id="449566" name="Rectangle 58"/>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449567" name="Rectangle 59"/>
          <p:cNvSpPr>
            <a:spLocks noGrp="1" noChangeArrowheads="1"/>
          </p:cNvSpPr>
          <p:nvPr>
            <p:ph type="title"/>
          </p:nvPr>
        </p:nvSpPr>
        <p:spPr>
          <a:xfrm>
            <a:off x="892969" y="62508"/>
            <a:ext cx="7358063" cy="678656"/>
          </a:xfrm>
        </p:spPr>
        <p:txBody>
          <a:bodyPr/>
          <a:lstStyle/>
          <a:p>
            <a:pPr eaLnBrk="1" hangingPunct="1"/>
            <a:r>
              <a:rPr lang="en-US" sz="4000">
                <a:latin typeface="Gill Sans" charset="0"/>
                <a:ea typeface="ヒラギノ角ゴ ProN W3" charset="0"/>
                <a:cs typeface="ヒラギノ角ゴ ProN W3" charset="0"/>
              </a:rPr>
              <a:t>Value Decision Tables</a:t>
            </a:r>
          </a:p>
        </p:txBody>
      </p:sp>
    </p:spTree>
    <p:extLst>
      <p:ext uri="{BB962C8B-B14F-4D97-AF65-F5344CB8AC3E}">
        <p14:creationId xmlns:p14="http://schemas.microsoft.com/office/powerpoint/2010/main" val="3648647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F24627D8-1CE1-DB4A-A9A5-92372B1ED86C}" type="slidenum">
              <a:rPr lang="en-US" sz="1300">
                <a:solidFill>
                  <a:schemeClr val="tx1"/>
                </a:solidFill>
                <a:cs typeface="Gill Sans" charset="0"/>
              </a:rPr>
              <a:pPr eaLnBrk="1" hangingPunct="1"/>
              <a:t>116</a:t>
            </a:fld>
            <a:endParaRPr lang="en-US" sz="1300">
              <a:solidFill>
                <a:schemeClr val="tx1"/>
              </a:solidFill>
              <a:cs typeface="Gill Sans" charset="0"/>
            </a:endParaRPr>
          </a:p>
        </p:txBody>
      </p:sp>
      <p:graphicFrame>
        <p:nvGraphicFramePr>
          <p:cNvPr id="90113" name="Group 1"/>
          <p:cNvGraphicFramePr>
            <a:graphicFrameLocks noGrp="1"/>
          </p:cNvGraphicFramePr>
          <p:nvPr/>
        </p:nvGraphicFramePr>
        <p:xfrm>
          <a:off x="1875234" y="1275829"/>
          <a:ext cx="6947296" cy="2022794"/>
        </p:xfrm>
        <a:graphic>
          <a:graphicData uri="http://schemas.openxmlformats.org/drawingml/2006/table">
            <a:tbl>
              <a:tblPr/>
              <a:tblGrid>
                <a:gridCol w="1736824"/>
                <a:gridCol w="1736824"/>
                <a:gridCol w="1736824"/>
                <a:gridCol w="1736824"/>
              </a:tblGrid>
              <a:tr h="1245554">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Values</a:t>
                      </a:r>
                    </a:p>
                  </a:txBody>
                  <a:tcPr marL="0" marR="0" marT="0" marB="0"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blipFill dpi="0" rotWithShape="0">
                      <a:blip r:embed="rId3"/>
                      <a:srcRect/>
                      <a:stretch>
                        <a:fillRect/>
                      </a:stretch>
                    </a:blip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blipFill dpi="0" rotWithShape="0">
                      <a:blip r:embed="rId4"/>
                      <a:srcRect/>
                      <a:stretch>
                        <a:fillRect/>
                      </a:stretch>
                    </a:blipFill>
                  </a:tcPr>
                </a:tc>
              </a:tr>
              <a:tr h="25717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Taste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sp>
        <p:nvSpPr>
          <p:cNvPr id="450590" name="Rectangle 58"/>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450591" name="Rectangle 59"/>
          <p:cNvSpPr>
            <a:spLocks noGrp="1" noChangeArrowheads="1"/>
          </p:cNvSpPr>
          <p:nvPr>
            <p:ph type="title"/>
          </p:nvPr>
        </p:nvSpPr>
        <p:spPr>
          <a:xfrm>
            <a:off x="892969" y="62508"/>
            <a:ext cx="7358063" cy="678656"/>
          </a:xfrm>
        </p:spPr>
        <p:txBody>
          <a:bodyPr/>
          <a:lstStyle/>
          <a:p>
            <a:pPr eaLnBrk="1" hangingPunct="1"/>
            <a:r>
              <a:rPr lang="en-US" sz="4000">
                <a:latin typeface="Gill Sans" charset="0"/>
                <a:ea typeface="ヒラギノ角ゴ ProN W3" charset="0"/>
                <a:cs typeface="ヒラギノ角ゴ ProN W3" charset="0"/>
              </a:rPr>
              <a:t>Value Decision Tables</a:t>
            </a:r>
          </a:p>
        </p:txBody>
      </p:sp>
    </p:spTree>
    <p:extLst>
      <p:ext uri="{BB962C8B-B14F-4D97-AF65-F5344CB8AC3E}">
        <p14:creationId xmlns:p14="http://schemas.microsoft.com/office/powerpoint/2010/main" val="3155711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AE2C7F95-AA98-C243-BDB7-A254CBA8C74E}" type="slidenum">
              <a:rPr lang="en-US" sz="1300">
                <a:solidFill>
                  <a:schemeClr val="tx1"/>
                </a:solidFill>
                <a:cs typeface="Gill Sans" charset="0"/>
              </a:rPr>
              <a:pPr eaLnBrk="1" hangingPunct="1"/>
              <a:t>117</a:t>
            </a:fld>
            <a:endParaRPr lang="en-US" sz="1300">
              <a:solidFill>
                <a:schemeClr val="tx1"/>
              </a:solidFill>
              <a:cs typeface="Gill Sans" charset="0"/>
            </a:endParaRPr>
          </a:p>
        </p:txBody>
      </p:sp>
      <p:graphicFrame>
        <p:nvGraphicFramePr>
          <p:cNvPr id="91137" name="Group 1"/>
          <p:cNvGraphicFramePr>
            <a:graphicFrameLocks noGrp="1"/>
          </p:cNvGraphicFramePr>
          <p:nvPr/>
        </p:nvGraphicFramePr>
        <p:xfrm>
          <a:off x="1875234" y="1275829"/>
          <a:ext cx="6947296" cy="2022794"/>
        </p:xfrm>
        <a:graphic>
          <a:graphicData uri="http://schemas.openxmlformats.org/drawingml/2006/table">
            <a:tbl>
              <a:tblPr/>
              <a:tblGrid>
                <a:gridCol w="1736824"/>
                <a:gridCol w="1736824"/>
                <a:gridCol w="1736824"/>
                <a:gridCol w="1736824"/>
              </a:tblGrid>
              <a:tr h="1245554">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Values</a:t>
                      </a:r>
                    </a:p>
                  </a:txBody>
                  <a:tcPr marL="0" marR="0" marT="0" marB="0"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blipFill dpi="0" rotWithShape="0">
                      <a:blip r:embed="rId3"/>
                      <a:srcRect/>
                      <a:stretch>
                        <a:fillRect/>
                      </a:stretch>
                    </a:blip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blipFill dpi="0" rotWithShape="0">
                      <a:blip r:embed="rId4"/>
                      <a:srcRect/>
                      <a:stretch>
                        <a:fillRect/>
                      </a:stretch>
                    </a:blipFill>
                  </a:tcPr>
                </a:tc>
              </a:tr>
              <a:tr h="25717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Taste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Nutrition</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sp>
        <p:nvSpPr>
          <p:cNvPr id="451614" name="Rectangle 58"/>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451615" name="Rectangle 59"/>
          <p:cNvSpPr>
            <a:spLocks noGrp="1" noChangeArrowheads="1"/>
          </p:cNvSpPr>
          <p:nvPr>
            <p:ph type="title"/>
          </p:nvPr>
        </p:nvSpPr>
        <p:spPr>
          <a:xfrm>
            <a:off x="892969" y="62508"/>
            <a:ext cx="7358063" cy="678656"/>
          </a:xfrm>
        </p:spPr>
        <p:txBody>
          <a:bodyPr/>
          <a:lstStyle/>
          <a:p>
            <a:pPr eaLnBrk="1" hangingPunct="1"/>
            <a:r>
              <a:rPr lang="en-US" sz="4000">
                <a:latin typeface="Gill Sans" charset="0"/>
                <a:ea typeface="ヒラギノ角ゴ ProN W3" charset="0"/>
                <a:cs typeface="ヒラギノ角ゴ ProN W3" charset="0"/>
              </a:rPr>
              <a:t>Value Decision Tables</a:t>
            </a:r>
          </a:p>
        </p:txBody>
      </p:sp>
    </p:spTree>
    <p:extLst>
      <p:ext uri="{BB962C8B-B14F-4D97-AF65-F5344CB8AC3E}">
        <p14:creationId xmlns:p14="http://schemas.microsoft.com/office/powerpoint/2010/main" val="135282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3C165F48-4979-9D4D-9F87-D17538190A40}" type="slidenum">
              <a:rPr lang="en-US" sz="1300">
                <a:solidFill>
                  <a:schemeClr val="tx1"/>
                </a:solidFill>
                <a:cs typeface="Gill Sans" charset="0"/>
              </a:rPr>
              <a:pPr eaLnBrk="1" hangingPunct="1"/>
              <a:t>118</a:t>
            </a:fld>
            <a:endParaRPr lang="en-US" sz="1300">
              <a:solidFill>
                <a:schemeClr val="tx1"/>
              </a:solidFill>
              <a:cs typeface="Gill Sans" charset="0"/>
            </a:endParaRPr>
          </a:p>
        </p:txBody>
      </p:sp>
      <p:graphicFrame>
        <p:nvGraphicFramePr>
          <p:cNvPr id="92161" name="Group 1"/>
          <p:cNvGraphicFramePr>
            <a:graphicFrameLocks noGrp="1"/>
          </p:cNvGraphicFramePr>
          <p:nvPr/>
        </p:nvGraphicFramePr>
        <p:xfrm>
          <a:off x="1875234" y="1275829"/>
          <a:ext cx="6947296" cy="2288954"/>
        </p:xfrm>
        <a:graphic>
          <a:graphicData uri="http://schemas.openxmlformats.org/drawingml/2006/table">
            <a:tbl>
              <a:tblPr/>
              <a:tblGrid>
                <a:gridCol w="1736824"/>
                <a:gridCol w="1736824"/>
                <a:gridCol w="1736824"/>
                <a:gridCol w="1736824"/>
              </a:tblGrid>
              <a:tr h="1252634">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Values</a:t>
                      </a:r>
                    </a:p>
                  </a:txBody>
                  <a:tcPr marL="0" marR="0" marT="0" marB="0"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blipFill dpi="0" rotWithShape="0">
                      <a:blip r:embed="rId3"/>
                      <a:srcRect/>
                      <a:stretch>
                        <a:fillRect/>
                      </a:stretch>
                    </a:blip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blipFill dpi="0" rotWithShape="0">
                      <a:blip r:embed="rId4"/>
                      <a:srcRect/>
                      <a:stretch>
                        <a:fillRect/>
                      </a:stretch>
                    </a:blipFill>
                  </a:tcPr>
                </a:tc>
              </a:tr>
              <a:tr h="257226">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Taste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26">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Nutrition</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26">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Shelf Life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26">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sp>
        <p:nvSpPr>
          <p:cNvPr id="452643" name="Rectangle 71"/>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452644" name="Rectangle 72"/>
          <p:cNvSpPr>
            <a:spLocks noGrp="1" noChangeArrowheads="1"/>
          </p:cNvSpPr>
          <p:nvPr>
            <p:ph type="title"/>
          </p:nvPr>
        </p:nvSpPr>
        <p:spPr>
          <a:xfrm>
            <a:off x="892969" y="62508"/>
            <a:ext cx="7358063" cy="678656"/>
          </a:xfrm>
        </p:spPr>
        <p:txBody>
          <a:bodyPr/>
          <a:lstStyle/>
          <a:p>
            <a:pPr eaLnBrk="1" hangingPunct="1"/>
            <a:r>
              <a:rPr lang="en-US" sz="4000">
                <a:latin typeface="Gill Sans" charset="0"/>
                <a:ea typeface="ヒラギノ角ゴ ProN W3" charset="0"/>
                <a:cs typeface="ヒラギノ角ゴ ProN W3" charset="0"/>
              </a:rPr>
              <a:t>Value Decision Tables</a:t>
            </a:r>
          </a:p>
        </p:txBody>
      </p:sp>
    </p:spTree>
    <p:extLst>
      <p:ext uri="{BB962C8B-B14F-4D97-AF65-F5344CB8AC3E}">
        <p14:creationId xmlns:p14="http://schemas.microsoft.com/office/powerpoint/2010/main" val="1344469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D9934FF6-A54C-7F46-A32C-E7335DFDE152}" type="slidenum">
              <a:rPr lang="en-US" sz="1300">
                <a:solidFill>
                  <a:schemeClr val="tx1"/>
                </a:solidFill>
                <a:cs typeface="Gill Sans" charset="0"/>
              </a:rPr>
              <a:pPr eaLnBrk="1" hangingPunct="1"/>
              <a:t>119</a:t>
            </a:fld>
            <a:endParaRPr lang="en-US" sz="1300">
              <a:solidFill>
                <a:schemeClr val="tx1"/>
              </a:solidFill>
              <a:cs typeface="Gill Sans" charset="0"/>
            </a:endParaRPr>
          </a:p>
        </p:txBody>
      </p:sp>
      <p:graphicFrame>
        <p:nvGraphicFramePr>
          <p:cNvPr id="93185" name="Group 1"/>
          <p:cNvGraphicFramePr>
            <a:graphicFrameLocks noGrp="1"/>
          </p:cNvGraphicFramePr>
          <p:nvPr/>
        </p:nvGraphicFramePr>
        <p:xfrm>
          <a:off x="1875234" y="1275829"/>
          <a:ext cx="6947296" cy="2554486"/>
        </p:xfrm>
        <a:graphic>
          <a:graphicData uri="http://schemas.openxmlformats.org/drawingml/2006/table">
            <a:tbl>
              <a:tblPr/>
              <a:tblGrid>
                <a:gridCol w="1736824"/>
                <a:gridCol w="1736824"/>
                <a:gridCol w="1736824"/>
                <a:gridCol w="1736824"/>
              </a:tblGrid>
              <a:tr h="1259086">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Values</a:t>
                      </a:r>
                    </a:p>
                  </a:txBody>
                  <a:tcPr marL="0" marR="0" marT="0" marB="0"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blipFill dpi="0" rotWithShape="0">
                      <a:blip r:embed="rId2"/>
                      <a:srcRect/>
                      <a:stretch>
                        <a:fillRect/>
                      </a:stretch>
                    </a:blip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blipFill dpi="0" rotWithShape="0">
                      <a:blip r:embed="rId3"/>
                      <a:srcRect/>
                      <a:stretch>
                        <a:fillRect/>
                      </a:stretch>
                    </a:blip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blipFill dpi="0" rotWithShape="0">
                      <a:blip r:embed="rId4"/>
                      <a:srcRect/>
                      <a:stretch>
                        <a:fillRect/>
                      </a:stretch>
                    </a:blipFill>
                  </a:tcPr>
                </a:tc>
              </a:tr>
              <a:tr h="25717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Taste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Nutrition</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Shelf Life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0" marR="0" lvl="0" indent="0" algn="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Sum Goodies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sp>
        <p:nvSpPr>
          <p:cNvPr id="453672" name="Rectangle 84"/>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453673" name="Rectangle 85"/>
          <p:cNvSpPr>
            <a:spLocks noGrp="1" noChangeArrowheads="1"/>
          </p:cNvSpPr>
          <p:nvPr>
            <p:ph type="title"/>
          </p:nvPr>
        </p:nvSpPr>
        <p:spPr>
          <a:xfrm>
            <a:off x="892969" y="62508"/>
            <a:ext cx="7358063" cy="678656"/>
          </a:xfrm>
        </p:spPr>
        <p:txBody>
          <a:bodyPr/>
          <a:lstStyle/>
          <a:p>
            <a:pPr eaLnBrk="1" hangingPunct="1"/>
            <a:r>
              <a:rPr lang="en-US" sz="4000">
                <a:latin typeface="Gill Sans" charset="0"/>
                <a:ea typeface="ヒラギノ角ゴ ProN W3" charset="0"/>
                <a:cs typeface="ヒラギノ角ゴ ProN W3" charset="0"/>
              </a:rPr>
              <a:t>Value Decision Tables</a:t>
            </a:r>
          </a:p>
        </p:txBody>
      </p:sp>
    </p:spTree>
    <p:extLst>
      <p:ext uri="{BB962C8B-B14F-4D97-AF65-F5344CB8AC3E}">
        <p14:creationId xmlns:p14="http://schemas.microsoft.com/office/powerpoint/2010/main" val="1320032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The ‘Product Manager’</a:t>
            </a:r>
            <a:br>
              <a:rPr lang="en-GB" dirty="0" smtClean="0"/>
            </a:br>
            <a:r>
              <a:rPr lang="en-GB" dirty="0" smtClean="0"/>
              <a:t>aka Product Owner</a:t>
            </a:r>
            <a:endParaRPr lang="en-GB" dirty="0"/>
          </a:p>
        </p:txBody>
      </p:sp>
      <p:sp>
        <p:nvSpPr>
          <p:cNvPr id="3" name="Content Placeholder 2"/>
          <p:cNvSpPr>
            <a:spLocks noGrp="1"/>
          </p:cNvSpPr>
          <p:nvPr>
            <p:ph idx="1"/>
          </p:nvPr>
        </p:nvSpPr>
        <p:spPr/>
        <p:txBody>
          <a:bodyPr/>
          <a:lstStyle/>
          <a:p>
            <a:r>
              <a:rPr lang="en-GB" dirty="0" smtClean="0"/>
              <a:t>Needs to get enough information about the product</a:t>
            </a:r>
          </a:p>
          <a:p>
            <a:pPr lvl="1"/>
            <a:r>
              <a:rPr lang="en-GB" dirty="0" smtClean="0"/>
              <a:t>To allow the Scrum team to build, test, make technical detailed decisions</a:t>
            </a:r>
          </a:p>
          <a:p>
            <a:r>
              <a:rPr lang="en-GB" dirty="0" smtClean="0"/>
              <a:t>Here is one set of tools to allow the Product Manager</a:t>
            </a:r>
          </a:p>
          <a:p>
            <a:pPr lvl="1"/>
            <a:r>
              <a:rPr lang="en-GB" dirty="0" smtClean="0"/>
              <a:t>Perhaps, in larger environments, a PM team</a:t>
            </a:r>
          </a:p>
          <a:p>
            <a:pPr lvl="1"/>
            <a:r>
              <a:rPr lang="en-GB" dirty="0" smtClean="0"/>
              <a:t>To collect information, to plan so that</a:t>
            </a:r>
          </a:p>
          <a:p>
            <a:r>
              <a:rPr lang="en-GB" dirty="0" smtClean="0"/>
              <a:t>We really deliver the best value for money as soon as possible </a:t>
            </a:r>
            <a:endParaRPr lang="en-GB" dirty="0"/>
          </a:p>
        </p:txBody>
      </p:sp>
      <p:sp>
        <p:nvSpPr>
          <p:cNvPr id="4" name="Date Placeholder 3"/>
          <p:cNvSpPr>
            <a:spLocks noGrp="1"/>
          </p:cNvSpPr>
          <p:nvPr>
            <p:ph type="dt" sz="half" idx="10"/>
          </p:nvPr>
        </p:nvSpPr>
        <p:spPr/>
        <p:txBody>
          <a:bodyPr/>
          <a:lstStyle/>
          <a:p>
            <a:fld id="{CD680204-AAAD-634F-BB78-CF4982024AC1}" type="datetime2">
              <a:rPr lang="en-US" smtClean="0"/>
              <a:pPr/>
              <a:t>Tuesday, 8 March 2011</a:t>
            </a:fld>
            <a:endParaRPr lang="en-GB"/>
          </a:p>
        </p:txBody>
      </p:sp>
      <p:sp>
        <p:nvSpPr>
          <p:cNvPr id="5" name="Footer Placeholder 4"/>
          <p:cNvSpPr>
            <a:spLocks noGrp="1"/>
          </p:cNvSpPr>
          <p:nvPr>
            <p:ph type="ftr" sz="quarter" idx="11"/>
          </p:nvPr>
        </p:nvSpPr>
        <p:spPr/>
        <p:txBody>
          <a:bodyPr/>
          <a:lstStyle/>
          <a:p>
            <a:r>
              <a:rPr lang="en-US" smtClean="0"/>
              <a:t>© Gilb.com</a:t>
            </a:r>
            <a:endParaRPr lang="en-GB"/>
          </a:p>
        </p:txBody>
      </p:sp>
      <p:sp>
        <p:nvSpPr>
          <p:cNvPr id="6" name="Slide Number Placeholder 5"/>
          <p:cNvSpPr>
            <a:spLocks noGrp="1"/>
          </p:cNvSpPr>
          <p:nvPr>
            <p:ph type="sldNum" sz="quarter" idx="12"/>
          </p:nvPr>
        </p:nvSpPr>
        <p:spPr/>
        <p:txBody>
          <a:bodyPr/>
          <a:lstStyle/>
          <a:p>
            <a:fld id="{1DD9AF87-53B6-FD4A-B2D3-CF1EEADDF73C}" type="slidenum">
              <a:rPr lang="en-GB" smtClean="0"/>
              <a:pPr/>
              <a:t>12</a:t>
            </a:fld>
            <a:endParaRPr lang="en-GB"/>
          </a:p>
        </p:txBody>
      </p:sp>
    </p:spTree>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60"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770455E2-6784-A447-B0DC-EEC384B82CB5}" type="slidenum">
              <a:rPr lang="en-US" sz="1300">
                <a:solidFill>
                  <a:schemeClr val="tx1"/>
                </a:solidFill>
                <a:cs typeface="Gill Sans" charset="0"/>
              </a:rPr>
              <a:pPr eaLnBrk="1" hangingPunct="1"/>
              <a:t>120</a:t>
            </a:fld>
            <a:endParaRPr lang="en-US" sz="1300">
              <a:solidFill>
                <a:schemeClr val="tx1"/>
              </a:solidFill>
              <a:cs typeface="Gill Sans" charset="0"/>
            </a:endParaRPr>
          </a:p>
        </p:txBody>
      </p:sp>
      <p:graphicFrame>
        <p:nvGraphicFramePr>
          <p:cNvPr id="94209" name="Group 1"/>
          <p:cNvGraphicFramePr>
            <a:graphicFrameLocks noGrp="1"/>
          </p:cNvGraphicFramePr>
          <p:nvPr/>
        </p:nvGraphicFramePr>
        <p:xfrm>
          <a:off x="1875234" y="1275829"/>
          <a:ext cx="6947296" cy="2554486"/>
        </p:xfrm>
        <a:graphic>
          <a:graphicData uri="http://schemas.openxmlformats.org/drawingml/2006/table">
            <a:tbl>
              <a:tblPr/>
              <a:tblGrid>
                <a:gridCol w="1736824"/>
                <a:gridCol w="1736824"/>
                <a:gridCol w="1736824"/>
                <a:gridCol w="1736824"/>
              </a:tblGrid>
              <a:tr h="1259086">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Values</a:t>
                      </a:r>
                    </a:p>
                  </a:txBody>
                  <a:tcPr marL="0" marR="0" marT="0" marB="0"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blipFill dpi="0" rotWithShape="0">
                      <a:blip r:embed="rId3"/>
                      <a:srcRect/>
                      <a:stretch>
                        <a:fillRect/>
                      </a:stretch>
                    </a:blip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blipFill dpi="0" rotWithShape="0">
                      <a:blip r:embed="rId4"/>
                      <a:srcRect/>
                      <a:stretch>
                        <a:fillRect/>
                      </a:stretch>
                    </a:blip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blipFill dpi="0" rotWithShape="0">
                      <a:blip r:embed="rId5"/>
                      <a:srcRect/>
                      <a:stretch>
                        <a:fillRect/>
                      </a:stretch>
                    </a:blipFill>
                  </a:tcPr>
                </a:tc>
              </a:tr>
              <a:tr h="25717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Taste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Nutrition</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Shelf Life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0" marR="0" lvl="0" indent="0" algn="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Sum Goodies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sp>
        <p:nvSpPr>
          <p:cNvPr id="454698" name="Rectangle 84"/>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454699" name="Rectangle 85"/>
          <p:cNvSpPr>
            <a:spLocks noGrp="1" noChangeArrowheads="1"/>
          </p:cNvSpPr>
          <p:nvPr>
            <p:ph type="title"/>
          </p:nvPr>
        </p:nvSpPr>
        <p:spPr>
          <a:xfrm>
            <a:off x="892969" y="62508"/>
            <a:ext cx="7358063" cy="678656"/>
          </a:xfrm>
        </p:spPr>
        <p:txBody>
          <a:bodyPr/>
          <a:lstStyle/>
          <a:p>
            <a:pPr eaLnBrk="1" hangingPunct="1"/>
            <a:r>
              <a:rPr lang="en-US" sz="4000">
                <a:latin typeface="Gill Sans" charset="0"/>
                <a:ea typeface="ヒラギノ角ゴ ProN W3" charset="0"/>
                <a:cs typeface="ヒラギノ角ゴ ProN W3" charset="0"/>
              </a:rPr>
              <a:t>Value Decision Tables</a:t>
            </a:r>
          </a:p>
        </p:txBody>
      </p:sp>
      <p:graphicFrame>
        <p:nvGraphicFramePr>
          <p:cNvPr id="94294" name="Group 86"/>
          <p:cNvGraphicFramePr>
            <a:graphicFrameLocks noGrp="1"/>
          </p:cNvGraphicFramePr>
          <p:nvPr/>
        </p:nvGraphicFramePr>
        <p:xfrm>
          <a:off x="3607594" y="2536031"/>
          <a:ext cx="5213822" cy="1535905"/>
        </p:xfrm>
        <a:graphic>
          <a:graphicData uri="http://schemas.openxmlformats.org/drawingml/2006/table">
            <a:tbl>
              <a:tblPr/>
              <a:tblGrid>
                <a:gridCol w="1737941"/>
                <a:gridCol w="1737940"/>
                <a:gridCol w="1737941"/>
              </a:tblGrid>
              <a:tr h="307181">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5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20 %</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5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50 %</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5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90 %</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07181">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5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30 %</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5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70 %</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5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90 %</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07181">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5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80 %</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5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30 %</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5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-10 %</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07181">
                <a:tc>
                  <a:txBody>
                    <a:bodyPr/>
                    <a:lstStyle/>
                    <a:p>
                      <a:pPr marL="0" marR="0" lvl="0" indent="0" algn="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5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130 %</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5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150 %</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5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170 %</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07181">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5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40 %</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5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60 %</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5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80 %</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94348" name="Object 2"/>
          <p:cNvGraphicFramePr>
            <a:graphicFrameLocks/>
          </p:cNvGraphicFramePr>
          <p:nvPr/>
        </p:nvGraphicFramePr>
        <p:xfrm>
          <a:off x="741164" y="3370957"/>
          <a:ext cx="8157270" cy="2185541"/>
        </p:xfrm>
        <a:graphic>
          <a:graphicData uri="http://schemas.openxmlformats.org/presentationml/2006/ole">
            <mc:AlternateContent xmlns:mc="http://schemas.openxmlformats.org/markup-compatibility/2006">
              <mc:Choice xmlns:v="urn:schemas-microsoft-com:vml" Requires="v">
                <p:oleObj spid="_x0000_s60443" name="Chart" r:id="rId6" imgW="16299013" imgH="4366714" progId="MSGraph.Chart.8">
                  <p:embed/>
                </p:oleObj>
              </mc:Choice>
              <mc:Fallback>
                <p:oleObj name="Chart" r:id="rId6" imgW="16299013" imgH="4366714" progId="MSGraph.Chart.8">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164" y="3370957"/>
                        <a:ext cx="8157270" cy="21855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94349" name="Object 3"/>
          <p:cNvGraphicFramePr>
            <a:graphicFrameLocks/>
          </p:cNvGraphicFramePr>
          <p:nvPr/>
        </p:nvGraphicFramePr>
        <p:xfrm>
          <a:off x="866180" y="4844356"/>
          <a:ext cx="8067973" cy="1899791"/>
        </p:xfrm>
        <a:graphic>
          <a:graphicData uri="http://schemas.openxmlformats.org/presentationml/2006/ole">
            <mc:AlternateContent xmlns:mc="http://schemas.openxmlformats.org/markup-compatibility/2006">
              <mc:Choice xmlns:v="urn:schemas-microsoft-com:vml" Requires="v">
                <p:oleObj spid="_x0000_s60444" name="Chart" r:id="rId8" imgW="16121298" imgH="3796825" progId="MSGraph.Chart.8">
                  <p:embed/>
                </p:oleObj>
              </mc:Choice>
              <mc:Fallback>
                <p:oleObj name="Chart" r:id="rId8" imgW="16121298" imgH="3796825" progId="MSGraph.Chart.8">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6180" y="4844356"/>
                        <a:ext cx="8067973" cy="18997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905842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94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434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4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94348" grpId="0"/>
      <p:bldOleChart spid="94349"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4"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84841518-FEDC-1746-8824-F613D8E50053}" type="slidenum">
              <a:rPr lang="en-US" sz="1300">
                <a:solidFill>
                  <a:schemeClr val="tx1"/>
                </a:solidFill>
                <a:cs typeface="Gill Sans" charset="0"/>
              </a:rPr>
              <a:pPr eaLnBrk="1" hangingPunct="1"/>
              <a:t>121</a:t>
            </a:fld>
            <a:endParaRPr lang="en-US" sz="1300">
              <a:solidFill>
                <a:schemeClr val="tx1"/>
              </a:solidFill>
              <a:cs typeface="Gill Sans" charset="0"/>
            </a:endParaRPr>
          </a:p>
        </p:txBody>
      </p:sp>
      <p:graphicFrame>
        <p:nvGraphicFramePr>
          <p:cNvPr id="95233" name="Group 1"/>
          <p:cNvGraphicFramePr>
            <a:graphicFrameLocks noGrp="1"/>
          </p:cNvGraphicFramePr>
          <p:nvPr/>
        </p:nvGraphicFramePr>
        <p:xfrm>
          <a:off x="1875234" y="1275829"/>
          <a:ext cx="6947296" cy="2554486"/>
        </p:xfrm>
        <a:graphic>
          <a:graphicData uri="http://schemas.openxmlformats.org/drawingml/2006/table">
            <a:tbl>
              <a:tblPr/>
              <a:tblGrid>
                <a:gridCol w="1736824"/>
                <a:gridCol w="1736824"/>
                <a:gridCol w="1736824"/>
                <a:gridCol w="1736824"/>
              </a:tblGrid>
              <a:tr h="1259086">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Values</a:t>
                      </a:r>
                    </a:p>
                  </a:txBody>
                  <a:tcPr marL="0" marR="0" marT="0" marB="0" anchor="b"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blipFill dpi="0" rotWithShape="0">
                      <a:blip r:embed="rId3"/>
                      <a:srcRect/>
                      <a:stretch>
                        <a:fillRect/>
                      </a:stretch>
                    </a:blip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blipFill dpi="0" rotWithShape="0">
                      <a:blip r:embed="rId4"/>
                      <a:srcRect/>
                      <a:stretch>
                        <a:fillRect/>
                      </a:stretch>
                    </a:blip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blipFill dpi="0" rotWithShape="0">
                      <a:blip r:embed="rId5"/>
                      <a:srcRect/>
                      <a:stretch>
                        <a:fillRect/>
                      </a:stretch>
                    </a:blipFill>
                  </a:tcPr>
                </a:tc>
              </a:tr>
              <a:tr h="25717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Taste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Nutrition</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Shelf Life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0" marR="0" lvl="0" indent="0" algn="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Sum Goodies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175">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sp>
        <p:nvSpPr>
          <p:cNvPr id="455722" name="Rectangle 84"/>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455723" name="Rectangle 85"/>
          <p:cNvSpPr>
            <a:spLocks noGrp="1" noChangeArrowheads="1"/>
          </p:cNvSpPr>
          <p:nvPr>
            <p:ph type="title"/>
          </p:nvPr>
        </p:nvSpPr>
        <p:spPr>
          <a:xfrm>
            <a:off x="892969" y="62508"/>
            <a:ext cx="7358063" cy="678656"/>
          </a:xfrm>
        </p:spPr>
        <p:txBody>
          <a:bodyPr/>
          <a:lstStyle/>
          <a:p>
            <a:pPr eaLnBrk="1" hangingPunct="1"/>
            <a:r>
              <a:rPr lang="en-US" sz="4000">
                <a:latin typeface="Gill Sans" charset="0"/>
                <a:ea typeface="ヒラギノ角ゴ ProN W3" charset="0"/>
                <a:cs typeface="ヒラギノ角ゴ ProN W3" charset="0"/>
              </a:rPr>
              <a:t>Value Decision Tables</a:t>
            </a:r>
          </a:p>
        </p:txBody>
      </p:sp>
      <p:graphicFrame>
        <p:nvGraphicFramePr>
          <p:cNvPr id="95318" name="Group 86"/>
          <p:cNvGraphicFramePr>
            <a:graphicFrameLocks noGrp="1"/>
          </p:cNvGraphicFramePr>
          <p:nvPr/>
        </p:nvGraphicFramePr>
        <p:xfrm>
          <a:off x="3607594" y="2536031"/>
          <a:ext cx="5213822" cy="1535905"/>
        </p:xfrm>
        <a:graphic>
          <a:graphicData uri="http://schemas.openxmlformats.org/drawingml/2006/table">
            <a:tbl>
              <a:tblPr/>
              <a:tblGrid>
                <a:gridCol w="1737941"/>
                <a:gridCol w="1737940"/>
                <a:gridCol w="1737941"/>
              </a:tblGrid>
              <a:tr h="307181">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5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20 %</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5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50 %</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5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90 %</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07181">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5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30 %</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5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70 %</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5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90 %</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07181">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5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80 %</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5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30 %</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5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-10 %</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07181">
                <a:tc>
                  <a:txBody>
                    <a:bodyPr/>
                    <a:lstStyle/>
                    <a:p>
                      <a:pPr marL="0" marR="0" lvl="0" indent="0" algn="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5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130 %</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5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150 %</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5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170 %</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07181">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5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40 %</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5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60 %</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5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80 %</a:t>
                      </a:r>
                    </a:p>
                  </a:txBody>
                  <a:tcPr marL="35719" marR="35719" marT="35719" marB="35719"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455682" name="Object 2"/>
          <p:cNvGraphicFramePr>
            <a:graphicFrameLocks/>
          </p:cNvGraphicFramePr>
          <p:nvPr/>
        </p:nvGraphicFramePr>
        <p:xfrm>
          <a:off x="741164" y="3370957"/>
          <a:ext cx="8157270" cy="2185541"/>
        </p:xfrm>
        <a:graphic>
          <a:graphicData uri="http://schemas.openxmlformats.org/presentationml/2006/ole">
            <mc:AlternateContent xmlns:mc="http://schemas.openxmlformats.org/markup-compatibility/2006">
              <mc:Choice xmlns:v="urn:schemas-microsoft-com:vml" Requires="v">
                <p:oleObj spid="_x0000_s61467" name="Chart" r:id="rId6" imgW="16299013" imgH="4366714" progId="MSGraph.Chart.8">
                  <p:embed/>
                </p:oleObj>
              </mc:Choice>
              <mc:Fallback>
                <p:oleObj name="Chart" r:id="rId6" imgW="16299013" imgH="4366714" progId="MSGraph.Chart.8">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164" y="3370957"/>
                        <a:ext cx="8157270" cy="21855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455683" name="Object 3"/>
          <p:cNvGraphicFramePr>
            <a:graphicFrameLocks/>
          </p:cNvGraphicFramePr>
          <p:nvPr/>
        </p:nvGraphicFramePr>
        <p:xfrm>
          <a:off x="866180" y="4844356"/>
          <a:ext cx="8067973" cy="1899791"/>
        </p:xfrm>
        <a:graphic>
          <a:graphicData uri="http://schemas.openxmlformats.org/presentationml/2006/ole">
            <mc:AlternateContent xmlns:mc="http://schemas.openxmlformats.org/markup-compatibility/2006">
              <mc:Choice xmlns:v="urn:schemas-microsoft-com:vml" Requires="v">
                <p:oleObj spid="_x0000_s61468" name="Chart" r:id="rId8" imgW="16121298" imgH="3796825" progId="MSGraph.Chart.8">
                  <p:embed/>
                </p:oleObj>
              </mc:Choice>
              <mc:Fallback>
                <p:oleObj name="Chart" r:id="rId8" imgW="16121298" imgH="3796825" progId="MSGraph.Chart.8">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6180" y="4844356"/>
                        <a:ext cx="8067973" cy="18997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1893331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13B52795-1612-7B42-8A4D-2667379BC12D}" type="slidenum">
              <a:rPr lang="en-US" sz="1300">
                <a:solidFill>
                  <a:schemeClr val="tx1"/>
                </a:solidFill>
                <a:cs typeface="Gill Sans" charset="0"/>
              </a:rPr>
              <a:pPr eaLnBrk="1" hangingPunct="1"/>
              <a:t>122</a:t>
            </a:fld>
            <a:endParaRPr lang="en-US" sz="1300">
              <a:solidFill>
                <a:schemeClr val="tx1"/>
              </a:solidFill>
              <a:cs typeface="Gill Sans" charset="0"/>
            </a:endParaRPr>
          </a:p>
        </p:txBody>
      </p:sp>
      <p:graphicFrame>
        <p:nvGraphicFramePr>
          <p:cNvPr id="96257" name="Group 1"/>
          <p:cNvGraphicFramePr>
            <a:graphicFrameLocks noGrp="1"/>
          </p:cNvGraphicFramePr>
          <p:nvPr/>
        </p:nvGraphicFramePr>
        <p:xfrm>
          <a:off x="1875235" y="2277070"/>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Solution 1</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Solution 2</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 1</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40 %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 2</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80 %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sp>
        <p:nvSpPr>
          <p:cNvPr id="456729" name="Rectangle 45"/>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456730" name="Rectangle 46"/>
          <p:cNvSpPr>
            <a:spLocks noGrp="1" noChangeArrowheads="1"/>
          </p:cNvSpPr>
          <p:nvPr>
            <p:ph type="title"/>
          </p:nvPr>
        </p:nvSpPr>
        <p:spPr>
          <a:xfrm>
            <a:off x="892969" y="62508"/>
            <a:ext cx="7358063" cy="678656"/>
          </a:xfrm>
        </p:spPr>
        <p:txBody>
          <a:bodyPr/>
          <a:lstStyle/>
          <a:p>
            <a:pPr eaLnBrk="1" hangingPunct="1"/>
            <a:r>
              <a:rPr lang="en-US" sz="4000">
                <a:latin typeface="Gill Sans" charset="0"/>
                <a:ea typeface="ヒラギノ角ゴ ProN W3" charset="0"/>
                <a:cs typeface="ヒラギノ角ゴ ProN W3" charset="0"/>
              </a:rPr>
              <a:t>Value Decision Tables</a:t>
            </a:r>
          </a:p>
        </p:txBody>
      </p:sp>
    </p:spTree>
    <p:extLst>
      <p:ext uri="{BB962C8B-B14F-4D97-AF65-F5344CB8AC3E}">
        <p14:creationId xmlns:p14="http://schemas.microsoft.com/office/powerpoint/2010/main" val="948573533"/>
      </p:ext>
    </p:extLst>
  </p:cSld>
  <p:clrMapOvr>
    <a:masterClrMapping/>
  </p:clrMapOvr>
  <p:transition xmlns:p14="http://schemas.microsoft.com/office/powerpoint/2010/main" spd="slow" advClick="0" advTm="0">
    <p:fade thruBlk="1"/>
  </p:transitio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5BA5FB81-5E57-CD48-A337-AABA6B129762}" type="slidenum">
              <a:rPr lang="en-US" sz="1300">
                <a:solidFill>
                  <a:schemeClr val="tx1"/>
                </a:solidFill>
                <a:cs typeface="Gill Sans" charset="0"/>
              </a:rPr>
              <a:pPr eaLnBrk="1" hangingPunct="1"/>
              <a:t>123</a:t>
            </a:fld>
            <a:endParaRPr lang="en-US" sz="1300">
              <a:solidFill>
                <a:schemeClr val="tx1"/>
              </a:solidFill>
              <a:cs typeface="Gill Sans" charset="0"/>
            </a:endParaRPr>
          </a:p>
        </p:txBody>
      </p:sp>
      <p:graphicFrame>
        <p:nvGraphicFramePr>
          <p:cNvPr id="97281" name="Group 1"/>
          <p:cNvGraphicFramePr>
            <a:graphicFrameLocks noGrp="1"/>
          </p:cNvGraphicFramePr>
          <p:nvPr/>
        </p:nvGraphicFramePr>
        <p:xfrm>
          <a:off x="696516" y="696516"/>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Business Goals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Training Costs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User Productivity</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Profit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40%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Market Share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97325" name="Group 45"/>
          <p:cNvGraphicFramePr>
            <a:graphicFrameLocks noGrp="1"/>
          </p:cNvGraphicFramePr>
          <p:nvPr/>
        </p:nvGraphicFramePr>
        <p:xfrm>
          <a:off x="1285875" y="214312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Stakeholder Val.</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Intuitiveness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Performance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Training Costs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User Productivity</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97369" name="Group 89"/>
          <p:cNvGraphicFramePr>
            <a:graphicFrameLocks noGrp="1"/>
          </p:cNvGraphicFramePr>
          <p:nvPr/>
        </p:nvGraphicFramePr>
        <p:xfrm>
          <a:off x="1875235" y="358080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GUI Style Rex</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Code Optimize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Intuitiveness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40%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Performance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80 %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97413" name="Group 133"/>
          <p:cNvGraphicFramePr>
            <a:graphicFrameLocks noGrp="1"/>
          </p:cNvGraphicFramePr>
          <p:nvPr/>
        </p:nvGraphicFramePr>
        <p:xfrm>
          <a:off x="2652117" y="5072063"/>
          <a:ext cx="1562695" cy="1036320"/>
        </p:xfrm>
        <a:graphic>
          <a:graphicData uri="http://schemas.openxmlformats.org/drawingml/2006/table">
            <a:tbl>
              <a:tblPr/>
              <a:tblGrid>
                <a:gridCol w="1562695"/>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Prioritized List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Code Optimize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Solution 9</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3. Solution 7</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57809" name="Rectangle 151"/>
          <p:cNvSpPr>
            <a:spLocks/>
          </p:cNvSpPr>
          <p:nvPr/>
        </p:nvSpPr>
        <p:spPr bwMode="auto">
          <a:xfrm>
            <a:off x="6573367" y="5005090"/>
            <a:ext cx="2303859" cy="10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2200">
                <a:cs typeface="Gill Sans" charset="0"/>
              </a:rPr>
              <a:t>We measure improvements</a:t>
            </a:r>
          </a:p>
          <a:p>
            <a:pPr algn="l"/>
            <a:r>
              <a:rPr lang="en-US" sz="2200">
                <a:cs typeface="Gill Sans" charset="0"/>
              </a:rPr>
              <a:t>Learn and Repeat</a:t>
            </a:r>
          </a:p>
        </p:txBody>
      </p:sp>
      <p:sp>
        <p:nvSpPr>
          <p:cNvPr id="457810" name="Line 152"/>
          <p:cNvSpPr>
            <a:spLocks noChangeShapeType="1"/>
          </p:cNvSpPr>
          <p:nvPr/>
        </p:nvSpPr>
        <p:spPr bwMode="auto">
          <a:xfrm>
            <a:off x="142875" y="1151930"/>
            <a:ext cx="2034853" cy="4830961"/>
          </a:xfrm>
          <a:prstGeom prst="line">
            <a:avLst/>
          </a:prstGeom>
          <a:noFill/>
          <a:ln w="101600">
            <a:solidFill>
              <a:srgbClr val="3F3F3F"/>
            </a:solidFill>
            <a:miter lim="800000"/>
            <a:headEnd type="stealth" w="med" len="med"/>
            <a:tailEnd type="stealth" w="med" len="med"/>
          </a:ln>
          <a:extLst>
            <a:ext uri="{909E8E84-426E-40dd-AFC4-6F175D3DCCD1}">
              <a14:hiddenFill xmlns:a14="http://schemas.microsoft.com/office/drawing/2010/main">
                <a:noFill/>
              </a14:hiddenFill>
            </a:ext>
          </a:extLst>
        </p:spPr>
        <p:txBody>
          <a:bodyPr lIns="0" tIns="0" rIns="0" bIns="0"/>
          <a:lstStyle/>
          <a:p>
            <a:endParaRPr lang="en-GB"/>
          </a:p>
        </p:txBody>
      </p:sp>
      <p:sp>
        <p:nvSpPr>
          <p:cNvPr id="457811" name="Rectangle 153"/>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457812" name="Rectangle 154"/>
          <p:cNvSpPr>
            <a:spLocks noGrp="1" noChangeArrowheads="1"/>
          </p:cNvSpPr>
          <p:nvPr>
            <p:ph type="title"/>
          </p:nvPr>
        </p:nvSpPr>
        <p:spPr>
          <a:xfrm>
            <a:off x="892969" y="62508"/>
            <a:ext cx="7358063" cy="678656"/>
          </a:xfrm>
        </p:spPr>
        <p:txBody>
          <a:bodyPr>
            <a:normAutofit fontScale="90000"/>
          </a:bodyPr>
          <a:lstStyle/>
          <a:p>
            <a:pPr eaLnBrk="1" hangingPunct="1"/>
            <a:r>
              <a:rPr lang="en-US" sz="4000">
                <a:latin typeface="Gill Sans" charset="0"/>
                <a:ea typeface="ヒラギノ角ゴ ProN W3" charset="0"/>
                <a:cs typeface="ヒラギノ角ゴ ProN W3" charset="0"/>
              </a:rPr>
              <a:t>Value Decision Tables</a:t>
            </a:r>
          </a:p>
        </p:txBody>
      </p:sp>
      <p:pic>
        <p:nvPicPr>
          <p:cNvPr id="457813" name="Picture 1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5117" y="5210473"/>
            <a:ext cx="2232422" cy="1116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57814" name="Rectangle 156"/>
          <p:cNvSpPr>
            <a:spLocks/>
          </p:cNvSpPr>
          <p:nvPr/>
        </p:nvSpPr>
        <p:spPr bwMode="auto">
          <a:xfrm>
            <a:off x="4377779" y="4996547"/>
            <a:ext cx="18888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200">
                <a:cs typeface="Gill Sans" charset="0"/>
              </a:rPr>
              <a:t>Scrum Develops</a:t>
            </a:r>
          </a:p>
        </p:txBody>
      </p:sp>
      <p:sp>
        <p:nvSpPr>
          <p:cNvPr id="457815" name="Line 157"/>
          <p:cNvSpPr>
            <a:spLocks noChangeShapeType="1"/>
          </p:cNvSpPr>
          <p:nvPr/>
        </p:nvSpPr>
        <p:spPr bwMode="auto">
          <a:xfrm flipH="1">
            <a:off x="2275955" y="6213947"/>
            <a:ext cx="6478488" cy="0"/>
          </a:xfrm>
          <a:prstGeom prst="line">
            <a:avLst/>
          </a:prstGeom>
          <a:noFill/>
          <a:ln w="101600">
            <a:solidFill>
              <a:srgbClr val="3F3F3F"/>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457816" name="Line 158"/>
          <p:cNvSpPr>
            <a:spLocks noChangeShapeType="1"/>
          </p:cNvSpPr>
          <p:nvPr/>
        </p:nvSpPr>
        <p:spPr bwMode="auto">
          <a:xfrm>
            <a:off x="6701731" y="1088306"/>
            <a:ext cx="1993553" cy="4510608"/>
          </a:xfrm>
          <a:prstGeom prst="line">
            <a:avLst/>
          </a:prstGeom>
          <a:noFill/>
          <a:ln w="101600">
            <a:solidFill>
              <a:srgbClr val="3F3F3F"/>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GB"/>
          </a:p>
        </p:txBody>
      </p:sp>
    </p:spTree>
    <p:extLst>
      <p:ext uri="{BB962C8B-B14F-4D97-AF65-F5344CB8AC3E}">
        <p14:creationId xmlns:p14="http://schemas.microsoft.com/office/powerpoint/2010/main" val="50121022"/>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ABE182AF-6121-AA4C-950A-7391FBEDB464}" type="slidenum">
              <a:rPr lang="en-US" sz="1300">
                <a:solidFill>
                  <a:schemeClr val="tx1"/>
                </a:solidFill>
                <a:cs typeface="Gill Sans" charset="0"/>
              </a:rPr>
              <a:pPr eaLnBrk="1" hangingPunct="1"/>
              <a:t>124</a:t>
            </a:fld>
            <a:endParaRPr lang="en-US" sz="1300">
              <a:solidFill>
                <a:schemeClr val="tx1"/>
              </a:solidFill>
              <a:cs typeface="Gill Sans" charset="0"/>
            </a:endParaRPr>
          </a:p>
        </p:txBody>
      </p:sp>
      <p:graphicFrame>
        <p:nvGraphicFramePr>
          <p:cNvPr id="98305" name="Group 1"/>
          <p:cNvGraphicFramePr>
            <a:graphicFrameLocks noGrp="1"/>
          </p:cNvGraphicFramePr>
          <p:nvPr/>
        </p:nvGraphicFramePr>
        <p:xfrm>
          <a:off x="696516" y="732234"/>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Business Goals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40 %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50 %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20 %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98349" name="Group 45"/>
          <p:cNvGraphicFramePr>
            <a:graphicFrameLocks noGrp="1"/>
          </p:cNvGraphicFramePr>
          <p:nvPr/>
        </p:nvGraphicFramePr>
        <p:xfrm>
          <a:off x="1285875" y="214312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Stakeholder Val.</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Intuitiveness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BBBBBB"/>
                          </a:solidFill>
                          <a:effectLst/>
                          <a:latin typeface="Gill Sans" charset="0"/>
                          <a:ea typeface="ヒラギノ角ゴ ProN W3" charset="-128"/>
                          <a:cs typeface="ヒラギノ角ゴ ProN W3" charset="-128"/>
                          <a:sym typeface="Gill Sans" charset="0"/>
                        </a:rPr>
                        <a:t>Performance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50 %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5 %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98393" name="Group 89"/>
          <p:cNvGraphicFramePr>
            <a:graphicFrameLocks noGrp="1"/>
          </p:cNvGraphicFramePr>
          <p:nvPr/>
        </p:nvGraphicFramePr>
        <p:xfrm>
          <a:off x="1875235" y="358080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GUI Style Rex</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Code Optimize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Intuitiveness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40 %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Performance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50 %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80 %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1 %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98437" name="Group 133"/>
          <p:cNvGraphicFramePr>
            <a:graphicFrameLocks noGrp="1"/>
          </p:cNvGraphicFramePr>
          <p:nvPr/>
        </p:nvGraphicFramePr>
        <p:xfrm>
          <a:off x="2652117" y="5072063"/>
          <a:ext cx="1562695" cy="1036320"/>
        </p:xfrm>
        <a:graphic>
          <a:graphicData uri="http://schemas.openxmlformats.org/drawingml/2006/table">
            <a:tbl>
              <a:tblPr/>
              <a:tblGrid>
                <a:gridCol w="1562695"/>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Prioritized List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Solution 9</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3. </a:t>
                      </a: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Solution 7</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58833" name="Rectangle 151"/>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a:t>
            </a:r>
            <a:r>
              <a:rPr lang="en-US" sz="1700" u="sng">
                <a:cs typeface="Gill Sans" charset="0"/>
                <a:hlinkClick r:id="rId2"/>
              </a:rPr>
              <a:t>Kai@Gilb.com</a:t>
            </a:r>
            <a:endParaRPr lang="en-US" sz="1700" u="sng">
              <a:cs typeface="Gill Sans" charset="0"/>
            </a:endParaRPr>
          </a:p>
        </p:txBody>
      </p:sp>
      <p:sp>
        <p:nvSpPr>
          <p:cNvPr id="458834" name="Rectangle 152"/>
          <p:cNvSpPr>
            <a:spLocks noGrp="1" noChangeArrowheads="1"/>
          </p:cNvSpPr>
          <p:nvPr>
            <p:ph type="title"/>
          </p:nvPr>
        </p:nvSpPr>
        <p:spPr>
          <a:xfrm>
            <a:off x="892969" y="62508"/>
            <a:ext cx="7358063" cy="678656"/>
          </a:xfrm>
        </p:spPr>
        <p:txBody>
          <a:bodyPr>
            <a:normAutofit fontScale="90000"/>
          </a:bodyPr>
          <a:lstStyle/>
          <a:p>
            <a:pPr eaLnBrk="1" hangingPunct="1"/>
            <a:r>
              <a:rPr lang="en-US" sz="4000">
                <a:latin typeface="Gill Sans" charset="0"/>
                <a:ea typeface="ヒラギノ角ゴ ProN W3" charset="0"/>
                <a:cs typeface="ヒラギノ角ゴ ProN W3" charset="0"/>
              </a:rPr>
              <a:t>Value Decision Tables</a:t>
            </a:r>
          </a:p>
        </p:txBody>
      </p:sp>
      <p:sp>
        <p:nvSpPr>
          <p:cNvPr id="98457" name="Rectangle 153"/>
          <p:cNvSpPr>
            <a:spLocks/>
          </p:cNvSpPr>
          <p:nvPr/>
        </p:nvSpPr>
        <p:spPr bwMode="auto">
          <a:xfrm>
            <a:off x="745629" y="967546"/>
            <a:ext cx="51296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tabLst>
                <a:tab pos="642915" algn="l"/>
              </a:tabLst>
            </a:pPr>
            <a:r>
              <a:rPr lang="en-US" sz="1700">
                <a:cs typeface="Gill Sans" charset="0"/>
              </a:rPr>
              <a:t>Profit</a:t>
            </a:r>
          </a:p>
        </p:txBody>
      </p:sp>
      <p:sp>
        <p:nvSpPr>
          <p:cNvPr id="98458" name="Rectangle 154"/>
          <p:cNvSpPr>
            <a:spLocks/>
          </p:cNvSpPr>
          <p:nvPr/>
        </p:nvSpPr>
        <p:spPr bwMode="auto">
          <a:xfrm>
            <a:off x="738932" y="1217577"/>
            <a:ext cx="120788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tabLst>
                <a:tab pos="642915" algn="l"/>
              </a:tabLst>
            </a:pPr>
            <a:r>
              <a:rPr lang="en-US" sz="1700">
                <a:cs typeface="Gill Sans" charset="0"/>
              </a:rPr>
              <a:t>Market Share</a:t>
            </a:r>
          </a:p>
        </p:txBody>
      </p:sp>
      <p:sp>
        <p:nvSpPr>
          <p:cNvPr id="98459" name="Rectangle 155"/>
          <p:cNvSpPr>
            <a:spLocks/>
          </p:cNvSpPr>
          <p:nvPr/>
        </p:nvSpPr>
        <p:spPr bwMode="auto">
          <a:xfrm>
            <a:off x="2800574" y="726445"/>
            <a:ext cx="126557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tabLst>
                <a:tab pos="642915" algn="l"/>
              </a:tabLst>
            </a:pPr>
            <a:r>
              <a:rPr lang="en-US" sz="1700">
                <a:cs typeface="Gill Sans" charset="0"/>
              </a:rPr>
              <a:t>Training Costs</a:t>
            </a:r>
          </a:p>
        </p:txBody>
      </p:sp>
      <p:sp>
        <p:nvSpPr>
          <p:cNvPr id="98460" name="Rectangle 156"/>
          <p:cNvSpPr>
            <a:spLocks/>
          </p:cNvSpPr>
          <p:nvPr/>
        </p:nvSpPr>
        <p:spPr bwMode="auto">
          <a:xfrm>
            <a:off x="4498331" y="726445"/>
            <a:ext cx="155607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tabLst>
                <a:tab pos="642915" algn="l"/>
              </a:tabLst>
            </a:pPr>
            <a:r>
              <a:rPr lang="en-US" sz="1700">
                <a:cs typeface="Gill Sans" charset="0"/>
              </a:rPr>
              <a:t>User Productivity</a:t>
            </a:r>
          </a:p>
        </p:txBody>
      </p:sp>
    </p:spTree>
    <p:extLst>
      <p:ext uri="{BB962C8B-B14F-4D97-AF65-F5344CB8AC3E}">
        <p14:creationId xmlns:p14="http://schemas.microsoft.com/office/powerpoint/2010/main" val="464849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grpId="0" nodeType="clickEffect">
                                  <p:stCondLst>
                                    <p:cond delay="0"/>
                                  </p:stCondLst>
                                  <p:childTnLst>
                                    <p:set>
                                      <p:cBhvr>
                                        <p:cTn id="6" dur="1" fill="hold">
                                          <p:stCondLst>
                                            <p:cond delay="499"/>
                                          </p:stCondLst>
                                        </p:cTn>
                                        <p:tgtEl>
                                          <p:spTgt spid="98457"/>
                                        </p:tgtEl>
                                        <p:attrNameLst>
                                          <p:attrName>style.visibility</p:attrName>
                                        </p:attrNameLst>
                                      </p:cBhvr>
                                      <p:to>
                                        <p:strVal val="visible"/>
                                      </p:to>
                                    </p:set>
                                  </p:childTnLst>
                                </p:cTn>
                              </p:par>
                            </p:childTnLst>
                          </p:cTn>
                        </p:par>
                        <p:par>
                          <p:cTn id="7" fill="hold" nodeType="afterGroup">
                            <p:stCondLst>
                              <p:cond delay="500"/>
                            </p:stCondLst>
                            <p:childTnLst>
                              <p:par>
                                <p:cTn id="8" presetID="0" presetClass="entr" presetSubtype="0" fill="hold" grpId="0" nodeType="afterEffect">
                                  <p:stCondLst>
                                    <p:cond delay="0"/>
                                  </p:stCondLst>
                                  <p:childTnLst>
                                    <p:set>
                                      <p:cBhvr>
                                        <p:cTn id="9" dur="1" fill="hold">
                                          <p:stCondLst>
                                            <p:cond delay="499"/>
                                          </p:stCondLst>
                                        </p:cTn>
                                        <p:tgtEl>
                                          <p:spTgt spid="98458"/>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0" presetClass="entr" presetSubtype="0" fill="hold" grpId="0" nodeType="clickEffect">
                                  <p:stCondLst>
                                    <p:cond delay="0"/>
                                  </p:stCondLst>
                                  <p:childTnLst>
                                    <p:set>
                                      <p:cBhvr>
                                        <p:cTn id="13" dur="1" fill="hold">
                                          <p:stCondLst>
                                            <p:cond delay="499"/>
                                          </p:stCondLst>
                                        </p:cTn>
                                        <p:tgtEl>
                                          <p:spTgt spid="98459"/>
                                        </p:tgtEl>
                                        <p:attrNameLst>
                                          <p:attrName>style.visibility</p:attrName>
                                        </p:attrNameLst>
                                      </p:cBhvr>
                                      <p:to>
                                        <p:strVal val="visible"/>
                                      </p:to>
                                    </p:set>
                                  </p:childTnLst>
                                </p:cTn>
                              </p:par>
                            </p:childTnLst>
                          </p:cTn>
                        </p:par>
                        <p:par>
                          <p:cTn id="14" fill="hold" nodeType="afterGroup">
                            <p:stCondLst>
                              <p:cond delay="500"/>
                            </p:stCondLst>
                            <p:childTnLst>
                              <p:par>
                                <p:cTn id="15" presetID="0" presetClass="entr" presetSubtype="0" fill="hold" grpId="0" nodeType="afterEffect">
                                  <p:stCondLst>
                                    <p:cond delay="0"/>
                                  </p:stCondLst>
                                  <p:childTnLst>
                                    <p:set>
                                      <p:cBhvr>
                                        <p:cTn id="16" dur="1" fill="hold">
                                          <p:stCondLst>
                                            <p:cond delay="499"/>
                                          </p:stCondLst>
                                        </p:cTn>
                                        <p:tgtEl>
                                          <p:spTgt spid="984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457" grpId="0" autoUpdateAnimBg="0"/>
      <p:bldP spid="98458" grpId="0" autoUpdateAnimBg="0"/>
      <p:bldP spid="98459" grpId="0" autoUpdateAnimBg="0"/>
      <p:bldP spid="98460" grpId="0"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336E359E-133A-5942-858D-F2E79F008859}" type="slidenum">
              <a:rPr lang="en-US" sz="1300">
                <a:solidFill>
                  <a:schemeClr val="tx1"/>
                </a:solidFill>
                <a:cs typeface="Gill Sans" charset="0"/>
              </a:rPr>
              <a:pPr eaLnBrk="1" hangingPunct="1"/>
              <a:t>125</a:t>
            </a:fld>
            <a:endParaRPr lang="en-US" sz="1300">
              <a:solidFill>
                <a:schemeClr val="tx1"/>
              </a:solidFill>
              <a:cs typeface="Gill Sans" charset="0"/>
            </a:endParaRPr>
          </a:p>
        </p:txBody>
      </p:sp>
      <p:graphicFrame>
        <p:nvGraphicFramePr>
          <p:cNvPr id="99329" name="Group 1"/>
          <p:cNvGraphicFramePr>
            <a:graphicFrameLocks noGrp="1"/>
          </p:cNvGraphicFramePr>
          <p:nvPr/>
        </p:nvGraphicFramePr>
        <p:xfrm>
          <a:off x="696516" y="732234"/>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Business Goals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Training Costs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User Productivity</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40%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99373" name="Group 45"/>
          <p:cNvGraphicFramePr>
            <a:graphicFrameLocks noGrp="1"/>
          </p:cNvGraphicFramePr>
          <p:nvPr/>
        </p:nvGraphicFramePr>
        <p:xfrm>
          <a:off x="1285875" y="214312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Stakeholder Val.</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Intuitiveness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BBBBBB"/>
                          </a:solidFill>
                          <a:effectLst/>
                          <a:latin typeface="Gill Sans" charset="0"/>
                          <a:ea typeface="ヒラギノ角ゴ ProN W3" charset="-128"/>
                          <a:cs typeface="ヒラギノ角ゴ ProN W3" charset="-128"/>
                          <a:sym typeface="Gill Sans" charset="0"/>
                        </a:rPr>
                        <a:t>Performance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50 %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5 %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99417" name="Group 89"/>
          <p:cNvGraphicFramePr>
            <a:graphicFrameLocks noGrp="1"/>
          </p:cNvGraphicFramePr>
          <p:nvPr/>
        </p:nvGraphicFramePr>
        <p:xfrm>
          <a:off x="1875235" y="358080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GUI Style Rex</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Code Optimize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Intuitiveness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40 %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Performance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50 %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80 %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1 %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99461" name="Group 133"/>
          <p:cNvGraphicFramePr>
            <a:graphicFrameLocks noGrp="1"/>
          </p:cNvGraphicFramePr>
          <p:nvPr/>
        </p:nvGraphicFramePr>
        <p:xfrm>
          <a:off x="2652117" y="5072063"/>
          <a:ext cx="1562695" cy="1036320"/>
        </p:xfrm>
        <a:graphic>
          <a:graphicData uri="http://schemas.openxmlformats.org/drawingml/2006/table">
            <a:tbl>
              <a:tblPr/>
              <a:tblGrid>
                <a:gridCol w="1562695"/>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Prioritized List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Solution 9</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3. </a:t>
                      </a: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Solution 7</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59857" name="Rectangle 151"/>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a:t>
            </a:r>
            <a:r>
              <a:rPr lang="en-US" sz="1700" u="sng">
                <a:cs typeface="Gill Sans" charset="0"/>
                <a:hlinkClick r:id="rId2"/>
              </a:rPr>
              <a:t>Kai@Gilb.com</a:t>
            </a:r>
            <a:endParaRPr lang="en-US" sz="1700" u="sng">
              <a:cs typeface="Gill Sans" charset="0"/>
            </a:endParaRPr>
          </a:p>
        </p:txBody>
      </p:sp>
      <p:sp>
        <p:nvSpPr>
          <p:cNvPr id="459858" name="Rectangle 152"/>
          <p:cNvSpPr>
            <a:spLocks noGrp="1" noChangeArrowheads="1"/>
          </p:cNvSpPr>
          <p:nvPr>
            <p:ph type="title"/>
          </p:nvPr>
        </p:nvSpPr>
        <p:spPr>
          <a:xfrm>
            <a:off x="892969" y="62508"/>
            <a:ext cx="7358063" cy="678656"/>
          </a:xfrm>
        </p:spPr>
        <p:txBody>
          <a:bodyPr>
            <a:normAutofit fontScale="90000"/>
          </a:bodyPr>
          <a:lstStyle/>
          <a:p>
            <a:pPr eaLnBrk="1" hangingPunct="1"/>
            <a:r>
              <a:rPr lang="en-US" sz="4000">
                <a:latin typeface="Gill Sans" charset="0"/>
                <a:ea typeface="ヒラギノ角ゴ ProN W3" charset="0"/>
                <a:cs typeface="ヒラギノ角ゴ ProN W3" charset="0"/>
              </a:rPr>
              <a:t>Value Decision Tables</a:t>
            </a:r>
          </a:p>
        </p:txBody>
      </p:sp>
      <p:sp>
        <p:nvSpPr>
          <p:cNvPr id="459859" name="Rectangle 153"/>
          <p:cNvSpPr>
            <a:spLocks/>
          </p:cNvSpPr>
          <p:nvPr/>
        </p:nvSpPr>
        <p:spPr bwMode="auto">
          <a:xfrm>
            <a:off x="727770" y="967546"/>
            <a:ext cx="51296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tabLst>
                <a:tab pos="642915" algn="l"/>
              </a:tabLst>
            </a:pPr>
            <a:r>
              <a:rPr lang="en-US" sz="1700">
                <a:cs typeface="Gill Sans" charset="0"/>
              </a:rPr>
              <a:t>Profit</a:t>
            </a:r>
          </a:p>
        </p:txBody>
      </p:sp>
      <p:sp>
        <p:nvSpPr>
          <p:cNvPr id="459860" name="Rectangle 154"/>
          <p:cNvSpPr>
            <a:spLocks/>
          </p:cNvSpPr>
          <p:nvPr/>
        </p:nvSpPr>
        <p:spPr bwMode="auto">
          <a:xfrm>
            <a:off x="730002" y="1217577"/>
            <a:ext cx="120788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tabLst>
                <a:tab pos="642915" algn="l"/>
              </a:tabLst>
            </a:pPr>
            <a:r>
              <a:rPr lang="en-US" sz="1700">
                <a:cs typeface="Gill Sans" charset="0"/>
              </a:rPr>
              <a:t>Market Share</a:t>
            </a:r>
          </a:p>
        </p:txBody>
      </p:sp>
      <p:sp>
        <p:nvSpPr>
          <p:cNvPr id="459861" name="Rectangle 155"/>
          <p:cNvSpPr>
            <a:spLocks/>
          </p:cNvSpPr>
          <p:nvPr/>
        </p:nvSpPr>
        <p:spPr bwMode="auto">
          <a:xfrm>
            <a:off x="2801690" y="726445"/>
            <a:ext cx="126557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tabLst>
                <a:tab pos="642915" algn="l"/>
              </a:tabLst>
            </a:pPr>
            <a:r>
              <a:rPr lang="en-US" sz="1700">
                <a:cs typeface="Gill Sans" charset="0"/>
              </a:rPr>
              <a:t>Training Costs</a:t>
            </a:r>
          </a:p>
        </p:txBody>
      </p:sp>
      <p:sp>
        <p:nvSpPr>
          <p:cNvPr id="459862" name="Rectangle 156"/>
          <p:cNvSpPr>
            <a:spLocks/>
          </p:cNvSpPr>
          <p:nvPr/>
        </p:nvSpPr>
        <p:spPr bwMode="auto">
          <a:xfrm>
            <a:off x="4489401" y="726445"/>
            <a:ext cx="155607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tabLst>
                <a:tab pos="642915" algn="l"/>
              </a:tabLst>
            </a:pPr>
            <a:r>
              <a:rPr lang="en-US" sz="1700">
                <a:cs typeface="Gill Sans" charset="0"/>
              </a:rPr>
              <a:t>User Productivity</a:t>
            </a:r>
          </a:p>
        </p:txBody>
      </p:sp>
      <p:sp>
        <p:nvSpPr>
          <p:cNvPr id="99485" name="Rectangle 157"/>
          <p:cNvSpPr>
            <a:spLocks/>
          </p:cNvSpPr>
          <p:nvPr/>
        </p:nvSpPr>
        <p:spPr bwMode="auto">
          <a:xfrm>
            <a:off x="3027164" y="1044773"/>
            <a:ext cx="2732484" cy="598289"/>
          </a:xfrm>
          <a:prstGeom prst="rect">
            <a:avLst/>
          </a:prstGeom>
          <a:noFill/>
          <a:ln w="25400">
            <a:solidFill>
              <a:schemeClr val="tx1">
                <a:alpha val="0"/>
              </a:schemeClr>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nb-NO"/>
          </a:p>
        </p:txBody>
      </p:sp>
    </p:spTree>
    <p:extLst>
      <p:ext uri="{BB962C8B-B14F-4D97-AF65-F5344CB8AC3E}">
        <p14:creationId xmlns:p14="http://schemas.microsoft.com/office/powerpoint/2010/main" val="1119623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entr" presetSubtype="0" fill="hold" grpId="0" nodeType="afterEffect">
                                  <p:stCondLst>
                                    <p:cond delay="0"/>
                                  </p:stCondLst>
                                  <p:childTnLst>
                                    <p:set>
                                      <p:cBhvr>
                                        <p:cTn id="6" dur="1" fill="hold">
                                          <p:stCondLst>
                                            <p:cond delay="499"/>
                                          </p:stCondLst>
                                        </p:cTn>
                                        <p:tgtEl>
                                          <p:spTgt spid="99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485"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4701EE72-E3CD-CB4E-B78B-10111BE7C0E3}" type="slidenum">
              <a:rPr lang="en-US" sz="1300">
                <a:solidFill>
                  <a:schemeClr val="tx1"/>
                </a:solidFill>
                <a:cs typeface="Gill Sans" charset="0"/>
              </a:rPr>
              <a:pPr eaLnBrk="1" hangingPunct="1"/>
              <a:t>126</a:t>
            </a:fld>
            <a:endParaRPr lang="en-US" sz="1300">
              <a:solidFill>
                <a:schemeClr val="tx1"/>
              </a:solidFill>
              <a:cs typeface="Gill Sans" charset="0"/>
            </a:endParaRPr>
          </a:p>
        </p:txBody>
      </p:sp>
      <p:graphicFrame>
        <p:nvGraphicFramePr>
          <p:cNvPr id="100353" name="Group 1"/>
          <p:cNvGraphicFramePr>
            <a:graphicFrameLocks noGrp="1"/>
          </p:cNvGraphicFramePr>
          <p:nvPr/>
        </p:nvGraphicFramePr>
        <p:xfrm>
          <a:off x="696516" y="732234"/>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Business Goals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Training Costs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User Productivity</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40%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100397" name="Group 45"/>
          <p:cNvGraphicFramePr>
            <a:graphicFrameLocks noGrp="1"/>
          </p:cNvGraphicFramePr>
          <p:nvPr/>
        </p:nvGraphicFramePr>
        <p:xfrm>
          <a:off x="1285875" y="215205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Stakeholder Val.</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50 %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5 %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100441" name="Group 89"/>
          <p:cNvGraphicFramePr>
            <a:graphicFrameLocks noGrp="1"/>
          </p:cNvGraphicFramePr>
          <p:nvPr/>
        </p:nvGraphicFramePr>
        <p:xfrm>
          <a:off x="1875235" y="358080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GUI Style Rex</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Code Optimize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Intuitiveness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40 %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Performance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50 %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80 %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1 %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100485" name="Group 133"/>
          <p:cNvGraphicFramePr>
            <a:graphicFrameLocks noGrp="1"/>
          </p:cNvGraphicFramePr>
          <p:nvPr/>
        </p:nvGraphicFramePr>
        <p:xfrm>
          <a:off x="2652117" y="5072063"/>
          <a:ext cx="1562695" cy="1036320"/>
        </p:xfrm>
        <a:graphic>
          <a:graphicData uri="http://schemas.openxmlformats.org/drawingml/2006/table">
            <a:tbl>
              <a:tblPr/>
              <a:tblGrid>
                <a:gridCol w="1562695"/>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Prioritized List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Solution 9</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3. </a:t>
                      </a: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Solution 7</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60881" name="Rectangle 151"/>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a:t>
            </a:r>
            <a:r>
              <a:rPr lang="en-US" sz="1700" u="sng">
                <a:cs typeface="Gill Sans" charset="0"/>
                <a:hlinkClick r:id="rId2"/>
              </a:rPr>
              <a:t>Kai@Gilb.com</a:t>
            </a:r>
            <a:endParaRPr lang="en-US" sz="1700" u="sng">
              <a:cs typeface="Gill Sans" charset="0"/>
            </a:endParaRPr>
          </a:p>
        </p:txBody>
      </p:sp>
      <p:sp>
        <p:nvSpPr>
          <p:cNvPr id="460882" name="Rectangle 152"/>
          <p:cNvSpPr>
            <a:spLocks noGrp="1" noChangeArrowheads="1"/>
          </p:cNvSpPr>
          <p:nvPr>
            <p:ph type="title"/>
          </p:nvPr>
        </p:nvSpPr>
        <p:spPr>
          <a:xfrm>
            <a:off x="892969" y="62508"/>
            <a:ext cx="7358063" cy="678656"/>
          </a:xfrm>
        </p:spPr>
        <p:txBody>
          <a:bodyPr>
            <a:normAutofit fontScale="90000"/>
          </a:bodyPr>
          <a:lstStyle/>
          <a:p>
            <a:pPr eaLnBrk="1" hangingPunct="1"/>
            <a:r>
              <a:rPr lang="en-US" sz="4000">
                <a:latin typeface="Gill Sans" charset="0"/>
                <a:ea typeface="ヒラギノ角ゴ ProN W3" charset="0"/>
                <a:cs typeface="ヒラギノ角ゴ ProN W3" charset="0"/>
              </a:rPr>
              <a:t>Value Decision Tables</a:t>
            </a:r>
          </a:p>
        </p:txBody>
      </p:sp>
      <p:sp>
        <p:nvSpPr>
          <p:cNvPr id="460883" name="Rectangle 153"/>
          <p:cNvSpPr>
            <a:spLocks/>
          </p:cNvSpPr>
          <p:nvPr/>
        </p:nvSpPr>
        <p:spPr bwMode="auto">
          <a:xfrm>
            <a:off x="718840" y="967546"/>
            <a:ext cx="51296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tabLst>
                <a:tab pos="642915" algn="l"/>
              </a:tabLst>
            </a:pPr>
            <a:r>
              <a:rPr lang="en-US" sz="1700">
                <a:cs typeface="Gill Sans" charset="0"/>
              </a:rPr>
              <a:t>Profit</a:t>
            </a:r>
          </a:p>
        </p:txBody>
      </p:sp>
      <p:sp>
        <p:nvSpPr>
          <p:cNvPr id="460884" name="Rectangle 154"/>
          <p:cNvSpPr>
            <a:spLocks/>
          </p:cNvSpPr>
          <p:nvPr/>
        </p:nvSpPr>
        <p:spPr bwMode="auto">
          <a:xfrm>
            <a:off x="721072" y="1217577"/>
            <a:ext cx="120788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tabLst>
                <a:tab pos="642915" algn="l"/>
              </a:tabLst>
            </a:pPr>
            <a:r>
              <a:rPr lang="en-US" sz="1700">
                <a:cs typeface="Gill Sans" charset="0"/>
              </a:rPr>
              <a:t>Market Share</a:t>
            </a:r>
          </a:p>
        </p:txBody>
      </p:sp>
      <p:sp>
        <p:nvSpPr>
          <p:cNvPr id="100507" name="Rectangle 155"/>
          <p:cNvSpPr>
            <a:spLocks/>
          </p:cNvSpPr>
          <p:nvPr/>
        </p:nvSpPr>
        <p:spPr bwMode="auto">
          <a:xfrm>
            <a:off x="3474765" y="2146265"/>
            <a:ext cx="114273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tabLst>
                <a:tab pos="642915" algn="l"/>
              </a:tabLst>
            </a:pPr>
            <a:r>
              <a:rPr lang="en-US" sz="1700">
                <a:cs typeface="Gill Sans" charset="0"/>
              </a:rPr>
              <a:t>Intuitiveness</a:t>
            </a:r>
          </a:p>
        </p:txBody>
      </p:sp>
      <p:sp>
        <p:nvSpPr>
          <p:cNvPr id="100508" name="Rectangle 156"/>
          <p:cNvSpPr>
            <a:spLocks/>
          </p:cNvSpPr>
          <p:nvPr/>
        </p:nvSpPr>
        <p:spPr bwMode="auto">
          <a:xfrm>
            <a:off x="5283027" y="2146265"/>
            <a:ext cx="11612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tabLst>
                <a:tab pos="642915" algn="l"/>
              </a:tabLst>
            </a:pPr>
            <a:r>
              <a:rPr lang="en-US" sz="1700">
                <a:cs typeface="Gill Sans" charset="0"/>
              </a:rPr>
              <a:t>Performance</a:t>
            </a:r>
          </a:p>
        </p:txBody>
      </p:sp>
      <p:sp>
        <p:nvSpPr>
          <p:cNvPr id="460887" name="Rectangle 157"/>
          <p:cNvSpPr>
            <a:spLocks/>
          </p:cNvSpPr>
          <p:nvPr/>
        </p:nvSpPr>
        <p:spPr bwMode="auto">
          <a:xfrm>
            <a:off x="1291457" y="2387366"/>
            <a:ext cx="126557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tabLst>
                <a:tab pos="642915" algn="l"/>
              </a:tabLst>
            </a:pPr>
            <a:r>
              <a:rPr lang="en-US" sz="1700">
                <a:cs typeface="Gill Sans" charset="0"/>
              </a:rPr>
              <a:t>Training Costs</a:t>
            </a:r>
          </a:p>
        </p:txBody>
      </p:sp>
      <p:sp>
        <p:nvSpPr>
          <p:cNvPr id="460888" name="Rectangle 158"/>
          <p:cNvSpPr>
            <a:spLocks/>
          </p:cNvSpPr>
          <p:nvPr/>
        </p:nvSpPr>
        <p:spPr bwMode="auto">
          <a:xfrm>
            <a:off x="1301503" y="2637398"/>
            <a:ext cx="155607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tabLst>
                <a:tab pos="642915" algn="l"/>
              </a:tabLst>
            </a:pPr>
            <a:r>
              <a:rPr lang="en-US" sz="1700">
                <a:cs typeface="Gill Sans" charset="0"/>
              </a:rPr>
              <a:t>User Productivity</a:t>
            </a:r>
          </a:p>
        </p:txBody>
      </p:sp>
    </p:spTree>
    <p:extLst>
      <p:ext uri="{BB962C8B-B14F-4D97-AF65-F5344CB8AC3E}">
        <p14:creationId xmlns:p14="http://schemas.microsoft.com/office/powerpoint/2010/main" val="1831065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entr" presetSubtype="0" fill="hold" grpId="0" nodeType="afterEffect">
                                  <p:stCondLst>
                                    <p:cond delay="0"/>
                                  </p:stCondLst>
                                  <p:childTnLst>
                                    <p:set>
                                      <p:cBhvr>
                                        <p:cTn id="6" dur="1" fill="hold">
                                          <p:stCondLst>
                                            <p:cond delay="499"/>
                                          </p:stCondLst>
                                        </p:cTn>
                                        <p:tgtEl>
                                          <p:spTgt spid="100507"/>
                                        </p:tgtEl>
                                        <p:attrNameLst>
                                          <p:attrName>style.visibility</p:attrName>
                                        </p:attrNameLst>
                                      </p:cBhvr>
                                      <p:to>
                                        <p:strVal val="visible"/>
                                      </p:to>
                                    </p:set>
                                  </p:childTnLst>
                                </p:cTn>
                              </p:par>
                            </p:childTnLst>
                          </p:cTn>
                        </p:par>
                        <p:par>
                          <p:cTn id="7" fill="hold" nodeType="afterGroup">
                            <p:stCondLst>
                              <p:cond delay="500"/>
                            </p:stCondLst>
                            <p:childTnLst>
                              <p:par>
                                <p:cTn id="8" presetID="0" presetClass="entr" presetSubtype="0" fill="hold" grpId="0" nodeType="afterEffect">
                                  <p:stCondLst>
                                    <p:cond delay="0"/>
                                  </p:stCondLst>
                                  <p:childTnLst>
                                    <p:set>
                                      <p:cBhvr>
                                        <p:cTn id="9" dur="1" fill="hold">
                                          <p:stCondLst>
                                            <p:cond delay="499"/>
                                          </p:stCondLst>
                                        </p:cTn>
                                        <p:tgtEl>
                                          <p:spTgt spid="100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507" grpId="0" autoUpdateAnimBg="0"/>
      <p:bldP spid="100508" grpId="0"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3C6E4726-562A-C046-A594-6464032B19C3}" type="slidenum">
              <a:rPr lang="en-US" sz="1300">
                <a:solidFill>
                  <a:schemeClr val="tx1"/>
                </a:solidFill>
                <a:cs typeface="Gill Sans" charset="0"/>
              </a:rPr>
              <a:pPr eaLnBrk="1" hangingPunct="1"/>
              <a:t>127</a:t>
            </a:fld>
            <a:endParaRPr lang="en-US" sz="1300">
              <a:solidFill>
                <a:schemeClr val="tx1"/>
              </a:solidFill>
              <a:cs typeface="Gill Sans" charset="0"/>
            </a:endParaRPr>
          </a:p>
        </p:txBody>
      </p:sp>
      <p:graphicFrame>
        <p:nvGraphicFramePr>
          <p:cNvPr id="101377" name="Group 1"/>
          <p:cNvGraphicFramePr>
            <a:graphicFrameLocks noGrp="1"/>
          </p:cNvGraphicFramePr>
          <p:nvPr/>
        </p:nvGraphicFramePr>
        <p:xfrm>
          <a:off x="696516" y="732234"/>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Business Goals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Training Costs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User Productivity</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40%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101421" name="Group 45"/>
          <p:cNvGraphicFramePr>
            <a:graphicFrameLocks noGrp="1"/>
          </p:cNvGraphicFramePr>
          <p:nvPr/>
        </p:nvGraphicFramePr>
        <p:xfrm>
          <a:off x="1285875" y="214312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Stakeholder Val.</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Intuitiveness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Performance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101465" name="Group 89"/>
          <p:cNvGraphicFramePr>
            <a:graphicFrameLocks noGrp="1"/>
          </p:cNvGraphicFramePr>
          <p:nvPr/>
        </p:nvGraphicFramePr>
        <p:xfrm>
          <a:off x="1875235" y="358080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GUI Style Rex</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Code Optimize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Intuitiveness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40 %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Performance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50 %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80 %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1 %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101509" name="Group 133"/>
          <p:cNvGraphicFramePr>
            <a:graphicFrameLocks noGrp="1"/>
          </p:cNvGraphicFramePr>
          <p:nvPr/>
        </p:nvGraphicFramePr>
        <p:xfrm>
          <a:off x="2652117" y="5072063"/>
          <a:ext cx="1562695" cy="1036320"/>
        </p:xfrm>
        <a:graphic>
          <a:graphicData uri="http://schemas.openxmlformats.org/drawingml/2006/table">
            <a:tbl>
              <a:tblPr/>
              <a:tblGrid>
                <a:gridCol w="1562695"/>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Prioritized List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Solution 9</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3. </a:t>
                      </a: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Solution 7</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61905" name="Rectangle 151"/>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a:t>
            </a:r>
            <a:r>
              <a:rPr lang="en-US" sz="1700" u="sng">
                <a:cs typeface="Gill Sans" charset="0"/>
                <a:hlinkClick r:id="rId2"/>
              </a:rPr>
              <a:t>Kai@Gilb.com</a:t>
            </a:r>
            <a:endParaRPr lang="en-US" sz="1700" u="sng">
              <a:cs typeface="Gill Sans" charset="0"/>
            </a:endParaRPr>
          </a:p>
        </p:txBody>
      </p:sp>
      <p:sp>
        <p:nvSpPr>
          <p:cNvPr id="461906" name="Rectangle 152"/>
          <p:cNvSpPr>
            <a:spLocks noGrp="1" noChangeArrowheads="1"/>
          </p:cNvSpPr>
          <p:nvPr>
            <p:ph type="title"/>
          </p:nvPr>
        </p:nvSpPr>
        <p:spPr>
          <a:xfrm>
            <a:off x="892969" y="62508"/>
            <a:ext cx="7358063" cy="678656"/>
          </a:xfrm>
        </p:spPr>
        <p:txBody>
          <a:bodyPr>
            <a:normAutofit fontScale="90000"/>
          </a:bodyPr>
          <a:lstStyle/>
          <a:p>
            <a:pPr eaLnBrk="1" hangingPunct="1"/>
            <a:r>
              <a:rPr lang="en-US" sz="4000">
                <a:latin typeface="Gill Sans" charset="0"/>
                <a:ea typeface="ヒラギノ角ゴ ProN W3" charset="0"/>
                <a:cs typeface="ヒラギノ角ゴ ProN W3" charset="0"/>
              </a:rPr>
              <a:t>Value Decision Tables</a:t>
            </a:r>
          </a:p>
        </p:txBody>
      </p:sp>
      <p:sp>
        <p:nvSpPr>
          <p:cNvPr id="461907" name="Rectangle 153"/>
          <p:cNvSpPr>
            <a:spLocks/>
          </p:cNvSpPr>
          <p:nvPr/>
        </p:nvSpPr>
        <p:spPr bwMode="auto">
          <a:xfrm>
            <a:off x="718840" y="967546"/>
            <a:ext cx="51296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tabLst>
                <a:tab pos="642915" algn="l"/>
              </a:tabLst>
            </a:pPr>
            <a:r>
              <a:rPr lang="en-US" sz="1700">
                <a:cs typeface="Gill Sans" charset="0"/>
              </a:rPr>
              <a:t>Profit</a:t>
            </a:r>
          </a:p>
        </p:txBody>
      </p:sp>
      <p:sp>
        <p:nvSpPr>
          <p:cNvPr id="461908" name="Rectangle 154"/>
          <p:cNvSpPr>
            <a:spLocks/>
          </p:cNvSpPr>
          <p:nvPr/>
        </p:nvSpPr>
        <p:spPr bwMode="auto">
          <a:xfrm>
            <a:off x="721072" y="1217577"/>
            <a:ext cx="120788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tabLst>
                <a:tab pos="642915" algn="l"/>
              </a:tabLst>
            </a:pPr>
            <a:r>
              <a:rPr lang="en-US" sz="1700">
                <a:cs typeface="Gill Sans" charset="0"/>
              </a:rPr>
              <a:t>Market Share</a:t>
            </a:r>
          </a:p>
        </p:txBody>
      </p:sp>
      <p:sp>
        <p:nvSpPr>
          <p:cNvPr id="461909" name="Rectangle 155"/>
          <p:cNvSpPr>
            <a:spLocks/>
          </p:cNvSpPr>
          <p:nvPr/>
        </p:nvSpPr>
        <p:spPr bwMode="auto">
          <a:xfrm>
            <a:off x="1309316" y="2360577"/>
            <a:ext cx="126557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tabLst>
                <a:tab pos="642915" algn="l"/>
              </a:tabLst>
            </a:pPr>
            <a:r>
              <a:rPr lang="en-US" sz="1700">
                <a:cs typeface="Gill Sans" charset="0"/>
              </a:rPr>
              <a:t>Training Costs</a:t>
            </a:r>
          </a:p>
        </p:txBody>
      </p:sp>
      <p:sp>
        <p:nvSpPr>
          <p:cNvPr id="461910" name="Rectangle 156"/>
          <p:cNvSpPr>
            <a:spLocks/>
          </p:cNvSpPr>
          <p:nvPr/>
        </p:nvSpPr>
        <p:spPr bwMode="auto">
          <a:xfrm>
            <a:off x="1319362" y="2619538"/>
            <a:ext cx="155607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tabLst>
                <a:tab pos="642915" algn="l"/>
              </a:tabLst>
            </a:pPr>
            <a:r>
              <a:rPr lang="en-US" sz="1700">
                <a:cs typeface="Gill Sans" charset="0"/>
              </a:rPr>
              <a:t>User Productivity</a:t>
            </a:r>
          </a:p>
        </p:txBody>
      </p:sp>
      <p:sp>
        <p:nvSpPr>
          <p:cNvPr id="101533" name="Rectangle 157"/>
          <p:cNvSpPr>
            <a:spLocks/>
          </p:cNvSpPr>
          <p:nvPr/>
        </p:nvSpPr>
        <p:spPr bwMode="auto">
          <a:xfrm>
            <a:off x="3518297" y="2419945"/>
            <a:ext cx="2759273" cy="598289"/>
          </a:xfrm>
          <a:prstGeom prst="rect">
            <a:avLst/>
          </a:prstGeom>
          <a:noFill/>
          <a:ln w="25400">
            <a:solidFill>
              <a:schemeClr val="tx1">
                <a:alpha val="0"/>
              </a:schemeClr>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nb-NO"/>
          </a:p>
        </p:txBody>
      </p:sp>
      <p:sp>
        <p:nvSpPr>
          <p:cNvPr id="461912" name="Rectangle 158"/>
          <p:cNvSpPr>
            <a:spLocks/>
          </p:cNvSpPr>
          <p:nvPr/>
        </p:nvSpPr>
        <p:spPr bwMode="auto">
          <a:xfrm>
            <a:off x="3468068" y="2137335"/>
            <a:ext cx="114273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tabLst>
                <a:tab pos="642915" algn="l"/>
              </a:tabLst>
            </a:pPr>
            <a:r>
              <a:rPr lang="en-US" sz="1700">
                <a:cs typeface="Gill Sans" charset="0"/>
              </a:rPr>
              <a:t>Intuitiveness</a:t>
            </a:r>
          </a:p>
        </p:txBody>
      </p:sp>
      <p:sp>
        <p:nvSpPr>
          <p:cNvPr id="461913" name="Rectangle 159"/>
          <p:cNvSpPr>
            <a:spLocks/>
          </p:cNvSpPr>
          <p:nvPr/>
        </p:nvSpPr>
        <p:spPr bwMode="auto">
          <a:xfrm>
            <a:off x="5281910" y="2137335"/>
            <a:ext cx="11612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tabLst>
                <a:tab pos="642915" algn="l"/>
              </a:tabLst>
            </a:pPr>
            <a:r>
              <a:rPr lang="en-US" sz="1700">
                <a:cs typeface="Gill Sans" charset="0"/>
              </a:rPr>
              <a:t>Performance</a:t>
            </a:r>
          </a:p>
        </p:txBody>
      </p:sp>
      <p:sp>
        <p:nvSpPr>
          <p:cNvPr id="101536" name="Rectangle 160"/>
          <p:cNvSpPr>
            <a:spLocks/>
          </p:cNvSpPr>
          <p:nvPr/>
        </p:nvSpPr>
        <p:spPr bwMode="auto">
          <a:xfrm>
            <a:off x="3980408" y="3561620"/>
            <a:ext cx="12193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tabLst>
                <a:tab pos="642915" algn="l"/>
              </a:tabLst>
            </a:pPr>
            <a:r>
              <a:rPr lang="en-US" sz="1700">
                <a:cs typeface="Gill Sans" charset="0"/>
              </a:rPr>
              <a:t>GUI Style Rex</a:t>
            </a:r>
          </a:p>
        </p:txBody>
      </p:sp>
      <p:sp>
        <p:nvSpPr>
          <p:cNvPr id="101537" name="Rectangle 161"/>
          <p:cNvSpPr>
            <a:spLocks/>
          </p:cNvSpPr>
          <p:nvPr/>
        </p:nvSpPr>
        <p:spPr bwMode="auto">
          <a:xfrm>
            <a:off x="5755184" y="3566085"/>
            <a:ext cx="134285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tabLst>
                <a:tab pos="642915" algn="l"/>
              </a:tabLst>
            </a:pPr>
            <a:r>
              <a:rPr lang="en-US" sz="1700">
                <a:cs typeface="Gill Sans" charset="0"/>
              </a:rPr>
              <a:t>Code Optimize</a:t>
            </a:r>
          </a:p>
        </p:txBody>
      </p:sp>
    </p:spTree>
    <p:extLst>
      <p:ext uri="{BB962C8B-B14F-4D97-AF65-F5344CB8AC3E}">
        <p14:creationId xmlns:p14="http://schemas.microsoft.com/office/powerpoint/2010/main" val="1581300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9777744" presetClass="entr" presetSubtype="0" fill="hold" grpId="0" nodeType="afterEffect">
                                  <p:stCondLst>
                                    <p:cond delay="0"/>
                                  </p:stCondLst>
                                  <p:childTnLst>
                                    <p:set>
                                      <p:cBhvr>
                                        <p:cTn id="6" dur="1" fill="hold">
                                          <p:stCondLst>
                                            <p:cond delay="499"/>
                                          </p:stCondLst>
                                        </p:cTn>
                                        <p:tgtEl>
                                          <p:spTgt spid="1015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59777744" presetClass="entr" presetSubtype="0" fill="hold" grpId="0" nodeType="clickEffect">
                                  <p:stCondLst>
                                    <p:cond delay="0"/>
                                  </p:stCondLst>
                                  <p:childTnLst>
                                    <p:set>
                                      <p:cBhvr>
                                        <p:cTn id="10" dur="1" fill="hold">
                                          <p:stCondLst>
                                            <p:cond delay="499"/>
                                          </p:stCondLst>
                                        </p:cTn>
                                        <p:tgtEl>
                                          <p:spTgt spid="101536"/>
                                        </p:tgtEl>
                                        <p:attrNameLst>
                                          <p:attrName>style.visibility</p:attrName>
                                        </p:attrNameLst>
                                      </p:cBhvr>
                                      <p:to>
                                        <p:strVal val="visible"/>
                                      </p:to>
                                    </p:set>
                                  </p:childTnLst>
                                </p:cTn>
                              </p:par>
                            </p:childTnLst>
                          </p:cTn>
                        </p:par>
                        <p:par>
                          <p:cTn id="11" fill="hold" nodeType="afterGroup">
                            <p:stCondLst>
                              <p:cond delay="500"/>
                            </p:stCondLst>
                            <p:childTnLst>
                              <p:par>
                                <p:cTn id="12" presetID="559777744" presetClass="entr" presetSubtype="0" fill="hold" grpId="0" nodeType="afterEffect">
                                  <p:stCondLst>
                                    <p:cond delay="0"/>
                                  </p:stCondLst>
                                  <p:childTnLst>
                                    <p:set>
                                      <p:cBhvr>
                                        <p:cTn id="13" dur="1" fill="hold">
                                          <p:stCondLst>
                                            <p:cond delay="499"/>
                                          </p:stCondLst>
                                        </p:cTn>
                                        <p:tgtEl>
                                          <p:spTgt spid="1015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533" grpId="0" animBg="1"/>
      <p:bldP spid="101536" grpId="0" autoUpdateAnimBg="0"/>
      <p:bldP spid="101537" grpId="0"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BE64405B-85F7-7F41-836B-AAF99C18A1DC}" type="slidenum">
              <a:rPr lang="en-US" sz="1300">
                <a:solidFill>
                  <a:schemeClr val="tx1"/>
                </a:solidFill>
                <a:cs typeface="Gill Sans" charset="0"/>
              </a:rPr>
              <a:pPr eaLnBrk="1" hangingPunct="1"/>
              <a:t>128</a:t>
            </a:fld>
            <a:endParaRPr lang="en-US" sz="1300">
              <a:solidFill>
                <a:schemeClr val="tx1"/>
              </a:solidFill>
              <a:cs typeface="Gill Sans" charset="0"/>
            </a:endParaRPr>
          </a:p>
        </p:txBody>
      </p:sp>
      <p:graphicFrame>
        <p:nvGraphicFramePr>
          <p:cNvPr id="102401" name="Group 1"/>
          <p:cNvGraphicFramePr>
            <a:graphicFrameLocks noGrp="1"/>
          </p:cNvGraphicFramePr>
          <p:nvPr/>
        </p:nvGraphicFramePr>
        <p:xfrm>
          <a:off x="696516" y="732234"/>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Business Goals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Training Costs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User Productivity</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40%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102445" name="Group 45"/>
          <p:cNvGraphicFramePr>
            <a:graphicFrameLocks noGrp="1"/>
          </p:cNvGraphicFramePr>
          <p:nvPr/>
        </p:nvGraphicFramePr>
        <p:xfrm>
          <a:off x="1285875" y="214312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Stakeholder Val.</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Intuitiveness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Performance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102489" name="Group 89"/>
          <p:cNvGraphicFramePr>
            <a:graphicFrameLocks noGrp="1"/>
          </p:cNvGraphicFramePr>
          <p:nvPr/>
        </p:nvGraphicFramePr>
        <p:xfrm>
          <a:off x="1875235" y="358080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rgbClr val="CCD1C9"/>
                          </a:solidFill>
                          <a:effectLst/>
                          <a:latin typeface="Gill Sans" charset="0"/>
                          <a:ea typeface="ヒラギノ角ゴ ProN W3" charset="-128"/>
                          <a:cs typeface="ヒラギノ角ゴ ProN W3" charset="-128"/>
                          <a:sym typeface="Gill Sans" charset="0"/>
                        </a:rPr>
                        <a:t>GUI Style Rex</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Code Optimize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Intuitiveness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40 %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Performance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80 %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102533" name="Group 133"/>
          <p:cNvGraphicFramePr>
            <a:graphicFrameLocks noGrp="1"/>
          </p:cNvGraphicFramePr>
          <p:nvPr/>
        </p:nvGraphicFramePr>
        <p:xfrm>
          <a:off x="2652117" y="5072063"/>
          <a:ext cx="1562695" cy="1036320"/>
        </p:xfrm>
        <a:graphic>
          <a:graphicData uri="http://schemas.openxmlformats.org/drawingml/2006/table">
            <a:tbl>
              <a:tblPr/>
              <a:tblGrid>
                <a:gridCol w="1562695"/>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Prioritized List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r>
                        <a:rPr kumimoji="0" lang="en-US" sz="1700" b="0" i="0" u="none" strike="noStrike" cap="none" normalizeH="0" baseline="0">
                          <a:ln>
                            <a:noFill/>
                          </a:ln>
                          <a:solidFill>
                            <a:srgbClr val="7D7F7A"/>
                          </a:solidFill>
                          <a:effectLst/>
                          <a:latin typeface="Gill Sans" charset="0"/>
                          <a:ea typeface="ヒラギノ角ゴ ProN W3" charset="-128"/>
                          <a:cs typeface="ヒラギノ角ゴ ProN W3" charset="-128"/>
                          <a:sym typeface="Gill Sans" charset="0"/>
                        </a:rPr>
                        <a:t>Solution 9</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3. </a:t>
                      </a:r>
                      <a:r>
                        <a:rPr kumimoji="0" lang="en-US" sz="1700" b="0" i="0" u="none" strike="noStrike" cap="none" normalizeH="0" baseline="0">
                          <a:ln>
                            <a:noFill/>
                          </a:ln>
                          <a:solidFill>
                            <a:srgbClr val="7D7F7A"/>
                          </a:solidFill>
                          <a:effectLst/>
                          <a:latin typeface="Gill Sans" charset="0"/>
                          <a:ea typeface="ヒラギノ角ゴ ProN W3" charset="-128"/>
                          <a:cs typeface="ヒラギノ角ゴ ProN W3" charset="-128"/>
                          <a:sym typeface="Gill Sans" charset="0"/>
                        </a:rPr>
                        <a:t>Solution 7</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62929" name="Rectangle 151"/>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a:t>
            </a:r>
            <a:r>
              <a:rPr lang="en-US" sz="1700" u="sng">
                <a:cs typeface="Gill Sans" charset="0"/>
                <a:hlinkClick r:id="rId2"/>
              </a:rPr>
              <a:t>Kai@Gilb.com</a:t>
            </a:r>
            <a:endParaRPr lang="en-US" sz="1700" u="sng">
              <a:cs typeface="Gill Sans" charset="0"/>
            </a:endParaRPr>
          </a:p>
        </p:txBody>
      </p:sp>
      <p:sp>
        <p:nvSpPr>
          <p:cNvPr id="462930" name="Rectangle 152"/>
          <p:cNvSpPr>
            <a:spLocks noGrp="1" noChangeArrowheads="1"/>
          </p:cNvSpPr>
          <p:nvPr>
            <p:ph type="title"/>
          </p:nvPr>
        </p:nvSpPr>
        <p:spPr>
          <a:xfrm>
            <a:off x="892969" y="62508"/>
            <a:ext cx="7358063" cy="678656"/>
          </a:xfrm>
        </p:spPr>
        <p:txBody>
          <a:bodyPr>
            <a:normAutofit fontScale="90000"/>
          </a:bodyPr>
          <a:lstStyle/>
          <a:p>
            <a:pPr eaLnBrk="1" hangingPunct="1"/>
            <a:r>
              <a:rPr lang="en-US" sz="4000">
                <a:latin typeface="Gill Sans" charset="0"/>
                <a:ea typeface="ヒラギノ角ゴ ProN W3" charset="0"/>
                <a:cs typeface="ヒラギノ角ゴ ProN W3" charset="0"/>
              </a:rPr>
              <a:t>Value Decision Tables</a:t>
            </a:r>
          </a:p>
        </p:txBody>
      </p:sp>
      <p:sp>
        <p:nvSpPr>
          <p:cNvPr id="462931" name="Rectangle 153"/>
          <p:cNvSpPr>
            <a:spLocks/>
          </p:cNvSpPr>
          <p:nvPr/>
        </p:nvSpPr>
        <p:spPr bwMode="auto">
          <a:xfrm>
            <a:off x="727770" y="967546"/>
            <a:ext cx="51296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tabLst>
                <a:tab pos="642915" algn="l"/>
              </a:tabLst>
            </a:pPr>
            <a:r>
              <a:rPr lang="en-US" sz="1700">
                <a:cs typeface="Gill Sans" charset="0"/>
              </a:rPr>
              <a:t>Profit</a:t>
            </a:r>
          </a:p>
        </p:txBody>
      </p:sp>
      <p:sp>
        <p:nvSpPr>
          <p:cNvPr id="462932" name="Rectangle 154"/>
          <p:cNvSpPr>
            <a:spLocks/>
          </p:cNvSpPr>
          <p:nvPr/>
        </p:nvSpPr>
        <p:spPr bwMode="auto">
          <a:xfrm>
            <a:off x="730002" y="1217577"/>
            <a:ext cx="120788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tabLst>
                <a:tab pos="642915" algn="l"/>
              </a:tabLst>
            </a:pPr>
            <a:r>
              <a:rPr lang="en-US" sz="1700">
                <a:cs typeface="Gill Sans" charset="0"/>
              </a:rPr>
              <a:t>Market Share</a:t>
            </a:r>
          </a:p>
        </p:txBody>
      </p:sp>
      <p:sp>
        <p:nvSpPr>
          <p:cNvPr id="462933" name="Rectangle 155"/>
          <p:cNvSpPr>
            <a:spLocks/>
          </p:cNvSpPr>
          <p:nvPr/>
        </p:nvSpPr>
        <p:spPr bwMode="auto">
          <a:xfrm>
            <a:off x="1309316" y="2369507"/>
            <a:ext cx="126557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tabLst>
                <a:tab pos="642915" algn="l"/>
              </a:tabLst>
            </a:pPr>
            <a:r>
              <a:rPr lang="en-US" sz="1700">
                <a:cs typeface="Gill Sans" charset="0"/>
              </a:rPr>
              <a:t>Training Costs</a:t>
            </a:r>
          </a:p>
        </p:txBody>
      </p:sp>
      <p:sp>
        <p:nvSpPr>
          <p:cNvPr id="462934" name="Rectangle 156"/>
          <p:cNvSpPr>
            <a:spLocks/>
          </p:cNvSpPr>
          <p:nvPr/>
        </p:nvSpPr>
        <p:spPr bwMode="auto">
          <a:xfrm>
            <a:off x="1319362" y="2619538"/>
            <a:ext cx="155607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tabLst>
                <a:tab pos="642915" algn="l"/>
              </a:tabLst>
            </a:pPr>
            <a:r>
              <a:rPr lang="en-US" sz="1700">
                <a:cs typeface="Gill Sans" charset="0"/>
              </a:rPr>
              <a:t>User Productivity</a:t>
            </a:r>
          </a:p>
        </p:txBody>
      </p:sp>
      <p:sp>
        <p:nvSpPr>
          <p:cNvPr id="102557" name="Rectangle 157"/>
          <p:cNvSpPr>
            <a:spLocks/>
          </p:cNvSpPr>
          <p:nvPr/>
        </p:nvSpPr>
        <p:spPr bwMode="auto">
          <a:xfrm>
            <a:off x="4071938" y="3875484"/>
            <a:ext cx="2759273" cy="598289"/>
          </a:xfrm>
          <a:prstGeom prst="rect">
            <a:avLst/>
          </a:prstGeom>
          <a:noFill/>
          <a:ln w="25400">
            <a:solidFill>
              <a:schemeClr val="tx1">
                <a:alpha val="0"/>
              </a:schemeClr>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nb-NO"/>
          </a:p>
        </p:txBody>
      </p:sp>
      <p:sp>
        <p:nvSpPr>
          <p:cNvPr id="462936" name="Rectangle 158"/>
          <p:cNvSpPr>
            <a:spLocks/>
          </p:cNvSpPr>
          <p:nvPr/>
        </p:nvSpPr>
        <p:spPr bwMode="auto">
          <a:xfrm>
            <a:off x="3980408" y="3561620"/>
            <a:ext cx="12193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tabLst>
                <a:tab pos="642915" algn="l"/>
              </a:tabLst>
            </a:pPr>
            <a:r>
              <a:rPr lang="en-US" sz="1700">
                <a:cs typeface="Gill Sans" charset="0"/>
              </a:rPr>
              <a:t>GUI Style Rex</a:t>
            </a:r>
          </a:p>
        </p:txBody>
      </p:sp>
      <p:sp>
        <p:nvSpPr>
          <p:cNvPr id="462937" name="Rectangle 159"/>
          <p:cNvSpPr>
            <a:spLocks/>
          </p:cNvSpPr>
          <p:nvPr/>
        </p:nvSpPr>
        <p:spPr bwMode="auto">
          <a:xfrm>
            <a:off x="5737324" y="3575015"/>
            <a:ext cx="134285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tabLst>
                <a:tab pos="642915" algn="l"/>
              </a:tabLst>
            </a:pPr>
            <a:r>
              <a:rPr lang="en-US" sz="1700">
                <a:cs typeface="Gill Sans" charset="0"/>
              </a:rPr>
              <a:t>Code Optimize</a:t>
            </a:r>
          </a:p>
        </p:txBody>
      </p:sp>
    </p:spTree>
    <p:extLst>
      <p:ext uri="{BB962C8B-B14F-4D97-AF65-F5344CB8AC3E}">
        <p14:creationId xmlns:p14="http://schemas.microsoft.com/office/powerpoint/2010/main" val="2255915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entr" presetSubtype="0" fill="hold" grpId="0" nodeType="afterEffect">
                                  <p:stCondLst>
                                    <p:cond delay="0"/>
                                  </p:stCondLst>
                                  <p:childTnLst>
                                    <p:set>
                                      <p:cBhvr>
                                        <p:cTn id="6" dur="1" fill="hold">
                                          <p:stCondLst>
                                            <p:cond delay="499"/>
                                          </p:stCondLst>
                                        </p:cTn>
                                        <p:tgtEl>
                                          <p:spTgt spid="102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57"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9DA3A103-7FA8-1344-9A29-E1280D1D1F96}" type="slidenum">
              <a:rPr lang="en-US" sz="1300">
                <a:solidFill>
                  <a:schemeClr val="tx1"/>
                </a:solidFill>
                <a:cs typeface="Gill Sans" charset="0"/>
              </a:rPr>
              <a:pPr eaLnBrk="1" hangingPunct="1"/>
              <a:t>129</a:t>
            </a:fld>
            <a:endParaRPr lang="en-US" sz="1300">
              <a:solidFill>
                <a:schemeClr val="tx1"/>
              </a:solidFill>
              <a:cs typeface="Gill Sans" charset="0"/>
            </a:endParaRPr>
          </a:p>
        </p:txBody>
      </p:sp>
      <p:graphicFrame>
        <p:nvGraphicFramePr>
          <p:cNvPr id="103425" name="Group 1"/>
          <p:cNvGraphicFramePr>
            <a:graphicFrameLocks noGrp="1"/>
          </p:cNvGraphicFramePr>
          <p:nvPr/>
        </p:nvGraphicFramePr>
        <p:xfrm>
          <a:off x="696516" y="732234"/>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Business Goals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Training Costs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User Productivity</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Profit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40%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Market Share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103469" name="Group 45"/>
          <p:cNvGraphicFramePr>
            <a:graphicFrameLocks noGrp="1"/>
          </p:cNvGraphicFramePr>
          <p:nvPr/>
        </p:nvGraphicFramePr>
        <p:xfrm>
          <a:off x="1285875" y="214312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Stakeholder Val.</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Intuitiveness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Performance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Training Costs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User Productivity</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103513" name="Group 89"/>
          <p:cNvGraphicFramePr>
            <a:graphicFrameLocks noGrp="1"/>
          </p:cNvGraphicFramePr>
          <p:nvPr/>
        </p:nvGraphicFramePr>
        <p:xfrm>
          <a:off x="1875235" y="358080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GUI Style Rex</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Code Optimize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Intuitiveness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40%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Performance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80 %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103557" name="Group 133"/>
          <p:cNvGraphicFramePr>
            <a:graphicFrameLocks noGrp="1"/>
          </p:cNvGraphicFramePr>
          <p:nvPr/>
        </p:nvGraphicFramePr>
        <p:xfrm>
          <a:off x="2652117" y="5072063"/>
          <a:ext cx="1562695" cy="1036320"/>
        </p:xfrm>
        <a:graphic>
          <a:graphicData uri="http://schemas.openxmlformats.org/drawingml/2006/table">
            <a:tbl>
              <a:tblPr/>
              <a:tblGrid>
                <a:gridCol w="1562695"/>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Prioritized List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Code Optimize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Solution 9</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3. Solution 7</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03575" name="Rectangle 151"/>
          <p:cNvSpPr>
            <a:spLocks/>
          </p:cNvSpPr>
          <p:nvPr/>
        </p:nvSpPr>
        <p:spPr bwMode="auto">
          <a:xfrm>
            <a:off x="6573367" y="5005090"/>
            <a:ext cx="2303859" cy="10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2200">
                <a:cs typeface="Gill Sans" charset="0"/>
              </a:rPr>
              <a:t>We measure improvements</a:t>
            </a:r>
          </a:p>
          <a:p>
            <a:pPr algn="l"/>
            <a:r>
              <a:rPr lang="en-US" sz="2200">
                <a:cs typeface="Gill Sans" charset="0"/>
              </a:rPr>
              <a:t>Learn and Repeat</a:t>
            </a:r>
          </a:p>
        </p:txBody>
      </p:sp>
      <p:sp>
        <p:nvSpPr>
          <p:cNvPr id="103576" name="Line 152"/>
          <p:cNvSpPr>
            <a:spLocks noChangeShapeType="1"/>
          </p:cNvSpPr>
          <p:nvPr/>
        </p:nvSpPr>
        <p:spPr bwMode="auto">
          <a:xfrm>
            <a:off x="142875" y="1151930"/>
            <a:ext cx="491133" cy="1225600"/>
          </a:xfrm>
          <a:prstGeom prst="line">
            <a:avLst/>
          </a:prstGeom>
          <a:noFill/>
          <a:ln w="101600">
            <a:solidFill>
              <a:srgbClr val="3F3F3F"/>
            </a:solidFill>
            <a:miter lim="800000"/>
            <a:headEnd/>
            <a:tailEnd type="stealth" w="med" len="med"/>
          </a:ln>
          <a:extLst>
            <a:ext uri="{909E8E84-426E-40dd-AFC4-6F175D3DCCD1}">
              <a14:hiddenFill xmlns:a14="http://schemas.microsoft.com/office/drawing/2010/main">
                <a:noFill/>
              </a14:hiddenFill>
            </a:ext>
          </a:extLst>
        </p:spPr>
        <p:txBody>
          <a:bodyPr lIns="0" tIns="0" rIns="0" bIns="0"/>
          <a:lstStyle/>
          <a:p>
            <a:endParaRPr lang="en-GB"/>
          </a:p>
        </p:txBody>
      </p:sp>
      <p:sp>
        <p:nvSpPr>
          <p:cNvPr id="463955" name="Rectangle 153"/>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463956" name="Rectangle 154"/>
          <p:cNvSpPr>
            <a:spLocks noGrp="1" noChangeArrowheads="1"/>
          </p:cNvSpPr>
          <p:nvPr>
            <p:ph type="title"/>
          </p:nvPr>
        </p:nvSpPr>
        <p:spPr>
          <a:xfrm>
            <a:off x="892969" y="62508"/>
            <a:ext cx="7358063" cy="678656"/>
          </a:xfrm>
        </p:spPr>
        <p:txBody>
          <a:bodyPr>
            <a:normAutofit fontScale="90000"/>
          </a:bodyPr>
          <a:lstStyle/>
          <a:p>
            <a:pPr eaLnBrk="1" hangingPunct="1"/>
            <a:r>
              <a:rPr lang="en-US" sz="4000">
                <a:latin typeface="Gill Sans" charset="0"/>
                <a:ea typeface="ヒラギノ角ゴ ProN W3" charset="0"/>
                <a:cs typeface="ヒラギノ角ゴ ProN W3" charset="0"/>
              </a:rPr>
              <a:t>Value Decision Tables</a:t>
            </a:r>
          </a:p>
        </p:txBody>
      </p:sp>
      <p:pic>
        <p:nvPicPr>
          <p:cNvPr id="103579" name="Picture 1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5117" y="5210473"/>
            <a:ext cx="2232422" cy="1116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3580" name="Rectangle 156"/>
          <p:cNvSpPr>
            <a:spLocks/>
          </p:cNvSpPr>
          <p:nvPr/>
        </p:nvSpPr>
        <p:spPr bwMode="auto">
          <a:xfrm>
            <a:off x="4377779" y="4996547"/>
            <a:ext cx="18888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200">
                <a:cs typeface="Gill Sans" charset="0"/>
              </a:rPr>
              <a:t>Scrum Develops</a:t>
            </a:r>
          </a:p>
        </p:txBody>
      </p:sp>
      <p:sp>
        <p:nvSpPr>
          <p:cNvPr id="103581" name="Line 157"/>
          <p:cNvSpPr>
            <a:spLocks noChangeShapeType="1"/>
          </p:cNvSpPr>
          <p:nvPr/>
        </p:nvSpPr>
        <p:spPr bwMode="auto">
          <a:xfrm>
            <a:off x="1862956" y="5011787"/>
            <a:ext cx="521270" cy="1220019"/>
          </a:xfrm>
          <a:prstGeom prst="line">
            <a:avLst/>
          </a:prstGeom>
          <a:noFill/>
          <a:ln w="101600">
            <a:solidFill>
              <a:srgbClr val="3F3F3F"/>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103582" name="Line 158"/>
          <p:cNvSpPr>
            <a:spLocks noChangeShapeType="1"/>
          </p:cNvSpPr>
          <p:nvPr/>
        </p:nvSpPr>
        <p:spPr bwMode="auto">
          <a:xfrm>
            <a:off x="8300144" y="4731618"/>
            <a:ext cx="568152" cy="1299270"/>
          </a:xfrm>
          <a:prstGeom prst="line">
            <a:avLst/>
          </a:prstGeom>
          <a:noFill/>
          <a:ln w="101600">
            <a:solidFill>
              <a:srgbClr val="3F3F3F"/>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103583" name="Line 159"/>
          <p:cNvSpPr>
            <a:spLocks noChangeShapeType="1"/>
          </p:cNvSpPr>
          <p:nvPr/>
        </p:nvSpPr>
        <p:spPr bwMode="auto">
          <a:xfrm flipH="1">
            <a:off x="2366367" y="6304359"/>
            <a:ext cx="1420937" cy="0"/>
          </a:xfrm>
          <a:prstGeom prst="line">
            <a:avLst/>
          </a:prstGeom>
          <a:noFill/>
          <a:ln w="101600">
            <a:solidFill>
              <a:srgbClr val="3F3F3F"/>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endParaRPr lang="en-GB"/>
          </a:p>
        </p:txBody>
      </p:sp>
    </p:spTree>
    <p:extLst>
      <p:ext uri="{BB962C8B-B14F-4D97-AF65-F5344CB8AC3E}">
        <p14:creationId xmlns:p14="http://schemas.microsoft.com/office/powerpoint/2010/main" val="548423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0357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358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03575"/>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103582"/>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103576"/>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499"/>
                                          </p:stCondLst>
                                        </p:cTn>
                                        <p:tgtEl>
                                          <p:spTgt spid="103581"/>
                                        </p:tgtEl>
                                        <p:attrNameLst>
                                          <p:attrName>style.visibility</p:attrName>
                                        </p:attrNameLst>
                                      </p:cBhvr>
                                      <p:to>
                                        <p:strVal val="visible"/>
                                      </p:to>
                                    </p:set>
                                  </p:childTnLst>
                                </p:cTn>
                              </p:par>
                            </p:childTnLst>
                          </p:cTn>
                        </p:par>
                        <p:par>
                          <p:cTn id="25" fill="hold" nodeType="afterGroup">
                            <p:stCondLst>
                              <p:cond delay="1000"/>
                            </p:stCondLst>
                            <p:childTnLst>
                              <p:par>
                                <p:cTn id="26" presetID="1" presetClass="entr" presetSubtype="0" fill="hold" grpId="0" nodeType="afterEffect">
                                  <p:stCondLst>
                                    <p:cond delay="0"/>
                                  </p:stCondLst>
                                  <p:childTnLst>
                                    <p:set>
                                      <p:cBhvr>
                                        <p:cTn id="27" dur="1" fill="hold">
                                          <p:stCondLst>
                                            <p:cond delay="499"/>
                                          </p:stCondLst>
                                        </p:cTn>
                                        <p:tgtEl>
                                          <p:spTgt spid="103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75" grpId="0" autoUpdateAnimBg="0"/>
      <p:bldP spid="103576" grpId="0" animBg="1"/>
      <p:bldP spid="103580" grpId="0" autoUpdateAnimBg="0"/>
      <p:bldP spid="103581" grpId="0" animBg="1"/>
      <p:bldP spid="103582" grpId="0" animBg="1"/>
      <p:bldP spid="10358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GB" dirty="0" smtClean="0"/>
              <a:t>What is new? </a:t>
            </a:r>
            <a:br>
              <a:rPr lang="en-GB" dirty="0" smtClean="0"/>
            </a:br>
            <a:r>
              <a:rPr lang="en-GB" dirty="0" smtClean="0"/>
              <a:t>What is Value-Planning (VP) ?</a:t>
            </a:r>
            <a:endParaRPr lang="en-GB" dirty="0"/>
          </a:p>
        </p:txBody>
      </p:sp>
      <p:sp>
        <p:nvSpPr>
          <p:cNvPr id="3" name="Content Placeholder 2"/>
          <p:cNvSpPr>
            <a:spLocks noGrp="1"/>
          </p:cNvSpPr>
          <p:nvPr>
            <p:ph idx="1"/>
          </p:nvPr>
        </p:nvSpPr>
        <p:spPr/>
        <p:txBody>
          <a:bodyPr>
            <a:normAutofit fontScale="77500" lnSpcReduction="20000"/>
          </a:bodyPr>
          <a:lstStyle/>
          <a:p>
            <a:r>
              <a:rPr lang="en-GB" dirty="0" smtClean="0"/>
              <a:t>Dominant focus on Value Delivery Management –</a:t>
            </a:r>
          </a:p>
          <a:p>
            <a:pPr lvl="1"/>
            <a:r>
              <a:rPr lang="en-GB" dirty="0" smtClean="0"/>
              <a:t>Not from a programming point of view</a:t>
            </a:r>
          </a:p>
          <a:p>
            <a:pPr lvl="1"/>
            <a:r>
              <a:rPr lang="en-GB" dirty="0" smtClean="0"/>
              <a:t>But from a business and management non technical point of view</a:t>
            </a:r>
          </a:p>
          <a:p>
            <a:pPr lvl="1"/>
            <a:r>
              <a:rPr lang="en-GB" dirty="0" smtClean="0"/>
              <a:t>Which critical value improvements do we need first, and next</a:t>
            </a:r>
          </a:p>
          <a:p>
            <a:r>
              <a:rPr lang="en-GB" dirty="0" smtClean="0"/>
              <a:t>Stakeholder Values and Priorities </a:t>
            </a:r>
            <a:r>
              <a:rPr lang="en-GB" u="sng" dirty="0" smtClean="0"/>
              <a:t>Integration</a:t>
            </a:r>
            <a:r>
              <a:rPr lang="en-GB" dirty="0" smtClean="0"/>
              <a:t>*</a:t>
            </a:r>
          </a:p>
          <a:p>
            <a:pPr lvl="1"/>
            <a:r>
              <a:rPr lang="en-GB" dirty="0" smtClean="0"/>
              <a:t>Of management, marketing, IT, Systems Engineering,</a:t>
            </a:r>
          </a:p>
          <a:p>
            <a:pPr lvl="1"/>
            <a:r>
              <a:rPr lang="en-GB" dirty="0" smtClean="0"/>
              <a:t>Including Sales, Customer Service and ALL Critical Stakeholders</a:t>
            </a:r>
          </a:p>
          <a:p>
            <a:r>
              <a:rPr lang="en-GB" dirty="0" smtClean="0"/>
              <a:t>Systems View – Systems Architecture – </a:t>
            </a:r>
            <a:r>
              <a:rPr lang="en-GB" smtClean="0"/>
              <a:t>Systems Engineering</a:t>
            </a:r>
          </a:p>
          <a:p>
            <a:endParaRPr lang="en-GB" smtClean="0"/>
          </a:p>
          <a:p>
            <a:r>
              <a:rPr lang="en-GB" dirty="0" smtClean="0"/>
              <a:t>* integration: defined as: Alignment and reasonable balance of competing interests, through intelligent dynamic prioritization.</a:t>
            </a:r>
            <a:endParaRPr lang="en-GB" dirty="0"/>
          </a:p>
        </p:txBody>
      </p:sp>
      <p:sp>
        <p:nvSpPr>
          <p:cNvPr id="4" name="Date Placeholder 3"/>
          <p:cNvSpPr>
            <a:spLocks noGrp="1"/>
          </p:cNvSpPr>
          <p:nvPr>
            <p:ph type="dt" sz="half" idx="10"/>
          </p:nvPr>
        </p:nvSpPr>
        <p:spPr/>
        <p:txBody>
          <a:bodyPr/>
          <a:lstStyle/>
          <a:p>
            <a:fld id="{CD680204-AAAD-634F-BB78-CF4982024AC1}" type="datetime2">
              <a:rPr lang="en-US" smtClean="0"/>
              <a:pPr/>
              <a:t>Tuesday, 8 March 2011</a:t>
            </a:fld>
            <a:endParaRPr lang="en-GB"/>
          </a:p>
        </p:txBody>
      </p:sp>
      <p:sp>
        <p:nvSpPr>
          <p:cNvPr id="5" name="Footer Placeholder 4"/>
          <p:cNvSpPr>
            <a:spLocks noGrp="1"/>
          </p:cNvSpPr>
          <p:nvPr>
            <p:ph type="ftr" sz="quarter" idx="11"/>
          </p:nvPr>
        </p:nvSpPr>
        <p:spPr/>
        <p:txBody>
          <a:bodyPr/>
          <a:lstStyle/>
          <a:p>
            <a:r>
              <a:rPr lang="en-US" smtClean="0"/>
              <a:t>© Gilb.com</a:t>
            </a:r>
            <a:endParaRPr lang="en-GB"/>
          </a:p>
        </p:txBody>
      </p:sp>
      <p:sp>
        <p:nvSpPr>
          <p:cNvPr id="6" name="Slide Number Placeholder 5"/>
          <p:cNvSpPr>
            <a:spLocks noGrp="1"/>
          </p:cNvSpPr>
          <p:nvPr>
            <p:ph type="sldNum" sz="quarter" idx="12"/>
          </p:nvPr>
        </p:nvSpPr>
        <p:spPr/>
        <p:txBody>
          <a:bodyPr/>
          <a:lstStyle/>
          <a:p>
            <a:fld id="{1DD9AF87-53B6-FD4A-B2D3-CF1EEADDF73C}" type="slidenum">
              <a:rPr lang="en-GB" smtClean="0"/>
              <a:pPr/>
              <a:t>13</a:t>
            </a:fld>
            <a:endParaRPr lang="en-GB"/>
          </a:p>
        </p:txBody>
      </p:sp>
    </p:spTree>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4898"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AB4B9189-4600-FD4D-BFAD-03CD107DD12C}" type="slidenum">
              <a:rPr lang="en-US" sz="1300">
                <a:solidFill>
                  <a:schemeClr val="tx1"/>
                </a:solidFill>
                <a:cs typeface="Gill Sans" charset="0"/>
              </a:rPr>
              <a:pPr eaLnBrk="1" hangingPunct="1"/>
              <a:t>130</a:t>
            </a:fld>
            <a:endParaRPr lang="en-US" sz="1300">
              <a:solidFill>
                <a:schemeClr val="tx1"/>
              </a:solidFill>
              <a:cs typeface="Gill Sans" charset="0"/>
            </a:endParaRPr>
          </a:p>
        </p:txBody>
      </p:sp>
      <p:sp>
        <p:nvSpPr>
          <p:cNvPr id="464899" name="Rectangle 1"/>
          <p:cNvSpPr>
            <a:spLocks noGrp="1" noChangeArrowheads="1"/>
          </p:cNvSpPr>
          <p:nvPr>
            <p:ph type="body" idx="1"/>
          </p:nvPr>
        </p:nvSpPr>
        <p:spPr>
          <a:xfrm>
            <a:off x="294680" y="205383"/>
            <a:ext cx="3902273" cy="6206133"/>
          </a:xfrm>
        </p:spPr>
        <p:txBody>
          <a:bodyPr anchor="t">
            <a:normAutofit fontScale="92500" lnSpcReduction="10000"/>
          </a:bodyPr>
          <a:lstStyle/>
          <a:p>
            <a:pPr eaLnBrk="1" hangingPunct="1"/>
            <a:r>
              <a:rPr lang="en-US" sz="2100">
                <a:latin typeface="Gill Sans" charset="0"/>
                <a:ea typeface="ヒラギノ角ゴ ProN W3" charset="0"/>
                <a:cs typeface="ヒラギノ角ゴ ProN W3" charset="0"/>
              </a:rPr>
              <a:t>Value Management (Evo)</a:t>
            </a:r>
            <a:endParaRPr lang="en-US" sz="2100">
              <a:latin typeface="Gill Sans" charset="0"/>
              <a:ea typeface="ヒラギノ角ゴ ProN W6" charset="0"/>
              <a:cs typeface="ヒラギノ角ゴ ProN W6" charset="0"/>
            </a:endParaRPr>
          </a:p>
          <a:p>
            <a:pPr>
              <a:spcBef>
                <a:spcPts val="633"/>
              </a:spcBef>
            </a:pPr>
            <a:r>
              <a:rPr lang="en-US" sz="2100">
                <a:latin typeface="Gill Sans" charset="0"/>
                <a:ea typeface="ヒラギノ角ゴ ProN W3" charset="0"/>
                <a:cs typeface="ヒラギノ角ゴ ProN W3" charset="0"/>
              </a:rPr>
              <a:t>Fokus på utfordringer som ønskes løst.</a:t>
            </a:r>
          </a:p>
          <a:p>
            <a:pPr>
              <a:spcBef>
                <a:spcPts val="633"/>
              </a:spcBef>
            </a:pPr>
            <a:r>
              <a:rPr lang="en-US" sz="2100">
                <a:latin typeface="Gill Sans" charset="0"/>
                <a:ea typeface="ヒラギノ角ゴ ProN W3" charset="0"/>
                <a:cs typeface="ヒラギノ角ゴ ProN W3" charset="0"/>
              </a:rPr>
              <a:t>Krav som formes med interessenter, som beskriver hva man ønsker forbedret, og en skala for å kunne måle forbedring fra dagens situasjon.</a:t>
            </a:r>
          </a:p>
          <a:p>
            <a:pPr>
              <a:spcBef>
                <a:spcPts val="633"/>
              </a:spcBef>
            </a:pPr>
            <a:r>
              <a:rPr lang="en-US" sz="2100">
                <a:latin typeface="Gill Sans" charset="0"/>
                <a:ea typeface="ヒラギノ角ゴ ProN W3" charset="0"/>
                <a:cs typeface="ヒラギノ角ゴ ProN W3" charset="0"/>
              </a:rPr>
              <a:t>Kravet kvantifiserer ønsket og </a:t>
            </a:r>
            <a:r>
              <a:rPr lang="ja-JP" altLang="en-US" sz="2100">
                <a:latin typeface="Gill Sans" charset="0"/>
                <a:ea typeface="ヒラギノ角ゴ ProN W3" charset="0"/>
                <a:cs typeface="ヒラギノ角ゴ ProN W3" charset="0"/>
              </a:rPr>
              <a:t>”</a:t>
            </a:r>
            <a:r>
              <a:rPr lang="en-US" sz="2100">
                <a:latin typeface="Gill Sans" charset="0"/>
                <a:ea typeface="ヒラギノ角ゴ ProN W3" charset="0"/>
                <a:cs typeface="ヒラギノ角ゴ ProN W3" charset="0"/>
              </a:rPr>
              <a:t>akseptabel</a:t>
            </a:r>
            <a:r>
              <a:rPr lang="ja-JP" altLang="en-US" sz="2100">
                <a:latin typeface="Gill Sans" charset="0"/>
                <a:ea typeface="ヒラギノ角ゴ ProN W3" charset="0"/>
                <a:cs typeface="ヒラギノ角ゴ ProN W3" charset="0"/>
              </a:rPr>
              <a:t>”</a:t>
            </a:r>
            <a:r>
              <a:rPr lang="en-US" sz="2100">
                <a:latin typeface="Gill Sans" charset="0"/>
                <a:ea typeface="ヒラギノ角ゴ ProN W3" charset="0"/>
                <a:cs typeface="ヒラギノ角ゴ ProN W3" charset="0"/>
              </a:rPr>
              <a:t> forbedring.</a:t>
            </a:r>
          </a:p>
          <a:p>
            <a:pPr>
              <a:spcBef>
                <a:spcPts val="633"/>
              </a:spcBef>
            </a:pPr>
            <a:r>
              <a:rPr lang="en-US" sz="2100">
                <a:latin typeface="Gill Sans" charset="0"/>
                <a:ea typeface="ヒラギノ角ゴ ProN W3" charset="0"/>
                <a:cs typeface="ヒラギノ角ゴ ProN W3" charset="0"/>
              </a:rPr>
              <a:t>Matrise som viser hvordan krav og løsninger som påvirker hverandre.</a:t>
            </a:r>
          </a:p>
          <a:p>
            <a:pPr>
              <a:spcBef>
                <a:spcPts val="633"/>
              </a:spcBef>
            </a:pPr>
            <a:r>
              <a:rPr lang="en-US" sz="2100">
                <a:latin typeface="Gill Sans" charset="0"/>
                <a:ea typeface="ヒラギノ角ゴ ProN W3" charset="0"/>
                <a:cs typeface="ヒラギノ角ゴ ProN W3" charset="0"/>
              </a:rPr>
              <a:t>Testing av funksjon/oppgaver både før og etter utvikling.</a:t>
            </a:r>
          </a:p>
          <a:p>
            <a:pPr>
              <a:spcBef>
                <a:spcPts val="633"/>
              </a:spcBef>
            </a:pPr>
            <a:r>
              <a:rPr lang="en-US" sz="2100">
                <a:latin typeface="Gill Sans" charset="0"/>
                <a:ea typeface="ヒラギノ角ゴ ProN W3" charset="0"/>
                <a:cs typeface="ヒラギノ角ゴ ProN W3" charset="0"/>
              </a:rPr>
              <a:t>Et videre og mer omfattende fokus enn SCRUM</a:t>
            </a:r>
          </a:p>
        </p:txBody>
      </p:sp>
      <p:sp>
        <p:nvSpPr>
          <p:cNvPr id="464900" name="Rectangle 2"/>
          <p:cNvSpPr>
            <a:spLocks/>
          </p:cNvSpPr>
          <p:nvPr/>
        </p:nvSpPr>
        <p:spPr bwMode="auto">
          <a:xfrm>
            <a:off x="4804172" y="205383"/>
            <a:ext cx="3902273" cy="620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spcBef>
                <a:spcPts val="633"/>
              </a:spcBef>
            </a:pPr>
            <a:r>
              <a:rPr lang="en-US" sz="2100" b="1">
                <a:cs typeface="Gill Sans" charset="0"/>
              </a:rPr>
              <a:t>Scrum Development</a:t>
            </a:r>
          </a:p>
          <a:p>
            <a:pPr>
              <a:spcBef>
                <a:spcPts val="633"/>
              </a:spcBef>
            </a:pPr>
            <a:r>
              <a:rPr lang="en-US" sz="2100">
                <a:cs typeface="Gill Sans" charset="0"/>
              </a:rPr>
              <a:t>Smidig utvikling, med korte iterasjonerSprint – utviklingsperioden, gjerne 2 ukerProduct backlog – Hva som ønskes utviklet over tid fra kundens ståstedSprint backlog – hva som er avtalt av utvikles i en sprint mellom kunde og leverandørScrum Master – leverandørens ProsjektlederProdukteier – Kundens deltagerDaglige Standup møter</a:t>
            </a:r>
          </a:p>
        </p:txBody>
      </p:sp>
    </p:spTree>
    <p:extLst>
      <p:ext uri="{BB962C8B-B14F-4D97-AF65-F5344CB8AC3E}">
        <p14:creationId xmlns:p14="http://schemas.microsoft.com/office/powerpoint/2010/main" val="1534577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1"/>
          <p:cNvSpPr>
            <a:spLocks noGrp="1" noChangeArrowheads="1"/>
          </p:cNvSpPr>
          <p:nvPr>
            <p:ph type="title"/>
          </p:nvPr>
        </p:nvSpPr>
        <p:spPr/>
        <p:txBody>
          <a:bodyPr/>
          <a:lstStyle/>
          <a:p>
            <a:pPr eaLnBrk="1" hangingPunct="1"/>
            <a:r>
              <a:rPr lang="en-US">
                <a:latin typeface="Gill Sans" charset="0"/>
                <a:ea typeface="ヒラギノ角ゴ ProN W3" charset="0"/>
                <a:cs typeface="ヒラギノ角ゴ ProN W3" charset="0"/>
              </a:rPr>
              <a:t>examples</a:t>
            </a:r>
          </a:p>
        </p:txBody>
      </p:sp>
      <p:sp>
        <p:nvSpPr>
          <p:cNvPr id="465923" name="Rectangle 2"/>
          <p:cNvSpPr>
            <a:spLocks noGrp="1" noChangeArrowheads="1"/>
          </p:cNvSpPr>
          <p:nvPr>
            <p:ph type="body" idx="1"/>
          </p:nvPr>
        </p:nvSpPr>
        <p:spPr/>
        <p:txBody>
          <a:bodyPr/>
          <a:lstStyle/>
          <a:p>
            <a:pPr marL="0" indent="0"/>
            <a:endParaRPr lang="en-GB">
              <a:latin typeface="Gill Sans" charset="0"/>
              <a:ea typeface="ヒラギノ角ゴ ProN W3" charset="0"/>
              <a:cs typeface="ヒラギノ角ゴ ProN W3" charset="0"/>
            </a:endParaRPr>
          </a:p>
        </p:txBody>
      </p:sp>
      <p:sp>
        <p:nvSpPr>
          <p:cNvPr id="465924" name="Text Box 3"/>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4E487250-6569-DA43-B762-B5FC5C44C7CA}" type="slidenum">
              <a:rPr lang="en-US" sz="1300">
                <a:solidFill>
                  <a:schemeClr val="tx1"/>
                </a:solidFill>
                <a:cs typeface="Gill Sans" charset="0"/>
              </a:rPr>
              <a:pPr eaLnBrk="1" hangingPunct="1"/>
              <a:t>131</a:t>
            </a:fld>
            <a:endParaRPr lang="en-US" sz="1300">
              <a:solidFill>
                <a:schemeClr val="tx1"/>
              </a:solidFill>
              <a:cs typeface="Gill Sans" charset="0"/>
            </a:endParaRPr>
          </a:p>
        </p:txBody>
      </p:sp>
      <p:sp>
        <p:nvSpPr>
          <p:cNvPr id="465925" name="Rectangle 4"/>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a:t>
            </a:r>
            <a:r>
              <a:rPr lang="en-US" sz="1700" u="sng">
                <a:cs typeface="Gill Sans" charset="0"/>
                <a:hlinkClick r:id="rId2"/>
              </a:rPr>
              <a:t>Kai@Gilb.com</a:t>
            </a:r>
            <a:endParaRPr lang="en-US" sz="1700" u="sng">
              <a:cs typeface="Gill Sans" charset="0"/>
            </a:endParaRPr>
          </a:p>
        </p:txBody>
      </p:sp>
      <p:pic>
        <p:nvPicPr>
          <p:cNvPr id="46592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290" y="2571750"/>
            <a:ext cx="2128614" cy="884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502469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Text Box 1"/>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5496B5F7-C0C0-2043-87FF-191FE30A42F7}" type="slidenum">
              <a:rPr lang="en-US" sz="1300">
                <a:solidFill>
                  <a:schemeClr val="tx1"/>
                </a:solidFill>
                <a:cs typeface="Gill Sans" charset="0"/>
              </a:rPr>
              <a:pPr eaLnBrk="1" hangingPunct="1"/>
              <a:t>132</a:t>
            </a:fld>
            <a:endParaRPr lang="en-US" sz="1300">
              <a:solidFill>
                <a:schemeClr val="tx1"/>
              </a:solidFill>
              <a:cs typeface="Gill Sans" charset="0"/>
            </a:endParaRPr>
          </a:p>
        </p:txBody>
      </p:sp>
      <p:sp>
        <p:nvSpPr>
          <p:cNvPr id="466947" name="Rectangle 2"/>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pic>
        <p:nvPicPr>
          <p:cNvPr id="46694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60000">
            <a:off x="2445619" y="705445"/>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694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389582">
            <a:off x="4311923" y="-53578"/>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695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328146">
            <a:off x="6366867" y="882923"/>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695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9999">
            <a:off x="7009805" y="2642072"/>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695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697825">
            <a:off x="6223992" y="4563070"/>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695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264142">
            <a:off x="4196953" y="5338837"/>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6954"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00000">
            <a:off x="2330648" y="4491633"/>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6955"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7439">
            <a:off x="1625203" y="2571750"/>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66956" name="Rectangle 11"/>
          <p:cNvSpPr>
            <a:spLocks/>
          </p:cNvSpPr>
          <p:nvPr/>
        </p:nvSpPr>
        <p:spPr bwMode="auto">
          <a:xfrm>
            <a:off x="5345535" y="687496"/>
            <a:ext cx="12518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Stakeholders</a:t>
            </a:r>
          </a:p>
        </p:txBody>
      </p:sp>
      <p:sp>
        <p:nvSpPr>
          <p:cNvPr id="466957" name="Rectangle 12"/>
          <p:cNvSpPr>
            <a:spLocks/>
          </p:cNvSpPr>
          <p:nvPr/>
        </p:nvSpPr>
        <p:spPr bwMode="auto">
          <a:xfrm>
            <a:off x="6956227" y="2263586"/>
            <a:ext cx="6343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Values</a:t>
            </a:r>
          </a:p>
        </p:txBody>
      </p:sp>
      <p:sp>
        <p:nvSpPr>
          <p:cNvPr id="466958" name="Rectangle 13"/>
          <p:cNvSpPr>
            <a:spLocks/>
          </p:cNvSpPr>
          <p:nvPr/>
        </p:nvSpPr>
        <p:spPr bwMode="auto">
          <a:xfrm>
            <a:off x="6744146" y="4263836"/>
            <a:ext cx="8976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Solutions</a:t>
            </a:r>
          </a:p>
        </p:txBody>
      </p:sp>
      <p:sp>
        <p:nvSpPr>
          <p:cNvPr id="466959" name="Rectangle 14"/>
          <p:cNvSpPr>
            <a:spLocks/>
          </p:cNvSpPr>
          <p:nvPr/>
        </p:nvSpPr>
        <p:spPr bwMode="auto">
          <a:xfrm>
            <a:off x="5096619" y="5719375"/>
            <a:ext cx="11390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Decompose</a:t>
            </a:r>
          </a:p>
        </p:txBody>
      </p:sp>
      <p:sp>
        <p:nvSpPr>
          <p:cNvPr id="466960" name="Rectangle 15"/>
          <p:cNvSpPr>
            <a:spLocks/>
          </p:cNvSpPr>
          <p:nvPr/>
        </p:nvSpPr>
        <p:spPr bwMode="auto">
          <a:xfrm>
            <a:off x="3151064" y="5656867"/>
            <a:ext cx="7892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Develop</a:t>
            </a:r>
          </a:p>
        </p:txBody>
      </p:sp>
      <p:sp>
        <p:nvSpPr>
          <p:cNvPr id="466961" name="Rectangle 16"/>
          <p:cNvSpPr>
            <a:spLocks/>
          </p:cNvSpPr>
          <p:nvPr/>
        </p:nvSpPr>
        <p:spPr bwMode="auto">
          <a:xfrm>
            <a:off x="1741289" y="4263836"/>
            <a:ext cx="6796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Deliver</a:t>
            </a:r>
          </a:p>
        </p:txBody>
      </p:sp>
      <p:sp>
        <p:nvSpPr>
          <p:cNvPr id="466962" name="Rectangle 17"/>
          <p:cNvSpPr>
            <a:spLocks/>
          </p:cNvSpPr>
          <p:nvPr/>
        </p:nvSpPr>
        <p:spPr bwMode="auto">
          <a:xfrm>
            <a:off x="1740174" y="2129641"/>
            <a:ext cx="8225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Measure</a:t>
            </a:r>
          </a:p>
        </p:txBody>
      </p:sp>
      <p:sp>
        <p:nvSpPr>
          <p:cNvPr id="466963" name="Rectangle 18"/>
          <p:cNvSpPr>
            <a:spLocks/>
          </p:cNvSpPr>
          <p:nvPr/>
        </p:nvSpPr>
        <p:spPr bwMode="auto">
          <a:xfrm>
            <a:off x="3306217" y="691961"/>
            <a:ext cx="5471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Learn</a:t>
            </a:r>
          </a:p>
        </p:txBody>
      </p:sp>
      <p:sp>
        <p:nvSpPr>
          <p:cNvPr id="106515" name="AutoShape 19"/>
          <p:cNvSpPr>
            <a:spLocks/>
          </p:cNvSpPr>
          <p:nvPr/>
        </p:nvSpPr>
        <p:spPr bwMode="auto">
          <a:xfrm>
            <a:off x="3071812" y="2357438"/>
            <a:ext cx="3098602" cy="1937742"/>
          </a:xfrm>
          <a:custGeom>
            <a:avLst/>
            <a:gdLst>
              <a:gd name="T0" fmla="*/ 10800 w 17284"/>
              <a:gd name="T1" fmla="*/ 10800 h 21600"/>
            </a:gdLst>
            <a:ahLst/>
            <a:cxnLst>
              <a:cxn ang="0">
                <a:pos x="T0" y="T1"/>
              </a:cxn>
            </a:cxnLst>
            <a:rect l="0" t="0" r="r" b="b"/>
            <a:pathLst>
              <a:path w="17284" h="21600">
                <a:moveTo>
                  <a:pt x="996" y="0"/>
                </a:moveTo>
                <a:cubicBezTo>
                  <a:pt x="446" y="0"/>
                  <a:pt x="0" y="891"/>
                  <a:pt x="0" y="1991"/>
                </a:cubicBezTo>
                <a:lnTo>
                  <a:pt x="0" y="19609"/>
                </a:lnTo>
                <a:cubicBezTo>
                  <a:pt x="0" y="20709"/>
                  <a:pt x="446" y="21600"/>
                  <a:pt x="996" y="21600"/>
                </a:cubicBezTo>
                <a:lnTo>
                  <a:pt x="16288" y="21600"/>
                </a:lnTo>
                <a:cubicBezTo>
                  <a:pt x="16838" y="21600"/>
                  <a:pt x="17284" y="20709"/>
                  <a:pt x="17284" y="19609"/>
                </a:cubicBezTo>
                <a:lnTo>
                  <a:pt x="17284" y="3288"/>
                </a:lnTo>
                <a:lnTo>
                  <a:pt x="21600" y="837"/>
                </a:lnTo>
                <a:lnTo>
                  <a:pt x="16765" y="255"/>
                </a:lnTo>
                <a:cubicBezTo>
                  <a:pt x="16623" y="98"/>
                  <a:pt x="16462" y="0"/>
                  <a:pt x="16288" y="0"/>
                </a:cubicBezTo>
                <a:lnTo>
                  <a:pt x="996" y="0"/>
                </a:lnTo>
                <a:close/>
                <a:moveTo>
                  <a:pt x="996" y="0"/>
                </a:moveTo>
              </a:path>
            </a:pathLst>
          </a:custGeom>
          <a:blipFill dpi="0" rotWithShape="0">
            <a:blip r:embed="rId4"/>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Value Capturing</a:t>
            </a:r>
          </a:p>
          <a:p>
            <a:r>
              <a:rPr lang="en-US" sz="1700">
                <a:solidFill>
                  <a:srgbClr val="FFFFFF"/>
                </a:solidFill>
                <a:effectLst>
                  <a:outerShdw blurRad="38100" dist="38100" dir="2700000" algn="tl">
                    <a:srgbClr val="DDDDDD"/>
                  </a:outerShdw>
                </a:effectLst>
                <a:cs typeface="Gill Sans" charset="0"/>
              </a:rPr>
              <a:t>Find &amp; specify quantitatively  Stakeholder Values, Product Qualities &amp; Resource improvements.</a:t>
            </a:r>
          </a:p>
        </p:txBody>
      </p:sp>
    </p:spTree>
    <p:extLst>
      <p:ext uri="{BB962C8B-B14F-4D97-AF65-F5344CB8AC3E}">
        <p14:creationId xmlns:p14="http://schemas.microsoft.com/office/powerpoint/2010/main" val="2828902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Text Box 1"/>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11B0AFAD-78C1-BF4F-AD6D-73315AAB3815}" type="slidenum">
              <a:rPr lang="en-US" sz="1300">
                <a:solidFill>
                  <a:schemeClr val="tx1"/>
                </a:solidFill>
                <a:cs typeface="Gill Sans" charset="0"/>
              </a:rPr>
              <a:pPr eaLnBrk="1" hangingPunct="1"/>
              <a:t>133</a:t>
            </a:fld>
            <a:endParaRPr lang="en-US" sz="1300">
              <a:solidFill>
                <a:schemeClr val="tx1"/>
              </a:solidFill>
              <a:cs typeface="Gill Sans" charset="0"/>
            </a:endParaRPr>
          </a:p>
        </p:txBody>
      </p:sp>
      <p:sp>
        <p:nvSpPr>
          <p:cNvPr id="467971" name="Rectangle 2"/>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467972" name="Rectangle 3"/>
          <p:cNvSpPr>
            <a:spLocks/>
          </p:cNvSpPr>
          <p:nvPr/>
        </p:nvSpPr>
        <p:spPr bwMode="auto">
          <a:xfrm>
            <a:off x="535781" y="909503"/>
            <a:ext cx="92333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l"/>
            <a:r>
              <a:rPr lang="en-US" sz="1700" b="1">
                <a:cs typeface="Gill Sans" charset="0"/>
              </a:rPr>
              <a:t> Find.Fast</a:t>
            </a:r>
          </a:p>
        </p:txBody>
      </p:sp>
      <p:sp>
        <p:nvSpPr>
          <p:cNvPr id="467973" name="Rectangle 4"/>
          <p:cNvSpPr>
            <a:spLocks/>
          </p:cNvSpPr>
          <p:nvPr/>
        </p:nvSpPr>
        <p:spPr bwMode="auto">
          <a:xfrm>
            <a:off x="812602" y="1326058"/>
            <a:ext cx="8045648" cy="580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1700" b="1">
                <a:cs typeface="Gill Sans" charset="0"/>
              </a:rPr>
              <a:t>Scale: average time, in seconds, a User with def. </a:t>
            </a:r>
            <a:r>
              <a:rPr lang="en-US" sz="1700">
                <a:cs typeface="Gill Sans" charset="0"/>
              </a:rPr>
              <a:t>[User-Experience, default=Normal]</a:t>
            </a:r>
            <a:r>
              <a:rPr lang="en-US" sz="1700" b="1">
                <a:cs typeface="Gill Sans" charset="0"/>
              </a:rPr>
              <a:t> uses to find what they and we want them to find.</a:t>
            </a:r>
          </a:p>
        </p:txBody>
      </p:sp>
      <p:grpSp>
        <p:nvGrpSpPr>
          <p:cNvPr id="467974" name="Group 5"/>
          <p:cNvGrpSpPr>
            <a:grpSpLocks/>
          </p:cNvGrpSpPr>
          <p:nvPr/>
        </p:nvGrpSpPr>
        <p:grpSpPr bwMode="auto">
          <a:xfrm>
            <a:off x="687586" y="2160985"/>
            <a:ext cx="7500938" cy="2154287"/>
            <a:chOff x="0" y="0"/>
            <a:chExt cx="6720" cy="1930"/>
          </a:xfrm>
        </p:grpSpPr>
        <p:pic>
          <p:nvPicPr>
            <p:cNvPr id="46797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20" cy="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67977" name="Rectangle 7"/>
            <p:cNvSpPr>
              <a:spLocks/>
            </p:cNvSpPr>
            <p:nvPr/>
          </p:nvSpPr>
          <p:spPr bwMode="auto">
            <a:xfrm>
              <a:off x="646" y="1034"/>
              <a:ext cx="237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p>
              <a:pPr>
                <a:spcBef>
                  <a:spcPts val="1125"/>
                </a:spcBef>
              </a:pPr>
              <a:r>
                <a:rPr lang="en-US" sz="1500">
                  <a:solidFill>
                    <a:srgbClr val="44422C"/>
                  </a:solidFill>
                  <a:latin typeface="Helvetica" charset="0"/>
                  <a:cs typeface="Helvetica" charset="0"/>
                  <a:sym typeface="Helvetica" charset="0"/>
                </a:rPr>
                <a:t>Past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[Dec. 2008]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50 sec.</a:t>
              </a:r>
            </a:p>
          </p:txBody>
        </p:sp>
        <p:sp>
          <p:nvSpPr>
            <p:cNvPr id="467978" name="Rectangle 8"/>
            <p:cNvSpPr>
              <a:spLocks/>
            </p:cNvSpPr>
            <p:nvPr/>
          </p:nvSpPr>
          <p:spPr bwMode="auto">
            <a:xfrm>
              <a:off x="3516" y="1034"/>
              <a:ext cx="237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p>
              <a:pPr>
                <a:spcBef>
                  <a:spcPts val="1125"/>
                </a:spcBef>
              </a:pPr>
              <a:r>
                <a:rPr lang="en-US" sz="1500">
                  <a:solidFill>
                    <a:srgbClr val="44422C"/>
                  </a:solidFill>
                  <a:latin typeface="Helvetica" charset="0"/>
                  <a:cs typeface="Helvetica" charset="0"/>
                  <a:sym typeface="Helvetica" charset="0"/>
                </a:rPr>
                <a:t>Goal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[April 2009]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15 sec.</a:t>
              </a:r>
            </a:p>
          </p:txBody>
        </p:sp>
        <p:sp>
          <p:nvSpPr>
            <p:cNvPr id="467979" name="Rectangle 9"/>
            <p:cNvSpPr>
              <a:spLocks/>
            </p:cNvSpPr>
            <p:nvPr/>
          </p:nvSpPr>
          <p:spPr bwMode="auto">
            <a:xfrm>
              <a:off x="1726" y="1034"/>
              <a:ext cx="237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p>
              <a:pPr>
                <a:spcBef>
                  <a:spcPts val="1125"/>
                </a:spcBef>
              </a:pPr>
              <a:r>
                <a:rPr lang="en-US" sz="1500">
                  <a:solidFill>
                    <a:srgbClr val="44422C"/>
                  </a:solidFill>
                  <a:latin typeface="Helvetica" charset="0"/>
                  <a:cs typeface="Helvetica" charset="0"/>
                  <a:sym typeface="Helvetica" charset="0"/>
                </a:rPr>
                <a:t>Tolerable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[April 2009]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40 sec.</a:t>
              </a:r>
            </a:p>
          </p:txBody>
        </p:sp>
        <p:sp>
          <p:nvSpPr>
            <p:cNvPr id="107530" name="Line 10"/>
            <p:cNvSpPr>
              <a:spLocks noChangeShapeType="1"/>
            </p:cNvSpPr>
            <p:nvPr/>
          </p:nvSpPr>
          <p:spPr bwMode="auto">
            <a:xfrm flipH="1">
              <a:off x="2743" y="520"/>
              <a:ext cx="0" cy="501"/>
            </a:xfrm>
            <a:prstGeom prst="line">
              <a:avLst/>
            </a:prstGeom>
            <a:noFill/>
            <a:ln w="88900" cap="flat">
              <a:solidFill>
                <a:schemeClr val="tx1"/>
              </a:solidFill>
              <a:prstDash val="solid"/>
              <a:miter lim="800000"/>
              <a:headEnd type="none" w="med" len="med"/>
              <a:tailEnd type="none" w="med" len="med"/>
            </a:ln>
            <a:effectLst>
              <a:outerShdw blurRad="38100" dist="25399" dir="2700000" algn="ctr" rotWithShape="0">
                <a:schemeClr val="bg2">
                  <a:alpha val="75000"/>
                </a:schemeClr>
              </a:outerShdw>
            </a:effectLst>
          </p:spPr>
          <p:txBody>
            <a:bodyPr lIns="0" tIns="0" rIns="0" bIns="0"/>
            <a:lstStyle/>
            <a:p>
              <a:pPr>
                <a:defRPr/>
              </a:pPr>
              <a:endParaRPr lang="nb-NO">
                <a:ea typeface="ヒラギノ角ゴ ProN W3" charset="-128"/>
                <a:cs typeface="ヒラギノ角ゴ ProN W3" charset="-128"/>
              </a:endParaRPr>
            </a:p>
          </p:txBody>
        </p:sp>
      </p:grpSp>
      <p:pic>
        <p:nvPicPr>
          <p:cNvPr id="467975" name="Picture 11"/>
          <p:cNvPicPr>
            <a:picLocks noChangeAspect="1" noChangeArrowheads="1"/>
          </p:cNvPicPr>
          <p:nvPr/>
        </p:nvPicPr>
        <p:blipFill>
          <a:blip r:embed="rId3">
            <a:alphaModFix amt="58000"/>
            <a:extLst>
              <a:ext uri="{28A0092B-C50C-407E-A947-70E740481C1C}">
                <a14:useLocalDpi xmlns:a14="http://schemas.microsoft.com/office/drawing/2010/main" val="0"/>
              </a:ext>
            </a:extLst>
          </a:blip>
          <a:srcRect/>
          <a:stretch>
            <a:fillRect/>
          </a:stretch>
        </p:blipFill>
        <p:spPr bwMode="auto">
          <a:xfrm>
            <a:off x="-750094" y="3991570"/>
            <a:ext cx="3955852" cy="3812977"/>
          </a:xfrm>
          <a:prstGeom prst="rect">
            <a:avLst/>
          </a:prstGeom>
          <a:noFill/>
          <a:ln>
            <a:noFill/>
          </a:ln>
          <a:extLst>
            <a:ext uri="{909E8E84-426E-40dd-AFC4-6F175D3DCCD1}">
              <a14:hiddenFill xmlns:a14="http://schemas.microsoft.com/office/drawing/2010/main">
                <a:solidFill>
                  <a:srgbClr val="FFFFFF">
                    <a:alpha val="58000"/>
                  </a:srgbClr>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522797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68994" name="Picture 1"/>
          <p:cNvPicPr>
            <a:picLocks noChangeAspect="1" noChangeArrowheads="1"/>
          </p:cNvPicPr>
          <p:nvPr/>
        </p:nvPicPr>
        <p:blipFill>
          <a:blip r:embed="rId2">
            <a:alphaModFix amt="42000"/>
            <a:extLst>
              <a:ext uri="{28A0092B-C50C-407E-A947-70E740481C1C}">
                <a14:useLocalDpi xmlns:a14="http://schemas.microsoft.com/office/drawing/2010/main" val="0"/>
              </a:ext>
            </a:extLst>
          </a:blip>
          <a:srcRect/>
          <a:stretch>
            <a:fillRect/>
          </a:stretch>
        </p:blipFill>
        <p:spPr bwMode="auto">
          <a:xfrm>
            <a:off x="-750094" y="3991570"/>
            <a:ext cx="3955852" cy="3812977"/>
          </a:xfrm>
          <a:prstGeom prst="rect">
            <a:avLst/>
          </a:prstGeom>
          <a:noFill/>
          <a:ln>
            <a:noFill/>
          </a:ln>
          <a:extLst>
            <a:ext uri="{909E8E84-426E-40dd-AFC4-6F175D3DCCD1}">
              <a14:hiddenFill xmlns:a14="http://schemas.microsoft.com/office/drawing/2010/main">
                <a:solidFill>
                  <a:srgbClr val="FFFFFF">
                    <a:alpha val="42000"/>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68995" name="Rectangle 2"/>
          <p:cNvSpPr>
            <a:spLocks/>
          </p:cNvSpPr>
          <p:nvPr/>
        </p:nvSpPr>
        <p:spPr bwMode="auto">
          <a:xfrm>
            <a:off x="848320" y="2835176"/>
            <a:ext cx="7679531" cy="830461"/>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1700" b="1">
                <a:cs typeface="Gill Sans" charset="0"/>
              </a:rPr>
              <a:t>Skala: Gjennomsnittlig tid, i sekunder, en Bruker</a:t>
            </a:r>
            <a:r>
              <a:rPr lang="en-US" sz="1700">
                <a:cs typeface="Gill Sans" charset="0"/>
              </a:rPr>
              <a:t> med def. [Bruker-Ekspertise, standardverdi Normal] </a:t>
            </a:r>
            <a:r>
              <a:rPr lang="en-US" sz="1700" b="1">
                <a:cs typeface="Gill Sans" charset="0"/>
              </a:rPr>
              <a:t>bruker for å finne det de og vi ønsker at de skal finne.</a:t>
            </a:r>
          </a:p>
        </p:txBody>
      </p:sp>
      <p:sp>
        <p:nvSpPr>
          <p:cNvPr id="468996" name="Text Box 3"/>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234AD9A8-E195-DA40-971A-4DD592D9FD39}" type="slidenum">
              <a:rPr lang="en-US" sz="1300">
                <a:solidFill>
                  <a:schemeClr val="tx1"/>
                </a:solidFill>
                <a:cs typeface="Gill Sans" charset="0"/>
              </a:rPr>
              <a:pPr eaLnBrk="1" hangingPunct="1"/>
              <a:t>134</a:t>
            </a:fld>
            <a:endParaRPr lang="en-US" sz="1300">
              <a:solidFill>
                <a:schemeClr val="tx1"/>
              </a:solidFill>
              <a:cs typeface="Gill Sans" charset="0"/>
            </a:endParaRPr>
          </a:p>
        </p:txBody>
      </p:sp>
      <p:sp>
        <p:nvSpPr>
          <p:cNvPr id="468997" name="Rectangle 4"/>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468998" name="Rectangle 5"/>
          <p:cNvSpPr>
            <a:spLocks/>
          </p:cNvSpPr>
          <p:nvPr/>
        </p:nvSpPr>
        <p:spPr bwMode="auto">
          <a:xfrm>
            <a:off x="535781" y="879574"/>
            <a:ext cx="1625203" cy="32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1700" b="1">
                <a:cs typeface="Gill Sans" charset="0"/>
              </a:rPr>
              <a:t>Find.Fast</a:t>
            </a:r>
          </a:p>
        </p:txBody>
      </p:sp>
      <p:sp>
        <p:nvSpPr>
          <p:cNvPr id="468999" name="Rectangle 6"/>
          <p:cNvSpPr>
            <a:spLocks noGrp="1" noChangeArrowheads="1"/>
          </p:cNvSpPr>
          <p:nvPr>
            <p:ph type="body" idx="1"/>
          </p:nvPr>
        </p:nvSpPr>
        <p:spPr bwMode="auto">
          <a:xfrm>
            <a:off x="62508" y="1143000"/>
            <a:ext cx="8581430" cy="51970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4291" tIns="32146" rIns="0" bIns="32146" numCol="1" anchor="ctr" anchorCtr="0" compatLnSpc="1">
            <a:prstTxWarp prst="textNoShape">
              <a:avLst/>
            </a:prstTxWarp>
            <a:normAutofit fontScale="85000" lnSpcReduction="10000"/>
          </a:bodyPr>
          <a:lstStyle/>
          <a:p>
            <a:pPr marL="848290" lvl="2" indent="0"/>
            <a:r>
              <a:rPr lang="en-US" sz="1700" i="1">
                <a:latin typeface="Gill Sans" charset="0"/>
                <a:ea typeface="ヒラギノ角ゴ ProN W3" charset="0"/>
                <a:cs typeface="ヒラギノ角ゴ ProN W3" charset="0"/>
              </a:rPr>
              <a:t>Versjon: 07.01.09 15.00		Type: Produkt Verdi		Eier: Lin</a:t>
            </a:r>
            <a:endParaRPr lang="en-US" sz="1700">
              <a:latin typeface="Gill Sans" charset="0"/>
              <a:ea typeface="ヒラギノ角ゴ ProN W3" charset="0"/>
              <a:cs typeface="ヒラギノ角ゴ ProN W3" charset="0"/>
            </a:endParaRPr>
          </a:p>
          <a:p>
            <a:pPr eaLnBrk="1" hangingPunct="1"/>
            <a:endParaRPr lang="en-US" sz="1700">
              <a:latin typeface="Gill Sans" charset="0"/>
              <a:ea typeface="ヒラギノ角ゴ ProN W3" charset="0"/>
              <a:cs typeface="ヒラギノ角ゴ ProN W3" charset="0"/>
            </a:endParaRPr>
          </a:p>
          <a:p>
            <a:pPr marL="535762" lvl="1" indent="0"/>
            <a:r>
              <a:rPr lang="en-US" sz="1700">
                <a:latin typeface="Gill Sans" charset="0"/>
                <a:ea typeface="ヒラギノ角ゴ ProN W3" charset="0"/>
                <a:cs typeface="ヒラギノ角ゴ ProN W3" charset="0"/>
              </a:rPr>
              <a:t>Interessenter: Produkteiere, Brukere, Citymail, Kunder, kunders kunder(postmottagare), Jobbsökande, Journalister, Partners,  Anställda, Brukere, Citimail, Partners, Operativ-</a:t>
            </a:r>
          </a:p>
          <a:p>
            <a:pPr eaLnBrk="1" hangingPunct="1"/>
            <a:endParaRPr lang="en-US" sz="1700">
              <a:latin typeface="Gill Sans" charset="0"/>
              <a:ea typeface="ヒラギノ角ゴ ProN W3" charset="0"/>
              <a:cs typeface="ヒラギノ角ゴ ProN W3" charset="0"/>
            </a:endParaRPr>
          </a:p>
          <a:p>
            <a:pPr marL="535762" lvl="1" indent="0"/>
            <a:r>
              <a:rPr lang="en-US" sz="1700">
                <a:latin typeface="Gill Sans" charset="0"/>
                <a:ea typeface="ヒラギノ角ゴ ProN W3" charset="0"/>
                <a:cs typeface="ヒラギノ角ゴ ProN W3" charset="0"/>
              </a:rPr>
              <a:t>Skala: Gjennomsnittlig tid, i sekunder, en Bruker med def. [Bruker-Ekspertise, standardverdi Normal] bruker for å finne det de og vi ønsker at de skal finne.</a:t>
            </a:r>
            <a:endParaRPr lang="en-US" sz="1700">
              <a:latin typeface="Gill Sans" charset="0"/>
              <a:ea typeface="ヒラギノ角ゴ ProN W6" charset="0"/>
              <a:cs typeface="ヒラギノ角ゴ ProN W6" charset="0"/>
            </a:endParaRPr>
          </a:p>
          <a:p>
            <a:pPr marL="848290" lvl="2" indent="0"/>
            <a:r>
              <a:rPr lang="en-US" sz="1700">
                <a:latin typeface="Gill Sans" charset="0"/>
                <a:ea typeface="ヒラギノ角ゴ ProN W3" charset="0"/>
                <a:cs typeface="ヒラギノ角ゴ ProN W3" charset="0"/>
              </a:rPr>
              <a:t>fra: def. [Startposisjon, standardverdi er foran ett blankt ark i webleseren].</a:t>
            </a:r>
          </a:p>
          <a:p>
            <a:pPr marL="848290" lvl="2" indent="0"/>
            <a:r>
              <a:rPr lang="en-US" sz="1700">
                <a:latin typeface="Gill Sans" charset="0"/>
                <a:ea typeface="ヒラギノ角ゴ ProN W3" charset="0"/>
                <a:cs typeface="ヒラギノ角ゴ ProN W3" charset="0"/>
              </a:rPr>
              <a:t>til: def. [Funnet] posisjon der informasjonen er tilstede på skjermen til Bruker, og det er registrert hos Bruker.</a:t>
            </a:r>
          </a:p>
          <a:p>
            <a:pPr eaLnBrk="1" hangingPunct="1"/>
            <a:endParaRPr lang="en-US" sz="1700">
              <a:latin typeface="Gill Sans" charset="0"/>
              <a:ea typeface="ヒラギノ角ゴ ProN W3" charset="0"/>
              <a:cs typeface="ヒラギノ角ゴ ProN W3" charset="0"/>
            </a:endParaRPr>
          </a:p>
          <a:p>
            <a:pPr marL="848290" lvl="2" indent="0"/>
            <a:r>
              <a:rPr lang="en-US" sz="1700">
                <a:latin typeface="Gill Sans" charset="0"/>
                <a:ea typeface="ヒラギノ角ゴ ProN W3" charset="0"/>
                <a:cs typeface="ヒラギノ角ゴ ProN W3" charset="0"/>
              </a:rPr>
              <a:t>Før [14.12.08, Funnet=Ukjent-Produkt] 50 sek. &lt;- Lin/Terje </a:t>
            </a:r>
            <a:r>
              <a:rPr lang="ja-JP" altLang="en-US" sz="1700">
                <a:latin typeface="Gill Sans" charset="0"/>
                <a:ea typeface="ヒラギノ角ゴ ProN W3" charset="0"/>
                <a:cs typeface="ヒラギノ角ゴ ProN W3" charset="0"/>
              </a:rPr>
              <a:t>”</a:t>
            </a:r>
            <a:r>
              <a:rPr lang="en-US" sz="1700">
                <a:latin typeface="Gill Sans" charset="0"/>
                <a:ea typeface="ヒラギノ角ゴ ProN W3" charset="0"/>
                <a:cs typeface="ヒラギノ角ゴ ProN W3" charset="0"/>
              </a:rPr>
              <a:t>2 bruker tester</a:t>
            </a:r>
            <a:r>
              <a:rPr lang="ja-JP" altLang="en-US" sz="1700">
                <a:latin typeface="Gill Sans" charset="0"/>
                <a:ea typeface="ヒラギノ角ゴ ProN W3" charset="0"/>
                <a:cs typeface="ヒラギノ角ゴ ProN W3" charset="0"/>
              </a:rPr>
              <a:t>”</a:t>
            </a:r>
            <a:endParaRPr lang="en-US" sz="1700">
              <a:latin typeface="Gill Sans" charset="0"/>
              <a:ea typeface="ヒラギノ角ゴ ProN W3" charset="0"/>
              <a:cs typeface="ヒラギノ角ゴ ProN W3" charset="0"/>
            </a:endParaRPr>
          </a:p>
          <a:p>
            <a:pPr marL="848290" lvl="2" indent="0"/>
            <a:r>
              <a:rPr lang="en-US" sz="1700">
                <a:latin typeface="Gill Sans" charset="0"/>
                <a:ea typeface="ヒラギノ角ゴ ProN W3" charset="0"/>
                <a:cs typeface="ヒラギノ角ゴ ProN W3" charset="0"/>
              </a:rPr>
              <a:t>Tolererbart [31.03.09, Funnet=Ukjent-Produkt] 40 sek. &lt;- Lin/Terje</a:t>
            </a:r>
          </a:p>
          <a:p>
            <a:pPr marL="848290" lvl="2" indent="0"/>
            <a:r>
              <a:rPr lang="en-US" sz="1700">
                <a:latin typeface="Gill Sans" charset="0"/>
                <a:ea typeface="ヒラギノ角ゴ ProN W3" charset="0"/>
                <a:cs typeface="ヒラギノ角ゴ ProN W3" charset="0"/>
              </a:rPr>
              <a:t>Mål [31.03.09, Funnet=Ukjent-Produkt] 15 sek. &lt;- Lin/Terje</a:t>
            </a:r>
          </a:p>
          <a:p>
            <a:pPr eaLnBrk="1" hangingPunct="1"/>
            <a:endParaRPr lang="en-US" sz="1700">
              <a:latin typeface="Gill Sans" charset="0"/>
              <a:ea typeface="ヒラギノ角ゴ ProN W3" charset="0"/>
              <a:cs typeface="ヒラギノ角ゴ ProN W3" charset="0"/>
            </a:endParaRPr>
          </a:p>
          <a:p>
            <a:pPr marL="535762" lvl="1" indent="0"/>
            <a:r>
              <a:rPr lang="en-US" sz="1700">
                <a:latin typeface="Gill Sans" charset="0"/>
                <a:ea typeface="ヒラギノ角ゴ ProN W3" charset="0"/>
                <a:cs typeface="ヒラギノ角ゴ ProN W3" charset="0"/>
              </a:rPr>
              <a:t>Ukjent-Produkt: def.som: korrekt Produkt, der brukeren vet hva de vil ha/gjøre, men ikke vet hvilket Produkt som kan gjøre jobben, eller ikke husker korrekt Produktnavn.</a:t>
            </a:r>
          </a:p>
        </p:txBody>
      </p:sp>
    </p:spTree>
    <p:extLst>
      <p:ext uri="{BB962C8B-B14F-4D97-AF65-F5344CB8AC3E}">
        <p14:creationId xmlns:p14="http://schemas.microsoft.com/office/powerpoint/2010/main" val="1823598724"/>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1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9" y="-17859"/>
            <a:ext cx="9081492" cy="7018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712553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1"/>
          <p:cNvSpPr>
            <a:spLocks noGrp="1" noChangeArrowheads="1"/>
          </p:cNvSpPr>
          <p:nvPr>
            <p:ph type="title"/>
          </p:nvPr>
        </p:nvSpPr>
        <p:spPr/>
        <p:txBody>
          <a:bodyPr/>
          <a:lstStyle/>
          <a:p>
            <a:pPr eaLnBrk="1" hangingPunct="1"/>
            <a:r>
              <a:rPr lang="en-US">
                <a:latin typeface="Gill Sans" charset="0"/>
                <a:ea typeface="ヒラギノ角ゴ ProN W3" charset="0"/>
                <a:cs typeface="ヒラギノ角ゴ ProN W3" charset="0"/>
              </a:rPr>
              <a:t>Wargame</a:t>
            </a:r>
          </a:p>
        </p:txBody>
      </p:sp>
      <p:sp>
        <p:nvSpPr>
          <p:cNvPr id="471043" name="Rectangle 2"/>
          <p:cNvSpPr>
            <a:spLocks noGrp="1" noChangeArrowheads="1"/>
          </p:cNvSpPr>
          <p:nvPr>
            <p:ph type="body" idx="1"/>
          </p:nvPr>
        </p:nvSpPr>
        <p:spPr/>
        <p:txBody>
          <a:bodyPr/>
          <a:lstStyle/>
          <a:p>
            <a:pPr marL="0" indent="0"/>
            <a:endParaRPr lang="en-GB">
              <a:latin typeface="Gill Sans" charset="0"/>
              <a:ea typeface="ヒラギノ角ゴ ProN W3" charset="0"/>
              <a:cs typeface="ヒラギノ角ゴ ProN W3" charset="0"/>
            </a:endParaRPr>
          </a:p>
        </p:txBody>
      </p:sp>
      <p:sp>
        <p:nvSpPr>
          <p:cNvPr id="471044" name="Text Box 3"/>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437AA7D4-34F0-C44A-BE45-86CD2394C423}" type="slidenum">
              <a:rPr lang="en-US" sz="1300">
                <a:solidFill>
                  <a:schemeClr val="tx1"/>
                </a:solidFill>
                <a:cs typeface="Gill Sans" charset="0"/>
              </a:rPr>
              <a:pPr eaLnBrk="1" hangingPunct="1"/>
              <a:t>136</a:t>
            </a:fld>
            <a:endParaRPr lang="en-US" sz="1300">
              <a:solidFill>
                <a:schemeClr val="tx1"/>
              </a:solidFill>
              <a:cs typeface="Gill Sans" charset="0"/>
            </a:endParaRPr>
          </a:p>
        </p:txBody>
      </p:sp>
      <p:sp>
        <p:nvSpPr>
          <p:cNvPr id="471045" name="Rectangle 4"/>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Tree>
    <p:extLst>
      <p:ext uri="{BB962C8B-B14F-4D97-AF65-F5344CB8AC3E}">
        <p14:creationId xmlns:p14="http://schemas.microsoft.com/office/powerpoint/2010/main" val="390954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Text Box 1"/>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AD9AB6DB-B4E8-5D4F-8A9F-98C03A3F718D}" type="slidenum">
              <a:rPr lang="en-US" sz="1300">
                <a:solidFill>
                  <a:schemeClr val="tx1"/>
                </a:solidFill>
                <a:cs typeface="Gill Sans" charset="0"/>
              </a:rPr>
              <a:pPr eaLnBrk="1" hangingPunct="1"/>
              <a:t>137</a:t>
            </a:fld>
            <a:endParaRPr lang="en-US" sz="1300">
              <a:solidFill>
                <a:schemeClr val="tx1"/>
              </a:solidFill>
              <a:cs typeface="Gill Sans" charset="0"/>
            </a:endParaRPr>
          </a:p>
        </p:txBody>
      </p:sp>
      <p:sp>
        <p:nvSpPr>
          <p:cNvPr id="472067" name="Rectangle 2"/>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pic>
        <p:nvPicPr>
          <p:cNvPr id="47206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60000">
            <a:off x="2445619" y="705445"/>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7206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389582">
            <a:off x="4311923" y="-53578"/>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7207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328146">
            <a:off x="6366867" y="882923"/>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7207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9999">
            <a:off x="7009805" y="2642072"/>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7207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697825">
            <a:off x="6223992" y="4563070"/>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7207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264142">
            <a:off x="4196953" y="5338837"/>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72074"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00000">
            <a:off x="2330648" y="4491633"/>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72075"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7439">
            <a:off x="1625203" y="2571750"/>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72076" name="Rectangle 11"/>
          <p:cNvSpPr>
            <a:spLocks/>
          </p:cNvSpPr>
          <p:nvPr/>
        </p:nvSpPr>
        <p:spPr bwMode="auto">
          <a:xfrm>
            <a:off x="5345535" y="687496"/>
            <a:ext cx="12518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Stakeholders</a:t>
            </a:r>
          </a:p>
        </p:txBody>
      </p:sp>
      <p:sp>
        <p:nvSpPr>
          <p:cNvPr id="472077" name="Rectangle 12"/>
          <p:cNvSpPr>
            <a:spLocks/>
          </p:cNvSpPr>
          <p:nvPr/>
        </p:nvSpPr>
        <p:spPr bwMode="auto">
          <a:xfrm>
            <a:off x="6956227" y="2263586"/>
            <a:ext cx="6343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Values</a:t>
            </a:r>
          </a:p>
        </p:txBody>
      </p:sp>
      <p:sp>
        <p:nvSpPr>
          <p:cNvPr id="472078" name="Rectangle 13"/>
          <p:cNvSpPr>
            <a:spLocks/>
          </p:cNvSpPr>
          <p:nvPr/>
        </p:nvSpPr>
        <p:spPr bwMode="auto">
          <a:xfrm>
            <a:off x="6744146" y="4263836"/>
            <a:ext cx="8976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Solutions</a:t>
            </a:r>
          </a:p>
        </p:txBody>
      </p:sp>
      <p:sp>
        <p:nvSpPr>
          <p:cNvPr id="472079" name="Rectangle 14"/>
          <p:cNvSpPr>
            <a:spLocks/>
          </p:cNvSpPr>
          <p:nvPr/>
        </p:nvSpPr>
        <p:spPr bwMode="auto">
          <a:xfrm>
            <a:off x="5096619" y="5719375"/>
            <a:ext cx="11390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Decompose</a:t>
            </a:r>
          </a:p>
        </p:txBody>
      </p:sp>
      <p:sp>
        <p:nvSpPr>
          <p:cNvPr id="472080" name="Rectangle 15"/>
          <p:cNvSpPr>
            <a:spLocks/>
          </p:cNvSpPr>
          <p:nvPr/>
        </p:nvSpPr>
        <p:spPr bwMode="auto">
          <a:xfrm>
            <a:off x="3151064" y="5656867"/>
            <a:ext cx="7892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Develop</a:t>
            </a:r>
          </a:p>
        </p:txBody>
      </p:sp>
      <p:sp>
        <p:nvSpPr>
          <p:cNvPr id="472081" name="Rectangle 16"/>
          <p:cNvSpPr>
            <a:spLocks/>
          </p:cNvSpPr>
          <p:nvPr/>
        </p:nvSpPr>
        <p:spPr bwMode="auto">
          <a:xfrm>
            <a:off x="1741289" y="4263836"/>
            <a:ext cx="6796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Deliver</a:t>
            </a:r>
          </a:p>
        </p:txBody>
      </p:sp>
      <p:sp>
        <p:nvSpPr>
          <p:cNvPr id="472082" name="Rectangle 17"/>
          <p:cNvSpPr>
            <a:spLocks/>
          </p:cNvSpPr>
          <p:nvPr/>
        </p:nvSpPr>
        <p:spPr bwMode="auto">
          <a:xfrm>
            <a:off x="1740174" y="2129641"/>
            <a:ext cx="8225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Measure</a:t>
            </a:r>
          </a:p>
        </p:txBody>
      </p:sp>
      <p:sp>
        <p:nvSpPr>
          <p:cNvPr id="472083" name="Rectangle 18"/>
          <p:cNvSpPr>
            <a:spLocks/>
          </p:cNvSpPr>
          <p:nvPr/>
        </p:nvSpPr>
        <p:spPr bwMode="auto">
          <a:xfrm>
            <a:off x="3306217" y="691961"/>
            <a:ext cx="5471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Learn</a:t>
            </a:r>
          </a:p>
        </p:txBody>
      </p:sp>
      <p:sp>
        <p:nvSpPr>
          <p:cNvPr id="111635" name="AutoShape 19"/>
          <p:cNvSpPr>
            <a:spLocks/>
          </p:cNvSpPr>
          <p:nvPr/>
        </p:nvSpPr>
        <p:spPr bwMode="auto">
          <a:xfrm>
            <a:off x="3071812" y="2357438"/>
            <a:ext cx="3098602" cy="1937742"/>
          </a:xfrm>
          <a:custGeom>
            <a:avLst/>
            <a:gdLst>
              <a:gd name="T0" fmla="*/ 10800 w 18275"/>
              <a:gd name="T1" fmla="*/ 10800 h 20651"/>
            </a:gdLst>
            <a:ahLst/>
            <a:cxnLst>
              <a:cxn ang="0">
                <a:pos x="T0" y="T1"/>
              </a:cxn>
            </a:cxnLst>
            <a:rect l="0" t="0" r="r" b="b"/>
            <a:pathLst>
              <a:path w="18275" h="20651">
                <a:moveTo>
                  <a:pt x="1053" y="0"/>
                </a:moveTo>
                <a:cubicBezTo>
                  <a:pt x="472" y="0"/>
                  <a:pt x="0" y="852"/>
                  <a:pt x="0" y="1903"/>
                </a:cubicBezTo>
                <a:lnTo>
                  <a:pt x="0" y="18748"/>
                </a:lnTo>
                <a:cubicBezTo>
                  <a:pt x="0" y="19799"/>
                  <a:pt x="472" y="20651"/>
                  <a:pt x="1053" y="20651"/>
                </a:cubicBezTo>
                <a:lnTo>
                  <a:pt x="16054" y="20651"/>
                </a:lnTo>
                <a:lnTo>
                  <a:pt x="21600" y="21600"/>
                </a:lnTo>
                <a:lnTo>
                  <a:pt x="18275" y="17511"/>
                </a:lnTo>
                <a:lnTo>
                  <a:pt x="18275" y="1903"/>
                </a:lnTo>
                <a:cubicBezTo>
                  <a:pt x="18275" y="852"/>
                  <a:pt x="17804" y="0"/>
                  <a:pt x="17222" y="0"/>
                </a:cubicBezTo>
                <a:lnTo>
                  <a:pt x="1053" y="0"/>
                </a:lnTo>
                <a:close/>
                <a:moveTo>
                  <a:pt x="1053" y="0"/>
                </a:moveTo>
              </a:path>
            </a:pathLst>
          </a:custGeom>
          <a:blipFill dpi="0" rotWithShape="0">
            <a:blip r:embed="rId4"/>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Solution Prioritization</a:t>
            </a:r>
          </a:p>
          <a:p>
            <a:r>
              <a:rPr lang="en-US" sz="1700">
                <a:solidFill>
                  <a:srgbClr val="FFFFFF"/>
                </a:solidFill>
                <a:effectLst>
                  <a:outerShdw blurRad="38100" dist="38100" dir="2700000" algn="tl">
                    <a:srgbClr val="DDDDDD"/>
                  </a:outerShdw>
                </a:effectLst>
                <a:cs typeface="Gill Sans" charset="0"/>
              </a:rPr>
              <a:t>Find, Evaluate &amp; Prioritize Solutions to satisfy Requirements.</a:t>
            </a:r>
          </a:p>
        </p:txBody>
      </p:sp>
    </p:spTree>
    <p:extLst>
      <p:ext uri="{BB962C8B-B14F-4D97-AF65-F5344CB8AC3E}">
        <p14:creationId xmlns:p14="http://schemas.microsoft.com/office/powerpoint/2010/main" val="3249292618"/>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147FA623-7DC1-164F-A211-3DD7AE32850E}" type="slidenum">
              <a:rPr lang="en-US" sz="1300">
                <a:solidFill>
                  <a:schemeClr val="tx1"/>
                </a:solidFill>
                <a:cs typeface="Gill Sans" charset="0"/>
              </a:rPr>
              <a:pPr eaLnBrk="1" hangingPunct="1"/>
              <a:t>138</a:t>
            </a:fld>
            <a:endParaRPr lang="en-US" sz="1300">
              <a:solidFill>
                <a:schemeClr val="tx1"/>
              </a:solidFill>
              <a:cs typeface="Gill Sans" charset="0"/>
            </a:endParaRPr>
          </a:p>
        </p:txBody>
      </p:sp>
      <p:pic>
        <p:nvPicPr>
          <p:cNvPr id="473091" name="Picture 1"/>
          <p:cNvPicPr>
            <a:picLocks noChangeAspect="1" noChangeArrowheads="1"/>
          </p:cNvPicPr>
          <p:nvPr/>
        </p:nvPicPr>
        <p:blipFill>
          <a:blip r:embed="rId3">
            <a:alphaModFix amt="59000"/>
            <a:extLst>
              <a:ext uri="{28A0092B-C50C-407E-A947-70E740481C1C}">
                <a14:useLocalDpi xmlns:a14="http://schemas.microsoft.com/office/drawing/2010/main" val="0"/>
              </a:ext>
            </a:extLst>
          </a:blip>
          <a:srcRect/>
          <a:stretch>
            <a:fillRect/>
          </a:stretch>
        </p:blipFill>
        <p:spPr bwMode="auto">
          <a:xfrm>
            <a:off x="-1339453" y="-1321594"/>
            <a:ext cx="3920133" cy="3777258"/>
          </a:xfrm>
          <a:prstGeom prst="rect">
            <a:avLst/>
          </a:prstGeom>
          <a:noFill/>
          <a:ln>
            <a:noFill/>
          </a:ln>
          <a:extLst>
            <a:ext uri="{909E8E84-426E-40dd-AFC4-6F175D3DCCD1}">
              <a14:hiddenFill xmlns:a14="http://schemas.microsoft.com/office/drawing/2010/main">
                <a:solidFill>
                  <a:srgbClr val="FFFFFF">
                    <a:alpha val="59000"/>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73092" name="Rectangle 2"/>
          <p:cNvSpPr>
            <a:spLocks noGrp="1" noChangeArrowheads="1"/>
          </p:cNvSpPr>
          <p:nvPr>
            <p:ph type="title"/>
          </p:nvPr>
        </p:nvSpPr>
        <p:spPr>
          <a:xfrm>
            <a:off x="892969" y="196453"/>
            <a:ext cx="7358063" cy="1285875"/>
          </a:xfrm>
        </p:spPr>
        <p:txBody>
          <a:bodyPr/>
          <a:lstStyle/>
          <a:p>
            <a:pPr eaLnBrk="1" hangingPunct="1"/>
            <a:r>
              <a:rPr lang="en-US">
                <a:latin typeface="Gill Sans" charset="0"/>
                <a:ea typeface="ヒラギノ角ゴ ProN W3" charset="0"/>
                <a:cs typeface="ヒラギノ角ゴ ProN W3" charset="0"/>
              </a:rPr>
              <a:t>Wargame</a:t>
            </a:r>
          </a:p>
        </p:txBody>
      </p:sp>
      <p:grpSp>
        <p:nvGrpSpPr>
          <p:cNvPr id="473093" name="Group 3"/>
          <p:cNvGrpSpPr>
            <a:grpSpLocks/>
          </p:cNvGrpSpPr>
          <p:nvPr/>
        </p:nvGrpSpPr>
        <p:grpSpPr bwMode="auto">
          <a:xfrm>
            <a:off x="909713" y="2268141"/>
            <a:ext cx="7502053" cy="2154287"/>
            <a:chOff x="0" y="0"/>
            <a:chExt cx="6720" cy="1930"/>
          </a:xfrm>
        </p:grpSpPr>
        <p:pic>
          <p:nvPicPr>
            <p:cNvPr id="47309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720" cy="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73098" name="Rectangle 5"/>
            <p:cNvSpPr>
              <a:spLocks/>
            </p:cNvSpPr>
            <p:nvPr/>
          </p:nvSpPr>
          <p:spPr bwMode="auto">
            <a:xfrm>
              <a:off x="646" y="1034"/>
              <a:ext cx="237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p>
              <a:pPr>
                <a:spcBef>
                  <a:spcPts val="1125"/>
                </a:spcBef>
              </a:pPr>
              <a:r>
                <a:rPr lang="en-US" sz="1500">
                  <a:solidFill>
                    <a:srgbClr val="44422C"/>
                  </a:solidFill>
                  <a:latin typeface="Helvetica" charset="0"/>
                  <a:cs typeface="Helvetica" charset="0"/>
                  <a:sym typeface="Helvetica" charset="0"/>
                </a:rPr>
                <a:t>Past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[Dec. 2008]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50 sec.</a:t>
              </a:r>
            </a:p>
          </p:txBody>
        </p:sp>
        <p:sp>
          <p:nvSpPr>
            <p:cNvPr id="473099" name="Rectangle 6"/>
            <p:cNvSpPr>
              <a:spLocks/>
            </p:cNvSpPr>
            <p:nvPr/>
          </p:nvSpPr>
          <p:spPr bwMode="auto">
            <a:xfrm>
              <a:off x="3516" y="1034"/>
              <a:ext cx="237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p>
              <a:pPr>
                <a:spcBef>
                  <a:spcPts val="1125"/>
                </a:spcBef>
              </a:pPr>
              <a:r>
                <a:rPr lang="en-US" sz="1500">
                  <a:solidFill>
                    <a:srgbClr val="44422C"/>
                  </a:solidFill>
                  <a:latin typeface="Helvetica" charset="0"/>
                  <a:cs typeface="Helvetica" charset="0"/>
                  <a:sym typeface="Helvetica" charset="0"/>
                </a:rPr>
                <a:t>Goal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[April 2009]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15 sec.</a:t>
              </a:r>
            </a:p>
          </p:txBody>
        </p:sp>
        <p:sp>
          <p:nvSpPr>
            <p:cNvPr id="473100" name="Rectangle 7"/>
            <p:cNvSpPr>
              <a:spLocks/>
            </p:cNvSpPr>
            <p:nvPr/>
          </p:nvSpPr>
          <p:spPr bwMode="auto">
            <a:xfrm>
              <a:off x="1726" y="1034"/>
              <a:ext cx="237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p>
              <a:pPr>
                <a:spcBef>
                  <a:spcPts val="1125"/>
                </a:spcBef>
              </a:pPr>
              <a:r>
                <a:rPr lang="en-US" sz="1500">
                  <a:solidFill>
                    <a:srgbClr val="44422C"/>
                  </a:solidFill>
                  <a:latin typeface="Helvetica" charset="0"/>
                  <a:cs typeface="Helvetica" charset="0"/>
                  <a:sym typeface="Helvetica" charset="0"/>
                </a:rPr>
                <a:t>Tolerable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[April 2009]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40 sec.</a:t>
              </a:r>
            </a:p>
          </p:txBody>
        </p:sp>
        <p:sp>
          <p:nvSpPr>
            <p:cNvPr id="112648" name="Line 8"/>
            <p:cNvSpPr>
              <a:spLocks noChangeShapeType="1"/>
            </p:cNvSpPr>
            <p:nvPr/>
          </p:nvSpPr>
          <p:spPr bwMode="auto">
            <a:xfrm flipH="1">
              <a:off x="2743" y="520"/>
              <a:ext cx="0" cy="501"/>
            </a:xfrm>
            <a:prstGeom prst="line">
              <a:avLst/>
            </a:prstGeom>
            <a:noFill/>
            <a:ln w="88900" cap="flat">
              <a:solidFill>
                <a:schemeClr val="tx1"/>
              </a:solidFill>
              <a:prstDash val="solid"/>
              <a:miter lim="800000"/>
              <a:headEnd type="none" w="med" len="med"/>
              <a:tailEnd type="none" w="med" len="med"/>
            </a:ln>
            <a:effectLst>
              <a:outerShdw blurRad="38100" dist="25399" dir="2700000" algn="ctr" rotWithShape="0">
                <a:schemeClr val="bg2">
                  <a:alpha val="75000"/>
                </a:schemeClr>
              </a:outerShdw>
            </a:effectLst>
          </p:spPr>
          <p:txBody>
            <a:bodyPr lIns="0" tIns="0" rIns="0" bIns="0"/>
            <a:lstStyle/>
            <a:p>
              <a:pPr>
                <a:defRPr/>
              </a:pPr>
              <a:endParaRPr lang="nb-NO">
                <a:ea typeface="ヒラギノ角ゴ ProN W3" charset="-128"/>
                <a:cs typeface="ヒラギノ角ゴ ProN W3" charset="-128"/>
              </a:endParaRPr>
            </a:p>
          </p:txBody>
        </p:sp>
      </p:grpSp>
      <p:sp>
        <p:nvSpPr>
          <p:cNvPr id="473094" name="Rectangle 9"/>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112650" name="AutoShape 10"/>
          <p:cNvSpPr>
            <a:spLocks/>
          </p:cNvSpPr>
          <p:nvPr/>
        </p:nvSpPr>
        <p:spPr bwMode="auto">
          <a:xfrm>
            <a:off x="3178969" y="2482453"/>
            <a:ext cx="2777133" cy="1223367"/>
          </a:xfrm>
          <a:prstGeom prst="leftRightArrow">
            <a:avLst>
              <a:gd name="adj1" fmla="val 32000"/>
              <a:gd name="adj2" fmla="val 32107"/>
            </a:avLst>
          </a:prstGeom>
          <a:blipFill dpi="0" rotWithShape="0">
            <a:blip r:embed="rId5"/>
            <a:srcRect/>
            <a:tile tx="0" ty="0" sx="100000" sy="100000" flip="none" algn="tl"/>
          </a:blipFill>
          <a:ln w="25400">
            <a:solidFill>
              <a:schemeClr val="tx1"/>
            </a:solidFill>
            <a:miter lim="800000"/>
            <a:headEnd/>
            <a:tailEnd/>
          </a:ln>
        </p:spPr>
        <p:txBody>
          <a:bodyPr lIns="0" tIns="0" rIns="0" bIns="0"/>
          <a:lstStyle/>
          <a:p>
            <a:endParaRPr lang="nb-NO"/>
          </a:p>
        </p:txBody>
      </p:sp>
      <p:sp>
        <p:nvSpPr>
          <p:cNvPr id="112651" name="Rectangle 11"/>
          <p:cNvSpPr>
            <a:spLocks/>
          </p:cNvSpPr>
          <p:nvPr/>
        </p:nvSpPr>
        <p:spPr bwMode="auto">
          <a:xfrm>
            <a:off x="4313039" y="1504399"/>
            <a:ext cx="552116" cy="155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0100">
                <a:cs typeface="Gill Sans" charset="0"/>
              </a:rPr>
              <a:t>?</a:t>
            </a:r>
          </a:p>
        </p:txBody>
      </p:sp>
    </p:spTree>
    <p:extLst>
      <p:ext uri="{BB962C8B-B14F-4D97-AF65-F5344CB8AC3E}">
        <p14:creationId xmlns:p14="http://schemas.microsoft.com/office/powerpoint/2010/main" val="3938124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651"/>
                                        </p:tgtEl>
                                        <p:attrNameLst>
                                          <p:attrName>style.visibility</p:attrName>
                                        </p:attrNameLst>
                                      </p:cBhvr>
                                      <p:to>
                                        <p:strVal val="visible"/>
                                      </p:to>
                                    </p:set>
                                  </p:childTnLst>
                                </p:cTn>
                              </p:par>
                            </p:childTnLst>
                          </p:cTn>
                        </p:par>
                        <p:par>
                          <p:cTn id="7" fill="hold" nodeType="afterGroup">
                            <p:stCondLst>
                              <p:cond delay="500"/>
                            </p:stCondLst>
                            <p:childTnLst>
                              <p:par>
                                <p:cTn id="8" presetID="23" presetClass="entr" presetSubtype="16" fill="hold" grpId="0" nodeType="afterEffect">
                                  <p:stCondLst>
                                    <p:cond delay="1000"/>
                                  </p:stCondLst>
                                  <p:childTnLst>
                                    <p:set>
                                      <p:cBhvr>
                                        <p:cTn id="9" dur="1" fill="hold">
                                          <p:stCondLst>
                                            <p:cond delay="0"/>
                                          </p:stCondLst>
                                        </p:cTn>
                                        <p:tgtEl>
                                          <p:spTgt spid="112650"/>
                                        </p:tgtEl>
                                        <p:attrNameLst>
                                          <p:attrName>style.visibility</p:attrName>
                                        </p:attrNameLst>
                                      </p:cBhvr>
                                      <p:to>
                                        <p:strVal val="visible"/>
                                      </p:to>
                                    </p:set>
                                    <p:anim calcmode="lin" valueType="num">
                                      <p:cBhvr>
                                        <p:cTn id="10" dur="500" fill="hold"/>
                                        <p:tgtEl>
                                          <p:spTgt spid="112650"/>
                                        </p:tgtEl>
                                        <p:attrNameLst>
                                          <p:attrName>ppt_w</p:attrName>
                                        </p:attrNameLst>
                                      </p:cBhvr>
                                      <p:tavLst>
                                        <p:tav tm="0">
                                          <p:val>
                                            <p:fltVal val="0"/>
                                          </p:val>
                                        </p:tav>
                                        <p:tav tm="100000">
                                          <p:val>
                                            <p:strVal val="#ppt_w"/>
                                          </p:val>
                                        </p:tav>
                                      </p:tavLst>
                                    </p:anim>
                                    <p:anim calcmode="lin" valueType="num">
                                      <p:cBhvr>
                                        <p:cTn id="11" dur="500" fill="hold"/>
                                        <p:tgtEl>
                                          <p:spTgt spid="1126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50" grpId="0" animBg="1"/>
      <p:bldP spid="112651" grpId="0"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5138"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F0C7F8CD-E92B-9E46-BF0F-77FC6BE805C8}" type="slidenum">
              <a:rPr lang="en-US" sz="1300">
                <a:solidFill>
                  <a:schemeClr val="tx1"/>
                </a:solidFill>
                <a:cs typeface="Gill Sans" charset="0"/>
              </a:rPr>
              <a:pPr eaLnBrk="1" hangingPunct="1"/>
              <a:t>139</a:t>
            </a:fld>
            <a:endParaRPr lang="en-US" sz="1300">
              <a:solidFill>
                <a:schemeClr val="tx1"/>
              </a:solidFill>
              <a:cs typeface="Gill Sans" charset="0"/>
            </a:endParaRPr>
          </a:p>
        </p:txBody>
      </p:sp>
      <p:pic>
        <p:nvPicPr>
          <p:cNvPr id="475139" name="Picture 1"/>
          <p:cNvPicPr>
            <a:picLocks noChangeAspect="1" noChangeArrowheads="1"/>
          </p:cNvPicPr>
          <p:nvPr/>
        </p:nvPicPr>
        <p:blipFill>
          <a:blip r:embed="rId2">
            <a:alphaModFix amt="59000"/>
            <a:extLst>
              <a:ext uri="{28A0092B-C50C-407E-A947-70E740481C1C}">
                <a14:useLocalDpi xmlns:a14="http://schemas.microsoft.com/office/drawing/2010/main" val="0"/>
              </a:ext>
            </a:extLst>
          </a:blip>
          <a:srcRect/>
          <a:stretch>
            <a:fillRect/>
          </a:stretch>
        </p:blipFill>
        <p:spPr bwMode="auto">
          <a:xfrm>
            <a:off x="-1339453" y="-1321594"/>
            <a:ext cx="3920133" cy="3777258"/>
          </a:xfrm>
          <a:prstGeom prst="rect">
            <a:avLst/>
          </a:prstGeom>
          <a:noFill/>
          <a:ln>
            <a:noFill/>
          </a:ln>
          <a:extLst>
            <a:ext uri="{909E8E84-426E-40dd-AFC4-6F175D3DCCD1}">
              <a14:hiddenFill xmlns:a14="http://schemas.microsoft.com/office/drawing/2010/main">
                <a:solidFill>
                  <a:srgbClr val="FFFFFF">
                    <a:alpha val="59000"/>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75140" name="Rectangle 2"/>
          <p:cNvSpPr>
            <a:spLocks/>
          </p:cNvSpPr>
          <p:nvPr/>
        </p:nvSpPr>
        <p:spPr bwMode="auto">
          <a:xfrm>
            <a:off x="1026914" y="1656457"/>
            <a:ext cx="6840141" cy="251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spcBef>
                <a:spcPts val="2039"/>
              </a:spcBef>
            </a:pPr>
            <a:endParaRPr lang="en-US">
              <a:solidFill>
                <a:schemeClr val="tx1"/>
              </a:solidFill>
              <a:cs typeface="Gill Sans" charset="0"/>
            </a:endParaRPr>
          </a:p>
          <a:p>
            <a:pPr>
              <a:spcBef>
                <a:spcPts val="2039"/>
              </a:spcBef>
              <a:buSzPct val="155000"/>
              <a:buBlip>
                <a:blip r:embed="rId3"/>
              </a:buBlip>
            </a:pPr>
            <a:r>
              <a:rPr lang="en-US">
                <a:solidFill>
                  <a:schemeClr val="tx1"/>
                </a:solidFill>
                <a:cs typeface="Gill Sans" charset="0"/>
              </a:rPr>
              <a:t>And present those ideas to Management in a Value Decision Table </a:t>
            </a:r>
            <a:br>
              <a:rPr lang="en-US">
                <a:solidFill>
                  <a:schemeClr val="tx1"/>
                </a:solidFill>
                <a:cs typeface="Gill Sans" charset="0"/>
              </a:rPr>
            </a:br>
            <a:r>
              <a:rPr lang="en-US" b="1">
                <a:solidFill>
                  <a:schemeClr val="tx1"/>
                </a:solidFill>
                <a:cs typeface="Gill Sans" charset="0"/>
              </a:rPr>
              <a:t>with (gu)estimations about how much better things will become.</a:t>
            </a:r>
          </a:p>
        </p:txBody>
      </p:sp>
      <p:sp>
        <p:nvSpPr>
          <p:cNvPr id="475141" name="Rectangle 3"/>
          <p:cNvSpPr>
            <a:spLocks noGrp="1" noChangeArrowheads="1"/>
          </p:cNvSpPr>
          <p:nvPr>
            <p:ph type="title"/>
          </p:nvPr>
        </p:nvSpPr>
        <p:spPr>
          <a:xfrm>
            <a:off x="892969" y="178594"/>
            <a:ext cx="7358063" cy="1285875"/>
          </a:xfrm>
        </p:spPr>
        <p:txBody>
          <a:bodyPr/>
          <a:lstStyle/>
          <a:p>
            <a:pPr eaLnBrk="1" hangingPunct="1"/>
            <a:r>
              <a:rPr lang="en-US">
                <a:latin typeface="Gill Sans" charset="0"/>
                <a:ea typeface="ヒラギノ角ゴ ProN W3" charset="0"/>
                <a:cs typeface="ヒラギノ角ゴ ProN W3" charset="0"/>
              </a:rPr>
              <a:t>Wargame</a:t>
            </a:r>
          </a:p>
        </p:txBody>
      </p:sp>
      <p:grpSp>
        <p:nvGrpSpPr>
          <p:cNvPr id="475142" name="Group 4"/>
          <p:cNvGrpSpPr>
            <a:grpSpLocks/>
          </p:cNvGrpSpPr>
          <p:nvPr/>
        </p:nvGrpSpPr>
        <p:grpSpPr bwMode="auto">
          <a:xfrm>
            <a:off x="732234" y="4313039"/>
            <a:ext cx="7500938" cy="2154287"/>
            <a:chOff x="0" y="0"/>
            <a:chExt cx="6720" cy="1930"/>
          </a:xfrm>
        </p:grpSpPr>
        <p:pic>
          <p:nvPicPr>
            <p:cNvPr id="47514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720" cy="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75145" name="Rectangle 6"/>
            <p:cNvSpPr>
              <a:spLocks/>
            </p:cNvSpPr>
            <p:nvPr/>
          </p:nvSpPr>
          <p:spPr bwMode="auto">
            <a:xfrm>
              <a:off x="646" y="1034"/>
              <a:ext cx="237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p>
              <a:pPr>
                <a:spcBef>
                  <a:spcPts val="1125"/>
                </a:spcBef>
              </a:pPr>
              <a:r>
                <a:rPr lang="en-US" sz="1500">
                  <a:solidFill>
                    <a:srgbClr val="44422C"/>
                  </a:solidFill>
                  <a:latin typeface="Helvetica" charset="0"/>
                  <a:cs typeface="Helvetica" charset="0"/>
                  <a:sym typeface="Helvetica" charset="0"/>
                </a:rPr>
                <a:t>Past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[Dec. 2008]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50 sec.</a:t>
              </a:r>
            </a:p>
          </p:txBody>
        </p:sp>
        <p:sp>
          <p:nvSpPr>
            <p:cNvPr id="475146" name="Rectangle 7"/>
            <p:cNvSpPr>
              <a:spLocks/>
            </p:cNvSpPr>
            <p:nvPr/>
          </p:nvSpPr>
          <p:spPr bwMode="auto">
            <a:xfrm>
              <a:off x="3516" y="1034"/>
              <a:ext cx="237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p>
              <a:pPr>
                <a:spcBef>
                  <a:spcPts val="1125"/>
                </a:spcBef>
              </a:pPr>
              <a:r>
                <a:rPr lang="en-US" sz="1500">
                  <a:solidFill>
                    <a:srgbClr val="44422C"/>
                  </a:solidFill>
                  <a:latin typeface="Helvetica" charset="0"/>
                  <a:cs typeface="Helvetica" charset="0"/>
                  <a:sym typeface="Helvetica" charset="0"/>
                </a:rPr>
                <a:t>Goal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[April 2009]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15 sec.</a:t>
              </a:r>
            </a:p>
          </p:txBody>
        </p:sp>
        <p:sp>
          <p:nvSpPr>
            <p:cNvPr id="475147" name="Rectangle 8"/>
            <p:cNvSpPr>
              <a:spLocks/>
            </p:cNvSpPr>
            <p:nvPr/>
          </p:nvSpPr>
          <p:spPr bwMode="auto">
            <a:xfrm>
              <a:off x="1726" y="1034"/>
              <a:ext cx="237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p>
              <a:pPr>
                <a:spcBef>
                  <a:spcPts val="1125"/>
                </a:spcBef>
              </a:pPr>
              <a:r>
                <a:rPr lang="en-US" sz="1500">
                  <a:solidFill>
                    <a:srgbClr val="44422C"/>
                  </a:solidFill>
                  <a:latin typeface="Helvetica" charset="0"/>
                  <a:cs typeface="Helvetica" charset="0"/>
                  <a:sym typeface="Helvetica" charset="0"/>
                </a:rPr>
                <a:t>Tolerable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[April 2009]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40 sec.</a:t>
              </a:r>
            </a:p>
          </p:txBody>
        </p:sp>
        <p:sp>
          <p:nvSpPr>
            <p:cNvPr id="114697" name="Line 9"/>
            <p:cNvSpPr>
              <a:spLocks noChangeShapeType="1"/>
            </p:cNvSpPr>
            <p:nvPr/>
          </p:nvSpPr>
          <p:spPr bwMode="auto">
            <a:xfrm flipH="1">
              <a:off x="2743" y="520"/>
              <a:ext cx="0" cy="501"/>
            </a:xfrm>
            <a:prstGeom prst="line">
              <a:avLst/>
            </a:prstGeom>
            <a:noFill/>
            <a:ln w="88900" cap="flat">
              <a:solidFill>
                <a:schemeClr val="tx1"/>
              </a:solidFill>
              <a:prstDash val="solid"/>
              <a:miter lim="800000"/>
              <a:headEnd type="none" w="med" len="med"/>
              <a:tailEnd type="none" w="med" len="med"/>
            </a:ln>
            <a:effectLst>
              <a:outerShdw blurRad="38100" dist="25399" dir="2700000" algn="ctr" rotWithShape="0">
                <a:schemeClr val="bg2">
                  <a:alpha val="75000"/>
                </a:schemeClr>
              </a:outerShdw>
            </a:effectLst>
          </p:spPr>
          <p:txBody>
            <a:bodyPr lIns="0" tIns="0" rIns="0" bIns="0"/>
            <a:lstStyle/>
            <a:p>
              <a:pPr>
                <a:defRPr/>
              </a:pPr>
              <a:endParaRPr lang="nb-NO">
                <a:ea typeface="ヒラギノ角ゴ ProN W3" charset="-128"/>
                <a:cs typeface="ヒラギノ角ゴ ProN W3" charset="-128"/>
              </a:endParaRPr>
            </a:p>
          </p:txBody>
        </p:sp>
      </p:grpSp>
      <p:sp>
        <p:nvSpPr>
          <p:cNvPr id="475143" name="Rectangle 10"/>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Tree>
    <p:extLst>
      <p:ext uri="{BB962C8B-B14F-4D97-AF65-F5344CB8AC3E}">
        <p14:creationId xmlns:p14="http://schemas.microsoft.com/office/powerpoint/2010/main" val="2067450656"/>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6"/>
          <p:cNvGraphicFramePr>
            <a:graphicFrameLocks noGrp="1"/>
          </p:cNvGraphicFramePr>
          <p:nvPr>
            <p:ph idx="1"/>
          </p:nvPr>
        </p:nvGraphicFramePr>
        <p:xfrm>
          <a:off x="457200" y="2057400"/>
          <a:ext cx="8229600" cy="3962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Date Placeholder 3"/>
          <p:cNvSpPr>
            <a:spLocks noGrp="1"/>
          </p:cNvSpPr>
          <p:nvPr>
            <p:ph type="dt" sz="half" idx="10"/>
          </p:nvPr>
        </p:nvSpPr>
        <p:spPr/>
        <p:txBody>
          <a:bodyPr/>
          <a:lstStyle/>
          <a:p>
            <a:fld id="{CD680204-AAAD-634F-BB78-CF4982024AC1}" type="datetime2">
              <a:rPr lang="en-US" smtClean="0"/>
              <a:pPr/>
              <a:t>Tuesday, 8 March 2011</a:t>
            </a:fld>
            <a:endParaRPr lang="en-GB"/>
          </a:p>
        </p:txBody>
      </p:sp>
      <p:sp>
        <p:nvSpPr>
          <p:cNvPr id="5" name="Footer Placeholder 4"/>
          <p:cNvSpPr>
            <a:spLocks noGrp="1"/>
          </p:cNvSpPr>
          <p:nvPr>
            <p:ph type="ftr" sz="quarter" idx="11"/>
          </p:nvPr>
        </p:nvSpPr>
        <p:spPr/>
        <p:txBody>
          <a:bodyPr/>
          <a:lstStyle/>
          <a:p>
            <a:r>
              <a:rPr lang="en-US" smtClean="0"/>
              <a:t>© Gilb.com</a:t>
            </a:r>
            <a:endParaRPr lang="en-GB"/>
          </a:p>
        </p:txBody>
      </p:sp>
      <p:sp>
        <p:nvSpPr>
          <p:cNvPr id="6" name="Slide Number Placeholder 5"/>
          <p:cNvSpPr>
            <a:spLocks noGrp="1"/>
          </p:cNvSpPr>
          <p:nvPr>
            <p:ph type="sldNum" sz="quarter" idx="12"/>
          </p:nvPr>
        </p:nvSpPr>
        <p:spPr/>
        <p:txBody>
          <a:bodyPr/>
          <a:lstStyle/>
          <a:p>
            <a:fld id="{1DD9AF87-53B6-FD4A-B2D3-CF1EEADDF73C}" type="slidenum">
              <a:rPr lang="en-GB" smtClean="0"/>
              <a:pPr/>
              <a:t>14</a:t>
            </a:fld>
            <a:endParaRPr lang="en-GB"/>
          </a:p>
        </p:txBody>
      </p:sp>
    </p:spTree>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6162" name="Rectangle 1"/>
          <p:cNvSpPr>
            <a:spLocks noGrp="1" noChangeArrowheads="1"/>
          </p:cNvSpPr>
          <p:nvPr>
            <p:ph type="body" idx="1"/>
          </p:nvPr>
        </p:nvSpPr>
        <p:spPr>
          <a:xfrm>
            <a:off x="892969" y="4732734"/>
            <a:ext cx="7358063" cy="794742"/>
          </a:xfrm>
        </p:spPr>
        <p:txBody>
          <a:bodyPr>
            <a:normAutofit fontScale="70000" lnSpcReduction="20000"/>
          </a:bodyPr>
          <a:lstStyle/>
          <a:p>
            <a:pPr marL="0" indent="0"/>
            <a:r>
              <a:rPr lang="en-US">
                <a:latin typeface="Gill Sans" charset="0"/>
                <a:ea typeface="ヒラギノ角ゴ ProN W3" charset="0"/>
                <a:cs typeface="ヒラギノ角ゴ ProN W3" charset="0"/>
              </a:rPr>
              <a:t>Evaluated Using </a:t>
            </a:r>
            <a:r>
              <a:rPr lang="en-US" b="1">
                <a:latin typeface="Gill Sans" charset="0"/>
                <a:ea typeface="ヒラギノ角ゴ ProN W3" charset="0"/>
                <a:cs typeface="ヒラギノ角ゴ ProN W3" charset="0"/>
              </a:rPr>
              <a:t>Value Decision Tables</a:t>
            </a:r>
            <a:endParaRPr lang="en-US" b="1">
              <a:latin typeface="Gill Sans" charset="0"/>
              <a:ea typeface="ヒラギノ角ゴ ProN W6" charset="0"/>
              <a:cs typeface="ヒラギノ角ゴ ProN W6" charset="0"/>
            </a:endParaRPr>
          </a:p>
          <a:p>
            <a:pPr marL="0" indent="0"/>
            <a:r>
              <a:rPr lang="en-US">
                <a:latin typeface="Gill Sans" charset="0"/>
                <a:ea typeface="ヒラギノ角ゴ ProN W3" charset="0"/>
                <a:cs typeface="ヒラギノ角ゴ ProN W3" charset="0"/>
              </a:rPr>
              <a:t>Work done by </a:t>
            </a:r>
            <a:r>
              <a:rPr lang="en-US" b="1">
                <a:latin typeface="Gill Sans" charset="0"/>
                <a:ea typeface="ヒラギノ角ゴ ProN W3" charset="0"/>
                <a:cs typeface="ヒラギノ角ゴ ProN W3" charset="0"/>
              </a:rPr>
              <a:t>NetLife Research</a:t>
            </a:r>
            <a:r>
              <a:rPr lang="en-US">
                <a:latin typeface="Gill Sans" charset="0"/>
                <a:ea typeface="ヒラギノ角ゴ ProN W3" charset="0"/>
                <a:cs typeface="ヒラギノ角ゴ ProN W3" charset="0"/>
              </a:rPr>
              <a:t> and </a:t>
            </a:r>
            <a:r>
              <a:rPr lang="en-US" b="1">
                <a:latin typeface="Gill Sans" charset="0"/>
                <a:ea typeface="ヒラギノ角ゴ ProN W3" charset="0"/>
                <a:cs typeface="ヒラギノ角ゴ ProN W3" charset="0"/>
              </a:rPr>
              <a:t>Bekk</a:t>
            </a:r>
            <a:endParaRPr lang="en-US" b="1">
              <a:latin typeface="Gill Sans" charset="0"/>
              <a:ea typeface="ヒラギノ角ゴ ProN W6" charset="0"/>
              <a:cs typeface="ヒラギノ角ゴ ProN W6" charset="0"/>
            </a:endParaRPr>
          </a:p>
        </p:txBody>
      </p:sp>
      <p:sp>
        <p:nvSpPr>
          <p:cNvPr id="476163" name="Text Box 2"/>
          <p:cNvSpPr txBox="1">
            <a:spLocks noChangeArrowheads="1"/>
          </p:cNvSpPr>
          <p:nvPr/>
        </p:nvSpPr>
        <p:spPr bwMode="auto">
          <a:xfrm>
            <a:off x="4470426" y="6509742"/>
            <a:ext cx="193104"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BFC418F3-1F15-864E-9157-45C675687A08}" type="slidenum">
              <a:rPr lang="en-US" sz="1300">
                <a:solidFill>
                  <a:schemeClr val="tx1"/>
                </a:solidFill>
                <a:cs typeface="Gill Sans" charset="0"/>
              </a:rPr>
              <a:pPr eaLnBrk="1" hangingPunct="1"/>
              <a:t>140</a:t>
            </a:fld>
            <a:endParaRPr lang="en-US" sz="1300">
              <a:solidFill>
                <a:schemeClr val="tx1"/>
              </a:solidFill>
              <a:cs typeface="Gill Sans" charset="0"/>
            </a:endParaRPr>
          </a:p>
        </p:txBody>
      </p:sp>
      <p:sp>
        <p:nvSpPr>
          <p:cNvPr id="476164" name="Rectangle 3"/>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476165" name="Rectangle 4"/>
          <p:cNvSpPr>
            <a:spLocks/>
          </p:cNvSpPr>
          <p:nvPr/>
        </p:nvSpPr>
        <p:spPr bwMode="auto">
          <a:xfrm>
            <a:off x="892969" y="178594"/>
            <a:ext cx="7358063"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5900">
                <a:cs typeface="Gill Sans" charset="0"/>
              </a:rPr>
              <a:t>Wargame</a:t>
            </a:r>
          </a:p>
        </p:txBody>
      </p:sp>
      <p:pic>
        <p:nvPicPr>
          <p:cNvPr id="476166" name="Picture 5"/>
          <p:cNvPicPr>
            <a:picLocks noChangeAspect="1" noChangeArrowheads="1"/>
          </p:cNvPicPr>
          <p:nvPr/>
        </p:nvPicPr>
        <p:blipFill>
          <a:blip r:embed="rId2">
            <a:alphaModFix amt="59000"/>
            <a:extLst>
              <a:ext uri="{28A0092B-C50C-407E-A947-70E740481C1C}">
                <a14:useLocalDpi xmlns:a14="http://schemas.microsoft.com/office/drawing/2010/main" val="0"/>
              </a:ext>
            </a:extLst>
          </a:blip>
          <a:srcRect/>
          <a:stretch>
            <a:fillRect/>
          </a:stretch>
        </p:blipFill>
        <p:spPr bwMode="auto">
          <a:xfrm>
            <a:off x="-1339453" y="-1321594"/>
            <a:ext cx="3920133" cy="3777258"/>
          </a:xfrm>
          <a:prstGeom prst="rect">
            <a:avLst/>
          </a:prstGeom>
          <a:noFill/>
          <a:ln>
            <a:noFill/>
          </a:ln>
          <a:extLst>
            <a:ext uri="{909E8E84-426E-40dd-AFC4-6F175D3DCCD1}">
              <a14:hiddenFill xmlns:a14="http://schemas.microsoft.com/office/drawing/2010/main">
                <a:solidFill>
                  <a:srgbClr val="FFFFFF">
                    <a:alpha val="59000"/>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76167" name="Rectangle 6"/>
          <p:cNvSpPr>
            <a:spLocks noGrp="1" noChangeArrowheads="1"/>
          </p:cNvSpPr>
          <p:nvPr>
            <p:ph type="title"/>
          </p:nvPr>
        </p:nvSpPr>
        <p:spPr>
          <a:xfrm>
            <a:off x="892969" y="1571625"/>
            <a:ext cx="7358063" cy="1857375"/>
          </a:xfrm>
        </p:spPr>
        <p:txBody>
          <a:bodyPr/>
          <a:lstStyle/>
          <a:p>
            <a:pPr eaLnBrk="1" hangingPunct="1"/>
            <a:r>
              <a:rPr lang="en-US">
                <a:latin typeface="Gill Sans" charset="0"/>
                <a:ea typeface="ヒラギノ角ゴ ProN W3" charset="0"/>
                <a:cs typeface="ヒラギノ角ゴ ProN W3" charset="0"/>
              </a:rPr>
              <a:t>Examples of Solution submitted</a:t>
            </a:r>
          </a:p>
        </p:txBody>
      </p:sp>
    </p:spTree>
    <p:extLst>
      <p:ext uri="{BB962C8B-B14F-4D97-AF65-F5344CB8AC3E}">
        <p14:creationId xmlns:p14="http://schemas.microsoft.com/office/powerpoint/2010/main" val="1588654012"/>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7186"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5F0B567A-2376-904A-A5BE-4027E3810435}" type="slidenum">
              <a:rPr lang="en-US" sz="1500">
                <a:solidFill>
                  <a:schemeClr val="tx1"/>
                </a:solidFill>
                <a:latin typeface="Verdana" charset="0"/>
                <a:cs typeface="Verdana" charset="0"/>
                <a:sym typeface="Verdana" charset="0"/>
              </a:rPr>
              <a:pPr eaLnBrk="1" hangingPunct="1"/>
              <a:t>141</a:t>
            </a:fld>
            <a:endParaRPr lang="en-US" sz="1500">
              <a:solidFill>
                <a:schemeClr val="tx1"/>
              </a:solidFill>
              <a:latin typeface="Verdana" charset="0"/>
              <a:cs typeface="Verdana" charset="0"/>
              <a:sym typeface="Verdana" charset="0"/>
            </a:endParaRPr>
          </a:p>
        </p:txBody>
      </p:sp>
      <p:sp>
        <p:nvSpPr>
          <p:cNvPr id="477187" name="Rectangle 1"/>
          <p:cNvSpPr>
            <a:spLocks/>
          </p:cNvSpPr>
          <p:nvPr/>
        </p:nvSpPr>
        <p:spPr bwMode="auto">
          <a:xfrm>
            <a:off x="0" y="6625828"/>
            <a:ext cx="1303734" cy="1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27" bIns="0"/>
          <a:lstStyle/>
          <a:p>
            <a:pPr marL="40182"/>
            <a:r>
              <a:rPr lang="en-US" sz="800">
                <a:solidFill>
                  <a:srgbClr val="FFFFFF"/>
                </a:solidFill>
                <a:latin typeface="Verdana" charset="0"/>
                <a:cs typeface="Verdana" charset="0"/>
                <a:sym typeface="Verdana" charset="0"/>
              </a:rPr>
              <a:t>04/29/09</a:t>
            </a:r>
          </a:p>
        </p:txBody>
      </p:sp>
      <p:sp>
        <p:nvSpPr>
          <p:cNvPr id="477188" name="Rectangle 2"/>
          <p:cNvSpPr>
            <a:spLocks/>
          </p:cNvSpPr>
          <p:nvPr/>
        </p:nvSpPr>
        <p:spPr bwMode="auto">
          <a:xfrm>
            <a:off x="8695283" y="6371332"/>
            <a:ext cx="294680" cy="31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8" bIns="0"/>
          <a:lstStyle/>
          <a:p>
            <a:pPr marL="40182"/>
            <a:r>
              <a:rPr lang="en-US" sz="1500">
                <a:latin typeface="Verdana" charset="0"/>
                <a:cs typeface="Verdana" charset="0"/>
                <a:sym typeface="Verdana" charset="0"/>
              </a:rPr>
              <a:t>1</a:t>
            </a:r>
          </a:p>
        </p:txBody>
      </p:sp>
      <p:sp>
        <p:nvSpPr>
          <p:cNvPr id="477189" name="Rectangle 3"/>
          <p:cNvSpPr>
            <a:spLocks/>
          </p:cNvSpPr>
          <p:nvPr/>
        </p:nvSpPr>
        <p:spPr bwMode="auto">
          <a:xfrm>
            <a:off x="178594" y="180826"/>
            <a:ext cx="8790161" cy="6487418"/>
          </a:xfrm>
          <a:prstGeom prst="rect">
            <a:avLst/>
          </a:prstGeom>
          <a:solidFill>
            <a:srgbClr val="7BC144"/>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nb-NO"/>
          </a:p>
        </p:txBody>
      </p:sp>
      <p:pic>
        <p:nvPicPr>
          <p:cNvPr id="477190"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241" y="1173138"/>
            <a:ext cx="6119068" cy="143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7191" name="Rectangle 5"/>
          <p:cNvSpPr>
            <a:spLocks/>
          </p:cNvSpPr>
          <p:nvPr/>
        </p:nvSpPr>
        <p:spPr bwMode="auto">
          <a:xfrm>
            <a:off x="4239369" y="1744639"/>
            <a:ext cx="4729386" cy="45764"/>
          </a:xfrm>
          <a:prstGeom prst="rect">
            <a:avLst/>
          </a:prstGeom>
          <a:solidFill>
            <a:srgbClr val="0066FF"/>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nb-NO"/>
          </a:p>
        </p:txBody>
      </p:sp>
      <p:sp>
        <p:nvSpPr>
          <p:cNvPr id="477192" name="Rectangle 6"/>
          <p:cNvSpPr>
            <a:spLocks/>
          </p:cNvSpPr>
          <p:nvPr/>
        </p:nvSpPr>
        <p:spPr bwMode="auto">
          <a:xfrm>
            <a:off x="1839516" y="2610818"/>
            <a:ext cx="7304484" cy="2035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8" bIns="0"/>
          <a:lstStyle/>
          <a:p>
            <a:pPr marL="40182"/>
            <a:r>
              <a:rPr lang="en-US" sz="3500">
                <a:solidFill>
                  <a:srgbClr val="FFFFFF"/>
                </a:solidFill>
                <a:latin typeface="Calibri Bold" charset="0"/>
                <a:cs typeface="Calibri Bold" charset="0"/>
                <a:sym typeface="Calibri Bold" charset="0"/>
              </a:rPr>
              <a:t>Løsningsforslag</a:t>
            </a:r>
            <a:r>
              <a:rPr lang="en-US" sz="3500">
                <a:solidFill>
                  <a:srgbClr val="FFFFFF"/>
                </a:solidFill>
                <a:latin typeface="ＭＳ Ｐゴシック" charset="0"/>
                <a:sym typeface="ＭＳ Ｐゴシック" charset="0"/>
              </a:rPr>
              <a:t/>
            </a:r>
            <a:br>
              <a:rPr lang="en-US" sz="3500">
                <a:solidFill>
                  <a:srgbClr val="FFFFFF"/>
                </a:solidFill>
                <a:latin typeface="ＭＳ Ｐゴシック" charset="0"/>
                <a:sym typeface="ＭＳ Ｐゴシック" charset="0"/>
              </a:rPr>
            </a:br>
            <a:r>
              <a:rPr lang="en-US" sz="3500">
                <a:solidFill>
                  <a:srgbClr val="FFFFFF"/>
                </a:solidFill>
                <a:latin typeface="Calibri Bold" charset="0"/>
                <a:cs typeface="Calibri Bold" charset="0"/>
                <a:sym typeface="Calibri Bold" charset="0"/>
              </a:rPr>
              <a:t>  og produkt.sammenlign</a:t>
            </a:r>
            <a:r>
              <a:rPr lang="en-US" sz="2000">
                <a:solidFill>
                  <a:srgbClr val="FFFFFF"/>
                </a:solidFill>
                <a:latin typeface="ＭＳ Ｐゴシック" charset="0"/>
                <a:sym typeface="ＭＳ Ｐゴシック" charset="0"/>
              </a:rPr>
              <a:t/>
            </a:r>
            <a:br>
              <a:rPr lang="en-US" sz="2000">
                <a:solidFill>
                  <a:srgbClr val="FFFFFF"/>
                </a:solidFill>
                <a:latin typeface="ＭＳ Ｐゴシック" charset="0"/>
                <a:sym typeface="ＭＳ Ｐゴシック" charset="0"/>
              </a:rPr>
            </a:br>
            <a:r>
              <a:rPr lang="en-US" sz="1500">
                <a:solidFill>
                  <a:srgbClr val="FFFFFF"/>
                </a:solidFill>
                <a:latin typeface="ＭＳ Ｐゴシック" charset="0"/>
                <a:sym typeface="ＭＳ Ｐゴシック" charset="0"/>
              </a:rPr>
              <a:t/>
            </a:r>
            <a:br>
              <a:rPr lang="en-US" sz="1500">
                <a:solidFill>
                  <a:srgbClr val="FFFFFF"/>
                </a:solidFill>
                <a:latin typeface="ＭＳ Ｐゴシック" charset="0"/>
                <a:sym typeface="ＭＳ Ｐゴシック" charset="0"/>
              </a:rPr>
            </a:br>
            <a:r>
              <a:rPr lang="en-US" sz="1500">
                <a:solidFill>
                  <a:srgbClr val="FFFFFF"/>
                </a:solidFill>
                <a:latin typeface="ＭＳ Ｐゴシック" charset="0"/>
                <a:sym typeface="ＭＳ Ｐゴシック" charset="0"/>
              </a:rPr>
              <a:t/>
            </a:r>
            <a:br>
              <a:rPr lang="en-US" sz="1500">
                <a:solidFill>
                  <a:srgbClr val="FFFFFF"/>
                </a:solidFill>
                <a:latin typeface="ＭＳ Ｐゴシック" charset="0"/>
                <a:sym typeface="ＭＳ Ｐゴシック" charset="0"/>
              </a:rPr>
            </a:br>
            <a:r>
              <a:rPr lang="en-US" sz="1500">
                <a:solidFill>
                  <a:srgbClr val="FFFFFF"/>
                </a:solidFill>
                <a:latin typeface="Calibri Bold" charset="0"/>
                <a:cs typeface="Calibri Bold" charset="0"/>
                <a:sym typeface="Calibri Bold" charset="0"/>
              </a:rPr>
              <a:t>Utarbeidet av:	DP Brukeropplevelse</a:t>
            </a:r>
            <a:r>
              <a:rPr lang="en-US" sz="1500">
                <a:solidFill>
                  <a:srgbClr val="FFFFFF"/>
                </a:solidFill>
                <a:latin typeface="ＭＳ Ｐゴシック" charset="0"/>
                <a:sym typeface="ＭＳ Ｐゴシック" charset="0"/>
              </a:rPr>
              <a:t/>
            </a:r>
            <a:br>
              <a:rPr lang="en-US" sz="1500">
                <a:solidFill>
                  <a:srgbClr val="FFFFFF"/>
                </a:solidFill>
                <a:latin typeface="ＭＳ Ｐゴシック" charset="0"/>
                <a:sym typeface="ＭＳ Ｐゴシック" charset="0"/>
              </a:rPr>
            </a:br>
            <a:r>
              <a:rPr lang="en-US" sz="1500">
                <a:solidFill>
                  <a:srgbClr val="FFFFFF"/>
                </a:solidFill>
                <a:latin typeface="Calibri Bold" charset="0"/>
                <a:cs typeface="Calibri Bold" charset="0"/>
                <a:sym typeface="Calibri Bold" charset="0"/>
              </a:rPr>
              <a:t>Dato:		20.01.2009 </a:t>
            </a:r>
          </a:p>
        </p:txBody>
      </p:sp>
    </p:spTree>
    <p:extLst>
      <p:ext uri="{BB962C8B-B14F-4D97-AF65-F5344CB8AC3E}">
        <p14:creationId xmlns:p14="http://schemas.microsoft.com/office/powerpoint/2010/main" val="3099360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8B89144C-6854-8E4B-BD03-42AE6E1304B6}" type="slidenum">
              <a:rPr lang="en-US" sz="1500">
                <a:solidFill>
                  <a:schemeClr val="tx1"/>
                </a:solidFill>
                <a:latin typeface="Verdana" charset="0"/>
                <a:cs typeface="Verdana" charset="0"/>
                <a:sym typeface="Verdana" charset="0"/>
              </a:rPr>
              <a:pPr eaLnBrk="1" hangingPunct="1"/>
              <a:t>142</a:t>
            </a:fld>
            <a:endParaRPr lang="en-US" sz="1500">
              <a:solidFill>
                <a:schemeClr val="tx1"/>
              </a:solidFill>
              <a:latin typeface="Verdana" charset="0"/>
              <a:cs typeface="Verdana" charset="0"/>
              <a:sym typeface="Verdana" charset="0"/>
            </a:endParaRPr>
          </a:p>
        </p:txBody>
      </p:sp>
      <p:sp>
        <p:nvSpPr>
          <p:cNvPr id="478211" name="Rectangle 1"/>
          <p:cNvSpPr>
            <a:spLocks/>
          </p:cNvSpPr>
          <p:nvPr/>
        </p:nvSpPr>
        <p:spPr bwMode="auto">
          <a:xfrm>
            <a:off x="3812977" y="2714625"/>
            <a:ext cx="5197078" cy="89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8" bIns="0"/>
          <a:lstStyle/>
          <a:p>
            <a:pPr marL="40182"/>
            <a:r>
              <a:rPr lang="en-US" sz="5300">
                <a:solidFill>
                  <a:srgbClr val="A0CB71"/>
                </a:solidFill>
                <a:latin typeface="Calibri Bold" charset="0"/>
                <a:cs typeface="Calibri Bold" charset="0"/>
                <a:sym typeface="Calibri Bold" charset="0"/>
              </a:rPr>
              <a:t>Solutions</a:t>
            </a:r>
          </a:p>
        </p:txBody>
      </p:sp>
      <p:pic>
        <p:nvPicPr>
          <p:cNvPr id="47821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221" y="821532"/>
            <a:ext cx="3334122" cy="986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8213" name="Rectangle 3"/>
          <p:cNvSpPr>
            <a:spLocks noGrp="1" noChangeArrowheads="1"/>
          </p:cNvSpPr>
          <p:nvPr>
            <p:ph type="body" idx="1"/>
          </p:nvPr>
        </p:nvSpPr>
        <p:spPr>
          <a:xfrm>
            <a:off x="3884414" y="3732609"/>
            <a:ext cx="5027414" cy="3125391"/>
          </a:xfrm>
        </p:spPr>
        <p:txBody>
          <a:bodyPr rIns="116972"/>
          <a:lstStyle/>
          <a:p>
            <a:pPr eaLnBrk="1" hangingPunct="1"/>
            <a:r>
              <a:rPr lang="en-US">
                <a:latin typeface="Calibri" charset="0"/>
                <a:ea typeface="ヒラギノ角ゴ ProN W3" charset="0"/>
                <a:cs typeface="ヒラギノ角ゴ ProN W3" charset="0"/>
              </a:rPr>
              <a:t>12 solution suggestions</a:t>
            </a:r>
          </a:p>
        </p:txBody>
      </p:sp>
      <p:sp>
        <p:nvSpPr>
          <p:cNvPr id="478214" name="Text Box 4"/>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2E6CCEE4-3AA6-5D47-A36B-405F173BC278}" type="slidenum">
              <a:rPr lang="en-US" sz="1300">
                <a:solidFill>
                  <a:schemeClr val="tx1"/>
                </a:solidFill>
                <a:cs typeface="Gill Sans" charset="0"/>
              </a:rPr>
              <a:pPr eaLnBrk="1" hangingPunct="1"/>
              <a:t>142</a:t>
            </a:fld>
            <a:endParaRPr lang="en-US" sz="1300">
              <a:solidFill>
                <a:schemeClr val="tx1"/>
              </a:solidFill>
              <a:cs typeface="Gill Sans" charset="0"/>
            </a:endParaRPr>
          </a:p>
        </p:txBody>
      </p:sp>
    </p:spTree>
    <p:extLst>
      <p:ext uri="{BB962C8B-B14F-4D97-AF65-F5344CB8AC3E}">
        <p14:creationId xmlns:p14="http://schemas.microsoft.com/office/powerpoint/2010/main" val="2470171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9234"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B924C3E2-2E55-2844-B015-15F794ADAD63}" type="slidenum">
              <a:rPr lang="en-US" sz="1500">
                <a:solidFill>
                  <a:schemeClr val="tx1"/>
                </a:solidFill>
                <a:latin typeface="Verdana" charset="0"/>
                <a:cs typeface="Verdana" charset="0"/>
                <a:sym typeface="Verdana" charset="0"/>
              </a:rPr>
              <a:pPr eaLnBrk="1" hangingPunct="1"/>
              <a:t>143</a:t>
            </a:fld>
            <a:endParaRPr lang="en-US" sz="1500">
              <a:solidFill>
                <a:schemeClr val="tx1"/>
              </a:solidFill>
              <a:latin typeface="Verdana" charset="0"/>
              <a:cs typeface="Verdana" charset="0"/>
              <a:sym typeface="Verdana" charset="0"/>
            </a:endParaRPr>
          </a:p>
        </p:txBody>
      </p:sp>
      <p:pic>
        <p:nvPicPr>
          <p:cNvPr id="47923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3312" y="1000125"/>
            <a:ext cx="3071813" cy="3539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9236" name="Rectangle 2"/>
          <p:cNvSpPr>
            <a:spLocks noGrp="1" noChangeArrowheads="1"/>
          </p:cNvSpPr>
          <p:nvPr>
            <p:ph type="title"/>
          </p:nvPr>
        </p:nvSpPr>
        <p:spPr/>
        <p:txBody>
          <a:bodyPr rIns="116972"/>
          <a:lstStyle/>
          <a:p>
            <a:pPr marL="40182"/>
            <a:r>
              <a:rPr lang="en-US">
                <a:latin typeface="Calibri Bold" charset="0"/>
                <a:ea typeface="ヒラギノ角ゴ ProN W6" charset="0"/>
                <a:cs typeface="ヒラギノ角ゴ ProN W6" charset="0"/>
              </a:rPr>
              <a:t>Produktveileder Wizard</a:t>
            </a:r>
          </a:p>
        </p:txBody>
      </p:sp>
      <p:sp>
        <p:nvSpPr>
          <p:cNvPr id="479237" name="Line 3"/>
          <p:cNvSpPr>
            <a:spLocks noChangeShapeType="1"/>
          </p:cNvSpPr>
          <p:nvPr/>
        </p:nvSpPr>
        <p:spPr bwMode="auto">
          <a:xfrm>
            <a:off x="2928937" y="2357438"/>
            <a:ext cx="839391" cy="303609"/>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lIns="0" tIns="0" rIns="0" bIns="0"/>
          <a:lstStyle/>
          <a:p>
            <a:endParaRPr lang="en-GB"/>
          </a:p>
        </p:txBody>
      </p:sp>
      <p:grpSp>
        <p:nvGrpSpPr>
          <p:cNvPr id="479238" name="Group 4"/>
          <p:cNvGrpSpPr>
            <a:grpSpLocks/>
          </p:cNvGrpSpPr>
          <p:nvPr/>
        </p:nvGrpSpPr>
        <p:grpSpPr bwMode="auto">
          <a:xfrm>
            <a:off x="35719" y="1137419"/>
            <a:ext cx="3559597" cy="3268266"/>
            <a:chOff x="0" y="0"/>
            <a:chExt cx="3188" cy="2928"/>
          </a:xfrm>
        </p:grpSpPr>
        <p:grpSp>
          <p:nvGrpSpPr>
            <p:cNvPr id="479242" name="Group 5"/>
            <p:cNvGrpSpPr>
              <a:grpSpLocks/>
            </p:cNvGrpSpPr>
            <p:nvPr/>
          </p:nvGrpSpPr>
          <p:grpSpPr bwMode="auto">
            <a:xfrm>
              <a:off x="492" y="0"/>
              <a:ext cx="2696" cy="2928"/>
              <a:chOff x="0" y="0"/>
              <a:chExt cx="2696" cy="2928"/>
            </a:xfrm>
          </p:grpSpPr>
          <p:sp>
            <p:nvSpPr>
              <p:cNvPr id="479246" name="Rectangle 6"/>
              <p:cNvSpPr>
                <a:spLocks/>
              </p:cNvSpPr>
              <p:nvPr/>
            </p:nvSpPr>
            <p:spPr bwMode="auto">
              <a:xfrm>
                <a:off x="0" y="0"/>
                <a:ext cx="2696" cy="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40182"/>
                <a:r>
                  <a:rPr lang="en-US" sz="1500" b="1">
                    <a:latin typeface="Verdana" charset="0"/>
                    <a:cs typeface="Verdana" charset="0"/>
                    <a:sym typeface="Verdana" charset="0"/>
                  </a:rPr>
                  <a:t>Produktveileder Wizard </a:t>
                </a:r>
              </a:p>
              <a:p>
                <a:pPr marL="40182"/>
                <a:r>
                  <a:rPr lang="en-US" sz="1500">
                    <a:latin typeface="Verdana" charset="0"/>
                    <a:cs typeface="Verdana" charset="0"/>
                    <a:sym typeface="Verdana" charset="0"/>
                  </a:rPr>
                  <a:t>Et dynamisk felt på forsiden spør brukerne etter deres behov på en intuitiv måte.</a:t>
                </a:r>
              </a:p>
              <a:p>
                <a:pPr marL="40182"/>
                <a:endParaRPr lang="en-US" sz="1500">
                  <a:latin typeface="Verdana" charset="0"/>
                  <a:cs typeface="Verdana" charset="0"/>
                  <a:sym typeface="Verdana" charset="0"/>
                </a:endParaRPr>
              </a:p>
              <a:p>
                <a:pPr marL="40182"/>
                <a:endParaRPr lang="en-US" sz="1500">
                  <a:latin typeface="Verdana" charset="0"/>
                  <a:cs typeface="Verdana" charset="0"/>
                  <a:sym typeface="Verdana" charset="0"/>
                </a:endParaRPr>
              </a:p>
              <a:p>
                <a:pPr marL="40182"/>
                <a:r>
                  <a:rPr lang="en-US" sz="1500">
                    <a:latin typeface="Verdana" charset="0"/>
                    <a:cs typeface="Verdana" charset="0"/>
                    <a:sym typeface="Verdana" charset="0"/>
                  </a:rPr>
                  <a:t>Resultatene en oversikt over aktuelle produkter vises. Oversikten er utformet slik at man kan sammenligne viktige produktaspekt.</a:t>
                </a:r>
              </a:p>
              <a:p>
                <a:pPr marL="40182"/>
                <a:endParaRPr lang="en-US" sz="1500">
                  <a:latin typeface="Verdana" charset="0"/>
                  <a:cs typeface="Verdana" charset="0"/>
                  <a:sym typeface="Verdana" charset="0"/>
                </a:endParaRPr>
              </a:p>
              <a:p>
                <a:pPr marL="40182"/>
                <a:r>
                  <a:rPr lang="en-US" sz="1000">
                    <a:latin typeface="Verdana" charset="0"/>
                    <a:cs typeface="Verdana" charset="0"/>
                    <a:sym typeface="Verdana" charset="0"/>
                  </a:rPr>
                  <a:t>(Estimatene er uten innlogging for avtalekunder)</a:t>
                </a:r>
              </a:p>
            </p:txBody>
          </p:sp>
        </p:grpSp>
        <p:grpSp>
          <p:nvGrpSpPr>
            <p:cNvPr id="479243" name="Group 7"/>
            <p:cNvGrpSpPr>
              <a:grpSpLocks/>
            </p:cNvGrpSpPr>
            <p:nvPr/>
          </p:nvGrpSpPr>
          <p:grpSpPr bwMode="auto">
            <a:xfrm>
              <a:off x="0" y="23"/>
              <a:ext cx="453" cy="437"/>
              <a:chOff x="0" y="0"/>
              <a:chExt cx="453" cy="436"/>
            </a:xfrm>
          </p:grpSpPr>
          <p:pic>
            <p:nvPicPr>
              <p:cNvPr id="479244"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3"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9245" name="Rectangle 9"/>
              <p:cNvSpPr>
                <a:spLocks/>
              </p:cNvSpPr>
              <p:nvPr/>
            </p:nvSpPr>
            <p:spPr bwMode="auto">
              <a:xfrm>
                <a:off x="135" y="82"/>
                <a:ext cx="20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1000">
                    <a:solidFill>
                      <a:srgbClr val="FFFFFF"/>
                    </a:solidFill>
                    <a:latin typeface="Calibri Bold" charset="0"/>
                    <a:cs typeface="Calibri Bold" charset="0"/>
                    <a:sym typeface="Calibri Bold" charset="0"/>
                  </a:rPr>
                  <a:t>1.</a:t>
                </a:r>
              </a:p>
            </p:txBody>
          </p:sp>
        </p:grpSp>
      </p:grpSp>
      <p:pic>
        <p:nvPicPr>
          <p:cNvPr id="479239" name="Picture 1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4937" y="658565"/>
            <a:ext cx="5317629" cy="6199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9240" name="Line 11"/>
          <p:cNvSpPr>
            <a:spLocks noChangeShapeType="1"/>
          </p:cNvSpPr>
          <p:nvPr/>
        </p:nvSpPr>
        <p:spPr bwMode="auto">
          <a:xfrm>
            <a:off x="3143250" y="4214812"/>
            <a:ext cx="2500313" cy="1071563"/>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lIns="0" tIns="0" rIns="0" bIns="0"/>
          <a:lstStyle/>
          <a:p>
            <a:endParaRPr lang="en-GB"/>
          </a:p>
        </p:txBody>
      </p:sp>
      <p:sp>
        <p:nvSpPr>
          <p:cNvPr id="479241" name="Line 12"/>
          <p:cNvSpPr>
            <a:spLocks noChangeShapeType="1"/>
          </p:cNvSpPr>
          <p:nvPr/>
        </p:nvSpPr>
        <p:spPr bwMode="auto">
          <a:xfrm>
            <a:off x="5429250" y="3357562"/>
            <a:ext cx="3071813" cy="1117"/>
          </a:xfrm>
          <a:prstGeom prst="line">
            <a:avLst/>
          </a:prstGeom>
          <a:noFill/>
          <a:ln w="9525">
            <a:solidFill>
              <a:srgbClr val="404040"/>
            </a:solidFill>
            <a:round/>
            <a:headEnd/>
            <a:tailEnd/>
          </a:ln>
          <a:extLst>
            <a:ext uri="{909E8E84-426E-40dd-AFC4-6F175D3DCCD1}">
              <a14:hiddenFill xmlns:a14="http://schemas.microsoft.com/office/drawing/2010/main">
                <a:noFill/>
              </a14:hiddenFill>
            </a:ext>
          </a:extLst>
        </p:spPr>
        <p:txBody>
          <a:bodyPr lIns="0" tIns="0" rIns="0" bIns="0"/>
          <a:lstStyle/>
          <a:p>
            <a:endParaRPr lang="en-GB"/>
          </a:p>
        </p:txBody>
      </p:sp>
    </p:spTree>
    <p:extLst>
      <p:ext uri="{BB962C8B-B14F-4D97-AF65-F5344CB8AC3E}">
        <p14:creationId xmlns:p14="http://schemas.microsoft.com/office/powerpoint/2010/main" val="2666183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0258"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1E2E7684-9AEE-AC4C-820E-E27434D592CA}" type="slidenum">
              <a:rPr lang="en-US" sz="1500">
                <a:solidFill>
                  <a:schemeClr val="tx1"/>
                </a:solidFill>
                <a:latin typeface="Verdana" charset="0"/>
                <a:cs typeface="Verdana" charset="0"/>
                <a:sym typeface="Verdana" charset="0"/>
              </a:rPr>
              <a:pPr eaLnBrk="1" hangingPunct="1"/>
              <a:t>144</a:t>
            </a:fld>
            <a:endParaRPr lang="en-US" sz="1500">
              <a:solidFill>
                <a:schemeClr val="tx1"/>
              </a:solidFill>
              <a:latin typeface="Verdana" charset="0"/>
              <a:cs typeface="Verdana" charset="0"/>
              <a:sym typeface="Verdana" charset="0"/>
            </a:endParaRPr>
          </a:p>
        </p:txBody>
      </p:sp>
      <p:pic>
        <p:nvPicPr>
          <p:cNvPr id="480259"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8252" y="1428750"/>
            <a:ext cx="5635749"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0260" name="Rectangle 2"/>
          <p:cNvSpPr>
            <a:spLocks noGrp="1" noChangeArrowheads="1"/>
          </p:cNvSpPr>
          <p:nvPr>
            <p:ph type="title"/>
          </p:nvPr>
        </p:nvSpPr>
        <p:spPr/>
        <p:txBody>
          <a:bodyPr rIns="116972"/>
          <a:lstStyle/>
          <a:p>
            <a:pPr marL="40182"/>
            <a:r>
              <a:rPr lang="en-US">
                <a:latin typeface="Calibri Bold" charset="0"/>
                <a:ea typeface="ヒラギノ角ゴ ProN W6" charset="0"/>
                <a:cs typeface="ヒラギノ角ゴ ProN W6" charset="0"/>
              </a:rPr>
              <a:t>Forside</a:t>
            </a:r>
          </a:p>
        </p:txBody>
      </p:sp>
      <p:sp>
        <p:nvSpPr>
          <p:cNvPr id="480261" name="Line 3"/>
          <p:cNvSpPr>
            <a:spLocks noChangeShapeType="1"/>
          </p:cNvSpPr>
          <p:nvPr/>
        </p:nvSpPr>
        <p:spPr bwMode="auto">
          <a:xfrm>
            <a:off x="2928938" y="1571625"/>
            <a:ext cx="694283" cy="1161976"/>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lIns="0" tIns="0" rIns="0" bIns="0"/>
          <a:lstStyle/>
          <a:p>
            <a:endParaRPr lang="en-GB"/>
          </a:p>
        </p:txBody>
      </p:sp>
      <p:grpSp>
        <p:nvGrpSpPr>
          <p:cNvPr id="480262" name="Group 4"/>
          <p:cNvGrpSpPr>
            <a:grpSpLocks/>
          </p:cNvGrpSpPr>
          <p:nvPr/>
        </p:nvGrpSpPr>
        <p:grpSpPr bwMode="auto">
          <a:xfrm>
            <a:off x="35719" y="1137419"/>
            <a:ext cx="3559597" cy="513457"/>
            <a:chOff x="0" y="0"/>
            <a:chExt cx="3188" cy="460"/>
          </a:xfrm>
        </p:grpSpPr>
        <p:grpSp>
          <p:nvGrpSpPr>
            <p:cNvPr id="480277" name="Group 5"/>
            <p:cNvGrpSpPr>
              <a:grpSpLocks/>
            </p:cNvGrpSpPr>
            <p:nvPr/>
          </p:nvGrpSpPr>
          <p:grpSpPr bwMode="auto">
            <a:xfrm>
              <a:off x="492" y="0"/>
              <a:ext cx="2696" cy="280"/>
              <a:chOff x="0" y="0"/>
              <a:chExt cx="2696" cy="280"/>
            </a:xfrm>
          </p:grpSpPr>
          <p:sp>
            <p:nvSpPr>
              <p:cNvPr id="480281" name="Rectangle 6"/>
              <p:cNvSpPr>
                <a:spLocks/>
              </p:cNvSpPr>
              <p:nvPr/>
            </p:nvSpPr>
            <p:spPr bwMode="auto">
              <a:xfrm>
                <a:off x="0" y="0"/>
                <a:ext cx="2696"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40182"/>
                <a:r>
                  <a:rPr lang="en-US" sz="1500">
                    <a:solidFill>
                      <a:srgbClr val="808080"/>
                    </a:solidFill>
                    <a:latin typeface="Verdana" charset="0"/>
                    <a:cs typeface="Verdana" charset="0"/>
                    <a:sym typeface="Verdana" charset="0"/>
                  </a:rPr>
                  <a:t>Produktguide (fasettert)</a:t>
                </a:r>
              </a:p>
            </p:txBody>
          </p:sp>
        </p:grpSp>
        <p:grpSp>
          <p:nvGrpSpPr>
            <p:cNvPr id="480278" name="Group 7"/>
            <p:cNvGrpSpPr>
              <a:grpSpLocks/>
            </p:cNvGrpSpPr>
            <p:nvPr/>
          </p:nvGrpSpPr>
          <p:grpSpPr bwMode="auto">
            <a:xfrm>
              <a:off x="0" y="23"/>
              <a:ext cx="453" cy="437"/>
              <a:chOff x="0" y="0"/>
              <a:chExt cx="453" cy="436"/>
            </a:xfrm>
          </p:grpSpPr>
          <p:pic>
            <p:nvPicPr>
              <p:cNvPr id="480279"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3"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0280" name="Rectangle 9"/>
              <p:cNvSpPr>
                <a:spLocks/>
              </p:cNvSpPr>
              <p:nvPr/>
            </p:nvSpPr>
            <p:spPr bwMode="auto">
              <a:xfrm>
                <a:off x="135" y="82"/>
                <a:ext cx="20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1000">
                    <a:solidFill>
                      <a:srgbClr val="808080"/>
                    </a:solidFill>
                    <a:latin typeface="Calibri Bold" charset="0"/>
                    <a:cs typeface="Calibri Bold" charset="0"/>
                    <a:sym typeface="Calibri Bold" charset="0"/>
                  </a:rPr>
                  <a:t>2.</a:t>
                </a:r>
              </a:p>
            </p:txBody>
          </p:sp>
        </p:grpSp>
      </p:grpSp>
      <p:grpSp>
        <p:nvGrpSpPr>
          <p:cNvPr id="480263" name="Group 10"/>
          <p:cNvGrpSpPr>
            <a:grpSpLocks/>
          </p:cNvGrpSpPr>
          <p:nvPr/>
        </p:nvGrpSpPr>
        <p:grpSpPr bwMode="auto">
          <a:xfrm>
            <a:off x="35719" y="2857500"/>
            <a:ext cx="3559597" cy="1759148"/>
            <a:chOff x="0" y="0"/>
            <a:chExt cx="3188" cy="1576"/>
          </a:xfrm>
        </p:grpSpPr>
        <p:grpSp>
          <p:nvGrpSpPr>
            <p:cNvPr id="480272" name="Group 11"/>
            <p:cNvGrpSpPr>
              <a:grpSpLocks/>
            </p:cNvGrpSpPr>
            <p:nvPr/>
          </p:nvGrpSpPr>
          <p:grpSpPr bwMode="auto">
            <a:xfrm>
              <a:off x="492" y="0"/>
              <a:ext cx="2696" cy="1576"/>
              <a:chOff x="0" y="0"/>
              <a:chExt cx="2696" cy="1576"/>
            </a:xfrm>
          </p:grpSpPr>
          <p:sp>
            <p:nvSpPr>
              <p:cNvPr id="480276" name="Rectangle 12"/>
              <p:cNvSpPr>
                <a:spLocks/>
              </p:cNvSpPr>
              <p:nvPr/>
            </p:nvSpPr>
            <p:spPr bwMode="auto">
              <a:xfrm>
                <a:off x="0" y="0"/>
                <a:ext cx="2696" cy="1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40182"/>
                <a:r>
                  <a:rPr lang="en-US" sz="1500" b="1">
                    <a:latin typeface="Verdana" charset="0"/>
                    <a:cs typeface="Verdana" charset="0"/>
                    <a:sym typeface="Verdana" charset="0"/>
                  </a:rPr>
                  <a:t>Flytte verktøykasse til venstre spalte</a:t>
                </a:r>
              </a:p>
              <a:p>
                <a:pPr marL="40182"/>
                <a:r>
                  <a:rPr lang="en-US" sz="1500">
                    <a:latin typeface="Verdana" charset="0"/>
                    <a:cs typeface="Verdana" charset="0"/>
                    <a:sym typeface="Verdana" charset="0"/>
                  </a:rPr>
                  <a:t>Dagens verktøykasse plasseres i midtfeltet. Det bør fortsatt være dynamiske felter brukerne kan skrive rett inn i.</a:t>
                </a:r>
              </a:p>
            </p:txBody>
          </p:sp>
        </p:grpSp>
        <p:grpSp>
          <p:nvGrpSpPr>
            <p:cNvPr id="480273" name="Group 13"/>
            <p:cNvGrpSpPr>
              <a:grpSpLocks/>
            </p:cNvGrpSpPr>
            <p:nvPr/>
          </p:nvGrpSpPr>
          <p:grpSpPr bwMode="auto">
            <a:xfrm>
              <a:off x="0" y="23"/>
              <a:ext cx="453" cy="437"/>
              <a:chOff x="0" y="0"/>
              <a:chExt cx="453" cy="436"/>
            </a:xfrm>
          </p:grpSpPr>
          <p:pic>
            <p:nvPicPr>
              <p:cNvPr id="480274" name="Picture 1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3"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0275" name="Rectangle 15"/>
              <p:cNvSpPr>
                <a:spLocks/>
              </p:cNvSpPr>
              <p:nvPr/>
            </p:nvSpPr>
            <p:spPr bwMode="auto">
              <a:xfrm>
                <a:off x="135" y="82"/>
                <a:ext cx="20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1000">
                    <a:solidFill>
                      <a:srgbClr val="FFFFFF"/>
                    </a:solidFill>
                    <a:latin typeface="Calibri Bold" charset="0"/>
                    <a:cs typeface="Calibri Bold" charset="0"/>
                    <a:sym typeface="Calibri Bold" charset="0"/>
                  </a:rPr>
                  <a:t>9.</a:t>
                </a:r>
              </a:p>
            </p:txBody>
          </p:sp>
        </p:grpSp>
      </p:grpSp>
      <p:sp>
        <p:nvSpPr>
          <p:cNvPr id="480264" name="Line 16"/>
          <p:cNvSpPr>
            <a:spLocks noChangeShapeType="1"/>
          </p:cNvSpPr>
          <p:nvPr/>
        </p:nvSpPr>
        <p:spPr bwMode="auto">
          <a:xfrm>
            <a:off x="3286125" y="4071937"/>
            <a:ext cx="357188" cy="1117"/>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lIns="0" tIns="0" rIns="0" bIns="0"/>
          <a:lstStyle/>
          <a:p>
            <a:endParaRPr lang="en-GB"/>
          </a:p>
        </p:txBody>
      </p:sp>
      <p:grpSp>
        <p:nvGrpSpPr>
          <p:cNvPr id="480265" name="Group 17"/>
          <p:cNvGrpSpPr>
            <a:grpSpLocks/>
          </p:cNvGrpSpPr>
          <p:nvPr/>
        </p:nvGrpSpPr>
        <p:grpSpPr bwMode="auto">
          <a:xfrm>
            <a:off x="35719" y="5143500"/>
            <a:ext cx="3559597" cy="1518047"/>
            <a:chOff x="0" y="0"/>
            <a:chExt cx="3188" cy="1360"/>
          </a:xfrm>
        </p:grpSpPr>
        <p:grpSp>
          <p:nvGrpSpPr>
            <p:cNvPr id="480267" name="Group 18"/>
            <p:cNvGrpSpPr>
              <a:grpSpLocks/>
            </p:cNvGrpSpPr>
            <p:nvPr/>
          </p:nvGrpSpPr>
          <p:grpSpPr bwMode="auto">
            <a:xfrm>
              <a:off x="492" y="0"/>
              <a:ext cx="2696" cy="1360"/>
              <a:chOff x="0" y="0"/>
              <a:chExt cx="2696" cy="1360"/>
            </a:xfrm>
          </p:grpSpPr>
          <p:sp>
            <p:nvSpPr>
              <p:cNvPr id="480271" name="Rectangle 19"/>
              <p:cNvSpPr>
                <a:spLocks/>
              </p:cNvSpPr>
              <p:nvPr/>
            </p:nvSpPr>
            <p:spPr bwMode="auto">
              <a:xfrm>
                <a:off x="0" y="0"/>
                <a:ext cx="2696" cy="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40182"/>
                <a:r>
                  <a:rPr lang="en-US" sz="1500" b="1">
                    <a:latin typeface="Verdana" charset="0"/>
                    <a:cs typeface="Verdana" charset="0"/>
                    <a:sym typeface="Verdana" charset="0"/>
                  </a:rPr>
                  <a:t>Behovsformulering på spesialistinnganger</a:t>
                </a:r>
              </a:p>
              <a:p>
                <a:pPr marL="40182"/>
                <a:r>
                  <a:rPr lang="ja-JP" altLang="en-US" sz="1500">
                    <a:latin typeface="Verdana" charset="0"/>
                    <a:cs typeface="Verdana" charset="0"/>
                    <a:sym typeface="Verdana" charset="0"/>
                  </a:rPr>
                  <a:t>”</a:t>
                </a:r>
                <a:r>
                  <a:rPr lang="en-US" sz="1500">
                    <a:latin typeface="Verdana" charset="0"/>
                    <a:cs typeface="Verdana" charset="0"/>
                    <a:sym typeface="Verdana" charset="0"/>
                  </a:rPr>
                  <a:t>Forklaringen</a:t>
                </a:r>
                <a:r>
                  <a:rPr lang="ja-JP" altLang="en-US" sz="1500">
                    <a:latin typeface="Verdana" charset="0"/>
                    <a:cs typeface="Verdana" charset="0"/>
                    <a:sym typeface="Verdana" charset="0"/>
                  </a:rPr>
                  <a:t>”</a:t>
                </a:r>
                <a:r>
                  <a:rPr lang="en-US" sz="1500">
                    <a:latin typeface="Verdana" charset="0"/>
                    <a:cs typeface="Verdana" charset="0"/>
                    <a:sym typeface="Verdana" charset="0"/>
                  </a:rPr>
                  <a:t> gjøres om til menypunkt. Spesialistnavnet skrives under.</a:t>
                </a:r>
              </a:p>
            </p:txBody>
          </p:sp>
        </p:grpSp>
        <p:grpSp>
          <p:nvGrpSpPr>
            <p:cNvPr id="480268" name="Group 20"/>
            <p:cNvGrpSpPr>
              <a:grpSpLocks/>
            </p:cNvGrpSpPr>
            <p:nvPr/>
          </p:nvGrpSpPr>
          <p:grpSpPr bwMode="auto">
            <a:xfrm>
              <a:off x="0" y="23"/>
              <a:ext cx="453" cy="437"/>
              <a:chOff x="0" y="0"/>
              <a:chExt cx="453" cy="436"/>
            </a:xfrm>
          </p:grpSpPr>
          <p:pic>
            <p:nvPicPr>
              <p:cNvPr id="480269" name="Picture 2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53"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0270" name="Rectangle 22"/>
              <p:cNvSpPr>
                <a:spLocks/>
              </p:cNvSpPr>
              <p:nvPr/>
            </p:nvSpPr>
            <p:spPr bwMode="auto">
              <a:xfrm>
                <a:off x="135" y="82"/>
                <a:ext cx="20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1000">
                    <a:solidFill>
                      <a:srgbClr val="FFFFFF"/>
                    </a:solidFill>
                    <a:latin typeface="Calibri Bold" charset="0"/>
                    <a:cs typeface="Calibri Bold" charset="0"/>
                    <a:sym typeface="Calibri Bold" charset="0"/>
                  </a:rPr>
                  <a:t>8.</a:t>
                </a:r>
              </a:p>
            </p:txBody>
          </p:sp>
        </p:grpSp>
      </p:grpSp>
      <p:sp>
        <p:nvSpPr>
          <p:cNvPr id="480266" name="Line 23"/>
          <p:cNvSpPr>
            <a:spLocks noChangeShapeType="1"/>
          </p:cNvSpPr>
          <p:nvPr/>
        </p:nvSpPr>
        <p:spPr bwMode="auto">
          <a:xfrm rot="10800000" flipH="1">
            <a:off x="3357563" y="4929187"/>
            <a:ext cx="285750" cy="785813"/>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lIns="0" tIns="0" rIns="0" bIns="0"/>
          <a:lstStyle/>
          <a:p>
            <a:endParaRPr lang="en-GB"/>
          </a:p>
        </p:txBody>
      </p:sp>
    </p:spTree>
    <p:extLst>
      <p:ext uri="{BB962C8B-B14F-4D97-AF65-F5344CB8AC3E}">
        <p14:creationId xmlns:p14="http://schemas.microsoft.com/office/powerpoint/2010/main" val="3511273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282"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BBE8FABD-B900-9A4C-A944-B691FEEE7C43}" type="slidenum">
              <a:rPr lang="en-US" sz="1500">
                <a:solidFill>
                  <a:schemeClr val="tx1"/>
                </a:solidFill>
                <a:latin typeface="Verdana" charset="0"/>
                <a:cs typeface="Verdana" charset="0"/>
                <a:sym typeface="Verdana" charset="0"/>
              </a:rPr>
              <a:pPr eaLnBrk="1" hangingPunct="1"/>
              <a:t>145</a:t>
            </a:fld>
            <a:endParaRPr lang="en-US" sz="1500">
              <a:solidFill>
                <a:schemeClr val="tx1"/>
              </a:solidFill>
              <a:latin typeface="Verdana" charset="0"/>
              <a:cs typeface="Verdana" charset="0"/>
              <a:sym typeface="Verdana" charset="0"/>
            </a:endParaRPr>
          </a:p>
        </p:txBody>
      </p:sp>
      <p:pic>
        <p:nvPicPr>
          <p:cNvPr id="48128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86187"/>
            <a:ext cx="4487168"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284" name="Rectangle 2"/>
          <p:cNvSpPr>
            <a:spLocks noGrp="1" noChangeArrowheads="1"/>
          </p:cNvSpPr>
          <p:nvPr>
            <p:ph type="title"/>
          </p:nvPr>
        </p:nvSpPr>
        <p:spPr/>
        <p:txBody>
          <a:bodyPr rIns="116972"/>
          <a:lstStyle/>
          <a:p>
            <a:pPr marL="40182"/>
            <a:r>
              <a:rPr lang="en-US">
                <a:latin typeface="Calibri Bold" charset="0"/>
                <a:ea typeface="ヒラギノ角ゴ ProN W6" charset="0"/>
                <a:cs typeface="ヒラギノ角ゴ ProN W6" charset="0"/>
              </a:rPr>
              <a:t>Produktguide Fasettert</a:t>
            </a:r>
          </a:p>
        </p:txBody>
      </p:sp>
      <p:sp>
        <p:nvSpPr>
          <p:cNvPr id="481285" name="Line 3"/>
          <p:cNvSpPr>
            <a:spLocks noChangeShapeType="1"/>
          </p:cNvSpPr>
          <p:nvPr/>
        </p:nvSpPr>
        <p:spPr bwMode="auto">
          <a:xfrm>
            <a:off x="3214688" y="1928813"/>
            <a:ext cx="519038" cy="280169"/>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lIns="0" tIns="0" rIns="0" bIns="0"/>
          <a:lstStyle/>
          <a:p>
            <a:endParaRPr lang="en-GB"/>
          </a:p>
        </p:txBody>
      </p:sp>
      <p:grpSp>
        <p:nvGrpSpPr>
          <p:cNvPr id="481286" name="Group 4"/>
          <p:cNvGrpSpPr>
            <a:grpSpLocks/>
          </p:cNvGrpSpPr>
          <p:nvPr/>
        </p:nvGrpSpPr>
        <p:grpSpPr bwMode="auto">
          <a:xfrm>
            <a:off x="35719" y="1137419"/>
            <a:ext cx="3559597" cy="1035844"/>
            <a:chOff x="0" y="0"/>
            <a:chExt cx="3188" cy="928"/>
          </a:xfrm>
        </p:grpSpPr>
        <p:grpSp>
          <p:nvGrpSpPr>
            <p:cNvPr id="481288" name="Group 5"/>
            <p:cNvGrpSpPr>
              <a:grpSpLocks/>
            </p:cNvGrpSpPr>
            <p:nvPr/>
          </p:nvGrpSpPr>
          <p:grpSpPr bwMode="auto">
            <a:xfrm>
              <a:off x="492" y="0"/>
              <a:ext cx="2696" cy="928"/>
              <a:chOff x="0" y="0"/>
              <a:chExt cx="2696" cy="928"/>
            </a:xfrm>
          </p:grpSpPr>
          <p:sp>
            <p:nvSpPr>
              <p:cNvPr id="481292" name="Rectangle 6"/>
              <p:cNvSpPr>
                <a:spLocks/>
              </p:cNvSpPr>
              <p:nvPr/>
            </p:nvSpPr>
            <p:spPr bwMode="auto">
              <a:xfrm>
                <a:off x="0" y="0"/>
                <a:ext cx="2696" cy="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40182"/>
                <a:r>
                  <a:rPr lang="en-US" sz="1500" b="1">
                    <a:latin typeface="Verdana" charset="0"/>
                    <a:cs typeface="Verdana" charset="0"/>
                    <a:sym typeface="Verdana" charset="0"/>
                  </a:rPr>
                  <a:t>Produktguide fasettert</a:t>
                </a:r>
              </a:p>
              <a:p>
                <a:pPr marL="40182"/>
                <a:r>
                  <a:rPr lang="en-US" sz="1500">
                    <a:latin typeface="Verdana" charset="0"/>
                    <a:cs typeface="Verdana" charset="0"/>
                    <a:sym typeface="Verdana" charset="0"/>
                  </a:rPr>
                  <a:t>Baseres på søkemotorteknologi og søkemotormetaforer.</a:t>
                </a:r>
              </a:p>
            </p:txBody>
          </p:sp>
        </p:grpSp>
        <p:grpSp>
          <p:nvGrpSpPr>
            <p:cNvPr id="481289" name="Group 7"/>
            <p:cNvGrpSpPr>
              <a:grpSpLocks/>
            </p:cNvGrpSpPr>
            <p:nvPr/>
          </p:nvGrpSpPr>
          <p:grpSpPr bwMode="auto">
            <a:xfrm>
              <a:off x="0" y="23"/>
              <a:ext cx="453" cy="437"/>
              <a:chOff x="0" y="0"/>
              <a:chExt cx="453" cy="437"/>
            </a:xfrm>
          </p:grpSpPr>
          <p:pic>
            <p:nvPicPr>
              <p:cNvPr id="481290"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3"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291" name="Rectangle 9"/>
              <p:cNvSpPr>
                <a:spLocks/>
              </p:cNvSpPr>
              <p:nvPr/>
            </p:nvSpPr>
            <p:spPr bwMode="auto">
              <a:xfrm>
                <a:off x="135" y="82"/>
                <a:ext cx="20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1000">
                    <a:solidFill>
                      <a:srgbClr val="FFFFFF"/>
                    </a:solidFill>
                    <a:latin typeface="Calibri" charset="0"/>
                    <a:cs typeface="Calibri" charset="0"/>
                    <a:sym typeface="Calibri" charset="0"/>
                  </a:rPr>
                  <a:t>2.</a:t>
                </a:r>
              </a:p>
            </p:txBody>
          </p:sp>
        </p:grpSp>
      </p:grpSp>
      <p:pic>
        <p:nvPicPr>
          <p:cNvPr id="481287" name="Picture 1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6601" y="1000125"/>
            <a:ext cx="5267399" cy="550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2802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91B223B8-F9E3-914D-BCE6-279EFBAC9809}" type="slidenum">
              <a:rPr lang="en-US" sz="1500">
                <a:solidFill>
                  <a:schemeClr val="tx1"/>
                </a:solidFill>
                <a:latin typeface="Verdana" charset="0"/>
                <a:cs typeface="Verdana" charset="0"/>
                <a:sym typeface="Verdana" charset="0"/>
              </a:rPr>
              <a:pPr eaLnBrk="1" hangingPunct="1"/>
              <a:t>146</a:t>
            </a:fld>
            <a:endParaRPr lang="en-US" sz="1500">
              <a:solidFill>
                <a:schemeClr val="tx1"/>
              </a:solidFill>
              <a:latin typeface="Verdana" charset="0"/>
              <a:cs typeface="Verdana" charset="0"/>
              <a:sym typeface="Verdana" charset="0"/>
            </a:endParaRPr>
          </a:p>
        </p:txBody>
      </p:sp>
      <p:sp>
        <p:nvSpPr>
          <p:cNvPr id="482307" name="Rectangle 1"/>
          <p:cNvSpPr>
            <a:spLocks noGrp="1" noChangeArrowheads="1"/>
          </p:cNvSpPr>
          <p:nvPr>
            <p:ph type="title"/>
          </p:nvPr>
        </p:nvSpPr>
        <p:spPr/>
        <p:txBody>
          <a:bodyPr rIns="116972"/>
          <a:lstStyle/>
          <a:p>
            <a:pPr marL="40182"/>
            <a:endParaRPr lang="en-GB">
              <a:latin typeface="Calibri Bold" charset="0"/>
              <a:ea typeface="ヒラギノ角ゴ ProN W6" charset="0"/>
              <a:cs typeface="ヒラギノ角ゴ ProN W6" charset="0"/>
            </a:endParaRPr>
          </a:p>
        </p:txBody>
      </p:sp>
      <p:sp>
        <p:nvSpPr>
          <p:cNvPr id="121858" name="Rectangle 2"/>
          <p:cNvSpPr>
            <a:spLocks noGrp="1" noChangeArrowheads="1"/>
          </p:cNvSpPr>
          <p:nvPr>
            <p:ph/>
          </p:nvPr>
        </p:nvSpPr>
        <p:spPr>
          <a:xfrm>
            <a:off x="584895" y="1357312"/>
            <a:ext cx="7768828" cy="4955977"/>
          </a:xfrm>
        </p:spPr>
        <p:txBody>
          <a:bodyPr lIns="64291" tIns="32146" rIns="64291" bIns="32146" anchor="t"/>
          <a:lstStyle/>
          <a:p>
            <a:pPr>
              <a:defRPr/>
            </a:pPr>
            <a:endParaRPr lang="nb-NO" smtClean="0"/>
          </a:p>
        </p:txBody>
      </p:sp>
      <p:sp>
        <p:nvSpPr>
          <p:cNvPr id="482309" name="Rectangle 3"/>
          <p:cNvSpPr>
            <a:spLocks/>
          </p:cNvSpPr>
          <p:nvPr/>
        </p:nvSpPr>
        <p:spPr bwMode="auto">
          <a:xfrm>
            <a:off x="1143000" y="6625828"/>
            <a:ext cx="7331273" cy="1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27" bIns="0"/>
          <a:lstStyle/>
          <a:p>
            <a:pPr marL="40182"/>
            <a:r>
              <a:rPr lang="en-US" sz="800">
                <a:solidFill>
                  <a:srgbClr val="FFFFFF"/>
                </a:solidFill>
                <a:latin typeface="Verdana" charset="0"/>
                <a:cs typeface="Verdana" charset="0"/>
                <a:sym typeface="Verdana" charset="0"/>
              </a:rPr>
              <a:t>Copyright NetLife Research - www.netliferesearch.com - kontakt@netliferesearch.comNetLife Research AS, </a:t>
            </a:r>
          </a:p>
        </p:txBody>
      </p:sp>
      <p:sp>
        <p:nvSpPr>
          <p:cNvPr id="482310" name="Line 4"/>
          <p:cNvSpPr>
            <a:spLocks noChangeShapeType="1"/>
          </p:cNvSpPr>
          <p:nvPr/>
        </p:nvSpPr>
        <p:spPr bwMode="auto">
          <a:xfrm>
            <a:off x="3000375" y="2857500"/>
            <a:ext cx="580430" cy="383977"/>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lIns="0" tIns="0" rIns="0" bIns="0"/>
          <a:lstStyle/>
          <a:p>
            <a:endParaRPr lang="en-GB"/>
          </a:p>
        </p:txBody>
      </p:sp>
      <p:grpSp>
        <p:nvGrpSpPr>
          <p:cNvPr id="482311" name="Group 5"/>
          <p:cNvGrpSpPr>
            <a:grpSpLocks/>
          </p:cNvGrpSpPr>
          <p:nvPr/>
        </p:nvGrpSpPr>
        <p:grpSpPr bwMode="auto">
          <a:xfrm>
            <a:off x="-8929" y="1643063"/>
            <a:ext cx="3560713" cy="1276945"/>
            <a:chOff x="0" y="0"/>
            <a:chExt cx="3190" cy="1144"/>
          </a:xfrm>
        </p:grpSpPr>
        <p:grpSp>
          <p:nvGrpSpPr>
            <p:cNvPr id="482313" name="Group 6"/>
            <p:cNvGrpSpPr>
              <a:grpSpLocks/>
            </p:cNvGrpSpPr>
            <p:nvPr/>
          </p:nvGrpSpPr>
          <p:grpSpPr bwMode="auto">
            <a:xfrm>
              <a:off x="494" y="0"/>
              <a:ext cx="2696" cy="1144"/>
              <a:chOff x="0" y="0"/>
              <a:chExt cx="2696" cy="1144"/>
            </a:xfrm>
          </p:grpSpPr>
          <p:sp>
            <p:nvSpPr>
              <p:cNvPr id="482317" name="Rectangle 7"/>
              <p:cNvSpPr>
                <a:spLocks/>
              </p:cNvSpPr>
              <p:nvPr/>
            </p:nvSpPr>
            <p:spPr bwMode="auto">
              <a:xfrm>
                <a:off x="0" y="0"/>
                <a:ext cx="2696" cy="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40182"/>
                <a:r>
                  <a:rPr lang="en-US" sz="1500" b="1">
                    <a:latin typeface="Verdana" charset="0"/>
                    <a:cs typeface="Verdana" charset="0"/>
                    <a:sym typeface="Verdana" charset="0"/>
                  </a:rPr>
                  <a:t>Færre produkter</a:t>
                </a:r>
              </a:p>
              <a:p>
                <a:pPr marL="40182"/>
                <a:r>
                  <a:rPr lang="en-US" sz="1500">
                    <a:latin typeface="Verdana" charset="0"/>
                    <a:cs typeface="Verdana" charset="0"/>
                    <a:sym typeface="Verdana" charset="0"/>
                  </a:rPr>
                  <a:t>Presentere det som i dag er ulike produkter som alternativer på et produktark</a:t>
                </a:r>
              </a:p>
            </p:txBody>
          </p:sp>
        </p:grpSp>
        <p:grpSp>
          <p:nvGrpSpPr>
            <p:cNvPr id="482314" name="Group 8"/>
            <p:cNvGrpSpPr>
              <a:grpSpLocks/>
            </p:cNvGrpSpPr>
            <p:nvPr/>
          </p:nvGrpSpPr>
          <p:grpSpPr bwMode="auto">
            <a:xfrm>
              <a:off x="0" y="24"/>
              <a:ext cx="453" cy="431"/>
              <a:chOff x="0" y="0"/>
              <a:chExt cx="453" cy="431"/>
            </a:xfrm>
          </p:grpSpPr>
          <p:pic>
            <p:nvPicPr>
              <p:cNvPr id="482315" name="Picture 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3"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2316" name="Rectangle 10"/>
              <p:cNvSpPr>
                <a:spLocks/>
              </p:cNvSpPr>
              <p:nvPr/>
            </p:nvSpPr>
            <p:spPr bwMode="auto">
              <a:xfrm>
                <a:off x="137" y="81"/>
                <a:ext cx="20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1000">
                    <a:solidFill>
                      <a:srgbClr val="FFFFFF"/>
                    </a:solidFill>
                    <a:latin typeface="Calibri Bold" charset="0"/>
                    <a:cs typeface="Calibri Bold" charset="0"/>
                    <a:sym typeface="Calibri Bold" charset="0"/>
                  </a:rPr>
                  <a:t>3.</a:t>
                </a:r>
              </a:p>
            </p:txBody>
          </p:sp>
        </p:grpSp>
      </p:grpSp>
      <p:pic>
        <p:nvPicPr>
          <p:cNvPr id="482312" name="Picture 1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0760" y="1357312"/>
            <a:ext cx="5377904" cy="5009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0095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95532B61-535C-CA43-8E81-00183A5CEC2A}" type="slidenum">
              <a:rPr lang="en-US" sz="1500">
                <a:solidFill>
                  <a:schemeClr val="tx1"/>
                </a:solidFill>
                <a:latin typeface="Verdana" charset="0"/>
                <a:cs typeface="Verdana" charset="0"/>
                <a:sym typeface="Verdana" charset="0"/>
              </a:rPr>
              <a:pPr eaLnBrk="1" hangingPunct="1"/>
              <a:t>147</a:t>
            </a:fld>
            <a:endParaRPr lang="en-US" sz="1500">
              <a:solidFill>
                <a:schemeClr val="tx1"/>
              </a:solidFill>
              <a:latin typeface="Verdana" charset="0"/>
              <a:cs typeface="Verdana" charset="0"/>
              <a:sym typeface="Verdana" charset="0"/>
            </a:endParaRPr>
          </a:p>
        </p:txBody>
      </p:sp>
      <p:sp>
        <p:nvSpPr>
          <p:cNvPr id="483331" name="Rectangle 1"/>
          <p:cNvSpPr>
            <a:spLocks/>
          </p:cNvSpPr>
          <p:nvPr/>
        </p:nvSpPr>
        <p:spPr bwMode="auto">
          <a:xfrm>
            <a:off x="1143000" y="6625828"/>
            <a:ext cx="7331273" cy="1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27" bIns="0"/>
          <a:lstStyle/>
          <a:p>
            <a:pPr marL="40182"/>
            <a:r>
              <a:rPr lang="en-US" sz="800">
                <a:solidFill>
                  <a:srgbClr val="FFFFFF"/>
                </a:solidFill>
                <a:latin typeface="Verdana" charset="0"/>
                <a:cs typeface="Verdana" charset="0"/>
                <a:sym typeface="Verdana" charset="0"/>
              </a:rPr>
              <a:t>Copyright NetLife Research - www.netliferesearch.com - kontakt@netliferesearch.comNetLife Research AS, </a:t>
            </a:r>
          </a:p>
        </p:txBody>
      </p:sp>
      <p:pic>
        <p:nvPicPr>
          <p:cNvPr id="48333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3312" y="500063"/>
            <a:ext cx="5357813" cy="568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3333" name="Group 3"/>
          <p:cNvGrpSpPr>
            <a:grpSpLocks/>
          </p:cNvGrpSpPr>
          <p:nvPr/>
        </p:nvGrpSpPr>
        <p:grpSpPr bwMode="auto">
          <a:xfrm>
            <a:off x="-8929" y="1643063"/>
            <a:ext cx="3560713" cy="2000250"/>
            <a:chOff x="0" y="0"/>
            <a:chExt cx="3190" cy="1792"/>
          </a:xfrm>
        </p:grpSpPr>
        <p:grpSp>
          <p:nvGrpSpPr>
            <p:cNvPr id="483342" name="Group 4"/>
            <p:cNvGrpSpPr>
              <a:grpSpLocks/>
            </p:cNvGrpSpPr>
            <p:nvPr/>
          </p:nvGrpSpPr>
          <p:grpSpPr bwMode="auto">
            <a:xfrm>
              <a:off x="494" y="0"/>
              <a:ext cx="2696" cy="1792"/>
              <a:chOff x="0" y="0"/>
              <a:chExt cx="2696" cy="1792"/>
            </a:xfrm>
          </p:grpSpPr>
          <p:sp>
            <p:nvSpPr>
              <p:cNvPr id="483346" name="Rectangle 5"/>
              <p:cNvSpPr>
                <a:spLocks/>
              </p:cNvSpPr>
              <p:nvPr/>
            </p:nvSpPr>
            <p:spPr bwMode="auto">
              <a:xfrm>
                <a:off x="0" y="0"/>
                <a:ext cx="2696" cy="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40182"/>
                <a:r>
                  <a:rPr lang="en-US" sz="1500" b="1">
                    <a:latin typeface="Verdana" charset="0"/>
                    <a:cs typeface="Verdana" charset="0"/>
                    <a:sym typeface="Verdana" charset="0"/>
                  </a:rPr>
                  <a:t>Grunnere navigasjon</a:t>
                </a:r>
              </a:p>
              <a:p>
                <a:pPr marL="40182"/>
                <a:r>
                  <a:rPr lang="en-US" sz="1500">
                    <a:latin typeface="Verdana" charset="0"/>
                    <a:cs typeface="Verdana" charset="0"/>
                    <a:sym typeface="Verdana" charset="0"/>
                  </a:rPr>
                  <a:t>Slik at brukerne kommer raskere til malen produktgruppe.</a:t>
                </a:r>
              </a:p>
              <a:p>
                <a:pPr marL="40182"/>
                <a:r>
                  <a:rPr lang="en-US" sz="1500">
                    <a:latin typeface="Verdana" charset="0"/>
                    <a:cs typeface="Verdana" charset="0"/>
                    <a:sym typeface="Verdana" charset="0"/>
                  </a:rPr>
                  <a:t/>
                </a:r>
                <a:br>
                  <a:rPr lang="en-US" sz="1500">
                    <a:latin typeface="Verdana" charset="0"/>
                    <a:cs typeface="Verdana" charset="0"/>
                    <a:sym typeface="Verdana" charset="0"/>
                  </a:rPr>
                </a:br>
                <a:r>
                  <a:rPr lang="en-US" sz="1500">
                    <a:latin typeface="Verdana" charset="0"/>
                    <a:cs typeface="Verdana" charset="0"/>
                    <a:sym typeface="Verdana" charset="0"/>
                  </a:rPr>
                  <a:t>Legges inn mulighet til å gi kategoriseringer på produktgruppemalen. </a:t>
                </a:r>
              </a:p>
            </p:txBody>
          </p:sp>
        </p:grpSp>
        <p:grpSp>
          <p:nvGrpSpPr>
            <p:cNvPr id="483343" name="Group 6"/>
            <p:cNvGrpSpPr>
              <a:grpSpLocks/>
            </p:cNvGrpSpPr>
            <p:nvPr/>
          </p:nvGrpSpPr>
          <p:grpSpPr bwMode="auto">
            <a:xfrm>
              <a:off x="0" y="24"/>
              <a:ext cx="453" cy="431"/>
              <a:chOff x="0" y="0"/>
              <a:chExt cx="453" cy="431"/>
            </a:xfrm>
          </p:grpSpPr>
          <p:pic>
            <p:nvPicPr>
              <p:cNvPr id="483344"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3"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3345" name="Rectangle 8"/>
              <p:cNvSpPr>
                <a:spLocks/>
              </p:cNvSpPr>
              <p:nvPr/>
            </p:nvSpPr>
            <p:spPr bwMode="auto">
              <a:xfrm>
                <a:off x="137" y="81"/>
                <a:ext cx="20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1000">
                    <a:solidFill>
                      <a:srgbClr val="FFFFFF"/>
                    </a:solidFill>
                    <a:latin typeface="Calibri Bold" charset="0"/>
                    <a:cs typeface="Calibri Bold" charset="0"/>
                    <a:sym typeface="Calibri Bold" charset="0"/>
                  </a:rPr>
                  <a:t>4.</a:t>
                </a:r>
              </a:p>
            </p:txBody>
          </p:sp>
        </p:grpSp>
      </p:grpSp>
      <p:grpSp>
        <p:nvGrpSpPr>
          <p:cNvPr id="483334" name="Group 9"/>
          <p:cNvGrpSpPr>
            <a:grpSpLocks/>
          </p:cNvGrpSpPr>
          <p:nvPr/>
        </p:nvGrpSpPr>
        <p:grpSpPr bwMode="auto">
          <a:xfrm>
            <a:off x="-26789" y="4714875"/>
            <a:ext cx="3578572" cy="1035844"/>
            <a:chOff x="0" y="0"/>
            <a:chExt cx="3206" cy="928"/>
          </a:xfrm>
        </p:grpSpPr>
        <p:grpSp>
          <p:nvGrpSpPr>
            <p:cNvPr id="483337" name="Group 10"/>
            <p:cNvGrpSpPr>
              <a:grpSpLocks/>
            </p:cNvGrpSpPr>
            <p:nvPr/>
          </p:nvGrpSpPr>
          <p:grpSpPr bwMode="auto">
            <a:xfrm>
              <a:off x="510" y="0"/>
              <a:ext cx="2696" cy="928"/>
              <a:chOff x="0" y="0"/>
              <a:chExt cx="2696" cy="928"/>
            </a:xfrm>
          </p:grpSpPr>
          <p:sp>
            <p:nvSpPr>
              <p:cNvPr id="483341" name="Rectangle 11"/>
              <p:cNvSpPr>
                <a:spLocks/>
              </p:cNvSpPr>
              <p:nvPr/>
            </p:nvSpPr>
            <p:spPr bwMode="auto">
              <a:xfrm>
                <a:off x="0" y="0"/>
                <a:ext cx="2696" cy="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40182"/>
                <a:r>
                  <a:rPr lang="en-US" sz="1500" b="1">
                    <a:latin typeface="Verdana" charset="0"/>
                    <a:cs typeface="Verdana" charset="0"/>
                    <a:sym typeface="Verdana" charset="0"/>
                  </a:rPr>
                  <a:t>Chat</a:t>
                </a:r>
              </a:p>
              <a:p>
                <a:pPr marL="40182"/>
                <a:r>
                  <a:rPr lang="en-US" sz="1500">
                    <a:latin typeface="Verdana" charset="0"/>
                    <a:cs typeface="Verdana" charset="0"/>
                    <a:sym typeface="Verdana" charset="0"/>
                  </a:rPr>
                  <a:t>Kundeservice svarer manuelt på hvilket produkt som passer for kunden.</a:t>
                </a:r>
              </a:p>
            </p:txBody>
          </p:sp>
        </p:grpSp>
        <p:grpSp>
          <p:nvGrpSpPr>
            <p:cNvPr id="483338" name="Group 12"/>
            <p:cNvGrpSpPr>
              <a:grpSpLocks/>
            </p:cNvGrpSpPr>
            <p:nvPr/>
          </p:nvGrpSpPr>
          <p:grpSpPr bwMode="auto">
            <a:xfrm>
              <a:off x="0" y="24"/>
              <a:ext cx="480" cy="432"/>
              <a:chOff x="0" y="0"/>
              <a:chExt cx="480" cy="431"/>
            </a:xfrm>
          </p:grpSpPr>
          <p:pic>
            <p:nvPicPr>
              <p:cNvPr id="483339" name="Picture 1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80"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3340" name="Rectangle 14"/>
              <p:cNvSpPr>
                <a:spLocks/>
              </p:cNvSpPr>
              <p:nvPr/>
            </p:nvSpPr>
            <p:spPr bwMode="auto">
              <a:xfrm>
                <a:off x="153" y="81"/>
                <a:ext cx="20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1000">
                    <a:solidFill>
                      <a:srgbClr val="FFFFFF"/>
                    </a:solidFill>
                    <a:latin typeface="Calibri Bold" charset="0"/>
                    <a:cs typeface="Calibri Bold" charset="0"/>
                    <a:sym typeface="Calibri Bold" charset="0"/>
                  </a:rPr>
                  <a:t>12.</a:t>
                </a:r>
              </a:p>
            </p:txBody>
          </p:sp>
        </p:grpSp>
      </p:grpSp>
      <p:sp>
        <p:nvSpPr>
          <p:cNvPr id="483335" name="Line 15"/>
          <p:cNvSpPr>
            <a:spLocks noChangeShapeType="1"/>
          </p:cNvSpPr>
          <p:nvPr/>
        </p:nvSpPr>
        <p:spPr bwMode="auto">
          <a:xfrm rot="10800000" flipH="1">
            <a:off x="3286125" y="1785937"/>
            <a:ext cx="428625" cy="71438"/>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lIns="0" tIns="0" rIns="0" bIns="0"/>
          <a:lstStyle/>
          <a:p>
            <a:endParaRPr lang="en-GB"/>
          </a:p>
        </p:txBody>
      </p:sp>
      <p:sp>
        <p:nvSpPr>
          <p:cNvPr id="483336" name="Line 16"/>
          <p:cNvSpPr>
            <a:spLocks noChangeShapeType="1"/>
          </p:cNvSpPr>
          <p:nvPr/>
        </p:nvSpPr>
        <p:spPr bwMode="auto">
          <a:xfrm rot="10800000" flipH="1">
            <a:off x="1857375" y="2928937"/>
            <a:ext cx="5572125" cy="1928813"/>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lIns="0" tIns="0" rIns="0" bIns="0"/>
          <a:lstStyle/>
          <a:p>
            <a:endParaRPr lang="en-GB"/>
          </a:p>
        </p:txBody>
      </p:sp>
    </p:spTree>
    <p:extLst>
      <p:ext uri="{BB962C8B-B14F-4D97-AF65-F5344CB8AC3E}">
        <p14:creationId xmlns:p14="http://schemas.microsoft.com/office/powerpoint/2010/main" val="3167470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337BB206-75A2-6E4C-B936-54F8AA0DEFC5}" type="slidenum">
              <a:rPr lang="en-US" sz="1500">
                <a:solidFill>
                  <a:schemeClr val="tx1"/>
                </a:solidFill>
                <a:latin typeface="Verdana" charset="0"/>
                <a:cs typeface="Verdana" charset="0"/>
                <a:sym typeface="Verdana" charset="0"/>
              </a:rPr>
              <a:pPr eaLnBrk="1" hangingPunct="1"/>
              <a:t>148</a:t>
            </a:fld>
            <a:endParaRPr lang="en-US" sz="1500">
              <a:solidFill>
                <a:schemeClr val="tx1"/>
              </a:solidFill>
              <a:latin typeface="Verdana" charset="0"/>
              <a:cs typeface="Verdana" charset="0"/>
              <a:sym typeface="Verdana" charset="0"/>
            </a:endParaRPr>
          </a:p>
        </p:txBody>
      </p:sp>
      <p:sp>
        <p:nvSpPr>
          <p:cNvPr id="484355" name="Rectangle 1"/>
          <p:cNvSpPr>
            <a:spLocks noGrp="1" noChangeArrowheads="1"/>
          </p:cNvSpPr>
          <p:nvPr>
            <p:ph type="title"/>
          </p:nvPr>
        </p:nvSpPr>
        <p:spPr/>
        <p:txBody>
          <a:bodyPr rIns="116972"/>
          <a:lstStyle/>
          <a:p>
            <a:pPr marL="40182"/>
            <a:endParaRPr lang="en-GB">
              <a:latin typeface="Calibri Bold" charset="0"/>
              <a:ea typeface="ヒラギノ角ゴ ProN W6" charset="0"/>
              <a:cs typeface="ヒラギノ角ゴ ProN W6" charset="0"/>
            </a:endParaRPr>
          </a:p>
        </p:txBody>
      </p:sp>
      <p:sp>
        <p:nvSpPr>
          <p:cNvPr id="484356" name="Rectangle 2"/>
          <p:cNvSpPr>
            <a:spLocks/>
          </p:cNvSpPr>
          <p:nvPr/>
        </p:nvSpPr>
        <p:spPr bwMode="auto">
          <a:xfrm>
            <a:off x="1143000" y="6625828"/>
            <a:ext cx="7331273" cy="1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27" bIns="0"/>
          <a:lstStyle/>
          <a:p>
            <a:pPr marL="40182"/>
            <a:r>
              <a:rPr lang="en-US" sz="800">
                <a:solidFill>
                  <a:srgbClr val="FFFFFF"/>
                </a:solidFill>
                <a:latin typeface="Verdana" charset="0"/>
                <a:cs typeface="Verdana" charset="0"/>
                <a:sym typeface="Verdana" charset="0"/>
              </a:rPr>
              <a:t>Copyright NetLife Research - www.netliferesearch.com - kontakt@netliferesearch.comNetLife Research AS, </a:t>
            </a:r>
          </a:p>
        </p:txBody>
      </p:sp>
      <p:pic>
        <p:nvPicPr>
          <p:cNvPr id="484357"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2945" y="928688"/>
            <a:ext cx="5438180" cy="5558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4358" name="Group 4"/>
          <p:cNvGrpSpPr>
            <a:grpSpLocks/>
          </p:cNvGrpSpPr>
          <p:nvPr/>
        </p:nvGrpSpPr>
        <p:grpSpPr bwMode="auto">
          <a:xfrm>
            <a:off x="-8929" y="1643063"/>
            <a:ext cx="3560713" cy="794742"/>
            <a:chOff x="0" y="0"/>
            <a:chExt cx="3190" cy="712"/>
          </a:xfrm>
        </p:grpSpPr>
        <p:grpSp>
          <p:nvGrpSpPr>
            <p:cNvPr id="484368" name="Group 5"/>
            <p:cNvGrpSpPr>
              <a:grpSpLocks/>
            </p:cNvGrpSpPr>
            <p:nvPr/>
          </p:nvGrpSpPr>
          <p:grpSpPr bwMode="auto">
            <a:xfrm>
              <a:off x="494" y="0"/>
              <a:ext cx="2696" cy="712"/>
              <a:chOff x="0" y="0"/>
              <a:chExt cx="2696" cy="712"/>
            </a:xfrm>
          </p:grpSpPr>
          <p:sp>
            <p:nvSpPr>
              <p:cNvPr id="484372" name="Rectangle 6"/>
              <p:cNvSpPr>
                <a:spLocks/>
              </p:cNvSpPr>
              <p:nvPr/>
            </p:nvSpPr>
            <p:spPr bwMode="auto">
              <a:xfrm>
                <a:off x="0" y="0"/>
                <a:ext cx="2696" cy="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40182"/>
                <a:r>
                  <a:rPr lang="en-US" sz="1500" b="1">
                    <a:latin typeface="Verdana" charset="0"/>
                    <a:cs typeface="Verdana" charset="0"/>
                    <a:sym typeface="Verdana" charset="0"/>
                  </a:rPr>
                  <a:t>Større kjøpsknapp</a:t>
                </a:r>
              </a:p>
              <a:p>
                <a:pPr marL="40182"/>
                <a:r>
                  <a:rPr lang="en-US" sz="1500">
                    <a:latin typeface="Verdana" charset="0"/>
                    <a:cs typeface="Verdana" charset="0"/>
                    <a:sym typeface="Verdana" charset="0"/>
                  </a:rPr>
                  <a:t>Utformes som de andre knappene i designmanualen.</a:t>
                </a:r>
              </a:p>
            </p:txBody>
          </p:sp>
        </p:grpSp>
        <p:grpSp>
          <p:nvGrpSpPr>
            <p:cNvPr id="484369" name="Group 7"/>
            <p:cNvGrpSpPr>
              <a:grpSpLocks/>
            </p:cNvGrpSpPr>
            <p:nvPr/>
          </p:nvGrpSpPr>
          <p:grpSpPr bwMode="auto">
            <a:xfrm>
              <a:off x="0" y="24"/>
              <a:ext cx="453" cy="432"/>
              <a:chOff x="0" y="0"/>
              <a:chExt cx="453" cy="431"/>
            </a:xfrm>
          </p:grpSpPr>
          <p:pic>
            <p:nvPicPr>
              <p:cNvPr id="484370"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3"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4371" name="Rectangle 9"/>
              <p:cNvSpPr>
                <a:spLocks/>
              </p:cNvSpPr>
              <p:nvPr/>
            </p:nvSpPr>
            <p:spPr bwMode="auto">
              <a:xfrm>
                <a:off x="137" y="81"/>
                <a:ext cx="20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1000">
                    <a:solidFill>
                      <a:srgbClr val="FFFFFF"/>
                    </a:solidFill>
                    <a:latin typeface="Calibri Bold" charset="0"/>
                    <a:cs typeface="Calibri Bold" charset="0"/>
                    <a:sym typeface="Calibri Bold" charset="0"/>
                  </a:rPr>
                  <a:t>5.</a:t>
                </a:r>
              </a:p>
            </p:txBody>
          </p:sp>
        </p:grpSp>
      </p:grpSp>
      <p:pic>
        <p:nvPicPr>
          <p:cNvPr id="484359" name="Picture 1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7" y="2714625"/>
            <a:ext cx="675308" cy="237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4360" name="Group 11"/>
          <p:cNvGrpSpPr>
            <a:grpSpLocks/>
          </p:cNvGrpSpPr>
          <p:nvPr/>
        </p:nvGrpSpPr>
        <p:grpSpPr bwMode="auto">
          <a:xfrm>
            <a:off x="-26789" y="4000500"/>
            <a:ext cx="3578572" cy="1821656"/>
            <a:chOff x="0" y="0"/>
            <a:chExt cx="3206" cy="1632"/>
          </a:xfrm>
        </p:grpSpPr>
        <p:grpSp>
          <p:nvGrpSpPr>
            <p:cNvPr id="484363" name="Group 12"/>
            <p:cNvGrpSpPr>
              <a:grpSpLocks/>
            </p:cNvGrpSpPr>
            <p:nvPr/>
          </p:nvGrpSpPr>
          <p:grpSpPr bwMode="auto">
            <a:xfrm>
              <a:off x="510" y="0"/>
              <a:ext cx="2696" cy="1632"/>
              <a:chOff x="0" y="0"/>
              <a:chExt cx="2696" cy="1632"/>
            </a:xfrm>
          </p:grpSpPr>
          <p:sp>
            <p:nvSpPr>
              <p:cNvPr id="484367" name="Rectangle 13"/>
              <p:cNvSpPr>
                <a:spLocks/>
              </p:cNvSpPr>
              <p:nvPr/>
            </p:nvSpPr>
            <p:spPr bwMode="auto">
              <a:xfrm>
                <a:off x="0" y="0"/>
                <a:ext cx="2696"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40182"/>
                <a:r>
                  <a:rPr lang="en-US" sz="1500" b="1">
                    <a:latin typeface="Verdana" charset="0"/>
                    <a:cs typeface="Verdana" charset="0"/>
                    <a:sym typeface="Verdana" charset="0"/>
                  </a:rPr>
                  <a:t>Tilgrensende produkter på produktark.</a:t>
                </a:r>
              </a:p>
              <a:p>
                <a:pPr marL="40182"/>
                <a:r>
                  <a:rPr lang="en-US" sz="1500">
                    <a:latin typeface="Verdana" charset="0"/>
                    <a:cs typeface="Verdana" charset="0"/>
                    <a:sym typeface="Verdana" charset="0"/>
                  </a:rPr>
                  <a:t>Tydeligere visning og navigasjon for </a:t>
                </a:r>
                <a:r>
                  <a:rPr lang="ja-JP" altLang="en-US" sz="1500">
                    <a:latin typeface="Verdana" charset="0"/>
                    <a:cs typeface="Verdana" charset="0"/>
                    <a:sym typeface="Verdana" charset="0"/>
                  </a:rPr>
                  <a:t>”</a:t>
                </a:r>
                <a:r>
                  <a:rPr lang="en-US" sz="1500">
                    <a:latin typeface="Verdana" charset="0"/>
                    <a:cs typeface="Verdana" charset="0"/>
                    <a:sym typeface="Verdana" charset="0"/>
                  </a:rPr>
                  <a:t>nabo-produkt</a:t>
                </a:r>
                <a:r>
                  <a:rPr lang="ja-JP" altLang="en-US" sz="1500">
                    <a:latin typeface="Verdana" charset="0"/>
                    <a:cs typeface="Verdana" charset="0"/>
                    <a:sym typeface="Verdana" charset="0"/>
                  </a:rPr>
                  <a:t>”</a:t>
                </a:r>
                <a:r>
                  <a:rPr lang="en-US" sz="1500">
                    <a:latin typeface="Verdana" charset="0"/>
                    <a:cs typeface="Verdana" charset="0"/>
                    <a:sym typeface="Verdana" charset="0"/>
                  </a:rPr>
                  <a:t/>
                </a:r>
                <a:br>
                  <a:rPr lang="en-US" sz="1500">
                    <a:latin typeface="Verdana" charset="0"/>
                    <a:cs typeface="Verdana" charset="0"/>
                    <a:sym typeface="Verdana" charset="0"/>
                  </a:rPr>
                </a:br>
                <a:r>
                  <a:rPr lang="en-US" sz="1500">
                    <a:latin typeface="Verdana" charset="0"/>
                    <a:cs typeface="Verdana" charset="0"/>
                    <a:sym typeface="Verdana" charset="0"/>
                  </a:rPr>
                  <a:t> </a:t>
                </a:r>
              </a:p>
              <a:p>
                <a:pPr marL="40182"/>
                <a:r>
                  <a:rPr lang="en-US" sz="1000">
                    <a:latin typeface="Verdana" charset="0"/>
                    <a:cs typeface="Verdana" charset="0"/>
                    <a:sym typeface="Verdana" charset="0"/>
                  </a:rPr>
                  <a:t>(Estimering tar utgangspunkt i manuell redigering)</a:t>
                </a:r>
              </a:p>
            </p:txBody>
          </p:sp>
        </p:grpSp>
        <p:grpSp>
          <p:nvGrpSpPr>
            <p:cNvPr id="484364" name="Group 14"/>
            <p:cNvGrpSpPr>
              <a:grpSpLocks/>
            </p:cNvGrpSpPr>
            <p:nvPr/>
          </p:nvGrpSpPr>
          <p:grpSpPr bwMode="auto">
            <a:xfrm>
              <a:off x="0" y="25"/>
              <a:ext cx="480" cy="432"/>
              <a:chOff x="0" y="0"/>
              <a:chExt cx="480" cy="431"/>
            </a:xfrm>
          </p:grpSpPr>
          <p:pic>
            <p:nvPicPr>
              <p:cNvPr id="484365" name="Picture 1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80"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4366" name="Rectangle 16"/>
              <p:cNvSpPr>
                <a:spLocks/>
              </p:cNvSpPr>
              <p:nvPr/>
            </p:nvSpPr>
            <p:spPr bwMode="auto">
              <a:xfrm>
                <a:off x="153" y="80"/>
                <a:ext cx="20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1000">
                    <a:solidFill>
                      <a:srgbClr val="FFFFFF"/>
                    </a:solidFill>
                    <a:latin typeface="Calibri Bold" charset="0"/>
                    <a:cs typeface="Calibri Bold" charset="0"/>
                    <a:sym typeface="Calibri Bold" charset="0"/>
                  </a:rPr>
                  <a:t>10.</a:t>
                </a:r>
              </a:p>
            </p:txBody>
          </p:sp>
        </p:grpSp>
      </p:grpSp>
      <p:sp>
        <p:nvSpPr>
          <p:cNvPr id="484361" name="Line 17"/>
          <p:cNvSpPr>
            <a:spLocks noChangeShapeType="1"/>
          </p:cNvSpPr>
          <p:nvPr/>
        </p:nvSpPr>
        <p:spPr bwMode="auto">
          <a:xfrm>
            <a:off x="2714625" y="2643187"/>
            <a:ext cx="866180" cy="594941"/>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lIns="0" tIns="0" rIns="0" bIns="0"/>
          <a:lstStyle/>
          <a:p>
            <a:endParaRPr lang="en-GB"/>
          </a:p>
        </p:txBody>
      </p:sp>
      <p:sp>
        <p:nvSpPr>
          <p:cNvPr id="484362" name="Line 18"/>
          <p:cNvSpPr>
            <a:spLocks noChangeShapeType="1"/>
          </p:cNvSpPr>
          <p:nvPr/>
        </p:nvSpPr>
        <p:spPr bwMode="auto">
          <a:xfrm rot="10800000" flipH="1">
            <a:off x="3071812" y="3786187"/>
            <a:ext cx="2357438" cy="714375"/>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lIns="0" tIns="0" rIns="0" bIns="0"/>
          <a:lstStyle/>
          <a:p>
            <a:endParaRPr lang="en-GB"/>
          </a:p>
        </p:txBody>
      </p:sp>
    </p:spTree>
    <p:extLst>
      <p:ext uri="{BB962C8B-B14F-4D97-AF65-F5344CB8AC3E}">
        <p14:creationId xmlns:p14="http://schemas.microsoft.com/office/powerpoint/2010/main" val="3545270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5378"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FA7F19EB-FB91-1A42-A40B-B4571A7BFD80}" type="slidenum">
              <a:rPr lang="en-US" sz="1500">
                <a:solidFill>
                  <a:schemeClr val="tx1"/>
                </a:solidFill>
                <a:latin typeface="Verdana" charset="0"/>
                <a:cs typeface="Verdana" charset="0"/>
                <a:sym typeface="Verdana" charset="0"/>
              </a:rPr>
              <a:pPr eaLnBrk="1" hangingPunct="1"/>
              <a:t>149</a:t>
            </a:fld>
            <a:endParaRPr lang="en-US" sz="1500">
              <a:solidFill>
                <a:schemeClr val="tx1"/>
              </a:solidFill>
              <a:latin typeface="Verdana" charset="0"/>
              <a:cs typeface="Verdana" charset="0"/>
              <a:sym typeface="Verdana" charset="0"/>
            </a:endParaRPr>
          </a:p>
        </p:txBody>
      </p:sp>
      <p:sp>
        <p:nvSpPr>
          <p:cNvPr id="485379" name="Rectangle 1"/>
          <p:cNvSpPr>
            <a:spLocks noGrp="1" noChangeArrowheads="1"/>
          </p:cNvSpPr>
          <p:nvPr>
            <p:ph type="title"/>
          </p:nvPr>
        </p:nvSpPr>
        <p:spPr/>
        <p:txBody>
          <a:bodyPr rIns="116972"/>
          <a:lstStyle/>
          <a:p>
            <a:pPr marL="40182"/>
            <a:endParaRPr lang="en-GB">
              <a:latin typeface="Calibri Bold" charset="0"/>
              <a:ea typeface="ヒラギノ角ゴ ProN W6" charset="0"/>
              <a:cs typeface="ヒラギノ角ゴ ProN W6" charset="0"/>
            </a:endParaRPr>
          </a:p>
        </p:txBody>
      </p:sp>
      <p:sp>
        <p:nvSpPr>
          <p:cNvPr id="485380" name="Rectangle 2"/>
          <p:cNvSpPr>
            <a:spLocks/>
          </p:cNvSpPr>
          <p:nvPr/>
        </p:nvSpPr>
        <p:spPr bwMode="auto">
          <a:xfrm>
            <a:off x="1143000" y="6625828"/>
            <a:ext cx="7331273" cy="1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27" bIns="0"/>
          <a:lstStyle/>
          <a:p>
            <a:pPr marL="40182"/>
            <a:r>
              <a:rPr lang="en-US" sz="800">
                <a:solidFill>
                  <a:srgbClr val="FFFFFF"/>
                </a:solidFill>
                <a:latin typeface="Verdana" charset="0"/>
                <a:cs typeface="Verdana" charset="0"/>
                <a:sym typeface="Verdana" charset="0"/>
              </a:rPr>
              <a:t>Copyright NetLife Research - www.netliferesearch.com - kontakt@netliferesearch.comNetLife Research AS, </a:t>
            </a:r>
          </a:p>
        </p:txBody>
      </p:sp>
      <p:pic>
        <p:nvPicPr>
          <p:cNvPr id="485381"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1264" y="1214437"/>
            <a:ext cx="5462736"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5382" name="Group 4"/>
          <p:cNvGrpSpPr>
            <a:grpSpLocks/>
          </p:cNvGrpSpPr>
          <p:nvPr/>
        </p:nvGrpSpPr>
        <p:grpSpPr bwMode="auto">
          <a:xfrm>
            <a:off x="-26789" y="2928938"/>
            <a:ext cx="3578572" cy="1276945"/>
            <a:chOff x="0" y="0"/>
            <a:chExt cx="3206" cy="1144"/>
          </a:xfrm>
        </p:grpSpPr>
        <p:grpSp>
          <p:nvGrpSpPr>
            <p:cNvPr id="485384" name="Group 5"/>
            <p:cNvGrpSpPr>
              <a:grpSpLocks/>
            </p:cNvGrpSpPr>
            <p:nvPr/>
          </p:nvGrpSpPr>
          <p:grpSpPr bwMode="auto">
            <a:xfrm>
              <a:off x="510" y="0"/>
              <a:ext cx="2696" cy="1144"/>
              <a:chOff x="0" y="0"/>
              <a:chExt cx="2696" cy="1144"/>
            </a:xfrm>
          </p:grpSpPr>
          <p:sp>
            <p:nvSpPr>
              <p:cNvPr id="485388" name="Rectangle 6"/>
              <p:cNvSpPr>
                <a:spLocks/>
              </p:cNvSpPr>
              <p:nvPr/>
            </p:nvSpPr>
            <p:spPr bwMode="auto">
              <a:xfrm>
                <a:off x="0" y="0"/>
                <a:ext cx="2696" cy="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40182"/>
                <a:r>
                  <a:rPr lang="ja-JP" altLang="en-US" sz="1500" b="1">
                    <a:latin typeface="Verdana" charset="0"/>
                    <a:cs typeface="Verdana" charset="0"/>
                    <a:sym typeface="Verdana" charset="0"/>
                  </a:rPr>
                  <a:t>”</a:t>
                </a:r>
                <a:r>
                  <a:rPr lang="en-US" sz="1500" b="1">
                    <a:latin typeface="Verdana" charset="0"/>
                    <a:cs typeface="Verdana" charset="0"/>
                    <a:sym typeface="Verdana" charset="0"/>
                  </a:rPr>
                  <a:t>alle produkter</a:t>
                </a:r>
                <a:r>
                  <a:rPr lang="ja-JP" altLang="en-US" sz="1500" b="1">
                    <a:latin typeface="Verdana" charset="0"/>
                    <a:cs typeface="Verdana" charset="0"/>
                    <a:sym typeface="Verdana" charset="0"/>
                  </a:rPr>
                  <a:t>”</a:t>
                </a:r>
                <a:r>
                  <a:rPr lang="en-US" sz="1500" b="1">
                    <a:latin typeface="Verdana" charset="0"/>
                    <a:cs typeface="Verdana" charset="0"/>
                    <a:sym typeface="Verdana" charset="0"/>
                  </a:rPr>
                  <a:t> per spesialist</a:t>
                </a:r>
              </a:p>
              <a:p>
                <a:pPr marL="40182"/>
                <a:r>
                  <a:rPr lang="en-US" sz="1500">
                    <a:latin typeface="Verdana" charset="0"/>
                    <a:cs typeface="Verdana" charset="0"/>
                    <a:sym typeface="Verdana" charset="0"/>
                  </a:rPr>
                  <a:t>Ligtbox med alle produkter for den aktuelle spesialisten legges på spesialistforside</a:t>
                </a:r>
              </a:p>
            </p:txBody>
          </p:sp>
        </p:grpSp>
        <p:grpSp>
          <p:nvGrpSpPr>
            <p:cNvPr id="485385" name="Group 7"/>
            <p:cNvGrpSpPr>
              <a:grpSpLocks/>
            </p:cNvGrpSpPr>
            <p:nvPr/>
          </p:nvGrpSpPr>
          <p:grpSpPr bwMode="auto">
            <a:xfrm>
              <a:off x="0" y="24"/>
              <a:ext cx="480" cy="432"/>
              <a:chOff x="0" y="0"/>
              <a:chExt cx="480" cy="431"/>
            </a:xfrm>
          </p:grpSpPr>
          <p:pic>
            <p:nvPicPr>
              <p:cNvPr id="485386"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0"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5387" name="Rectangle 9"/>
              <p:cNvSpPr>
                <a:spLocks/>
              </p:cNvSpPr>
              <p:nvPr/>
            </p:nvSpPr>
            <p:spPr bwMode="auto">
              <a:xfrm>
                <a:off x="153" y="81"/>
                <a:ext cx="20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1000">
                    <a:solidFill>
                      <a:srgbClr val="FFFFFF"/>
                    </a:solidFill>
                    <a:latin typeface="Calibri Bold" charset="0"/>
                    <a:cs typeface="Calibri Bold" charset="0"/>
                    <a:sym typeface="Calibri Bold" charset="0"/>
                  </a:rPr>
                  <a:t>11.</a:t>
                </a:r>
              </a:p>
            </p:txBody>
          </p:sp>
        </p:grpSp>
      </p:grpSp>
      <p:sp>
        <p:nvSpPr>
          <p:cNvPr id="485383" name="Line 10"/>
          <p:cNvSpPr>
            <a:spLocks noChangeShapeType="1"/>
          </p:cNvSpPr>
          <p:nvPr/>
        </p:nvSpPr>
        <p:spPr bwMode="auto">
          <a:xfrm rot="10800000" flipH="1">
            <a:off x="3143250" y="3749353"/>
            <a:ext cx="538014" cy="322585"/>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lIns="0" tIns="0" rIns="0" bIns="0"/>
          <a:lstStyle/>
          <a:p>
            <a:endParaRPr lang="en-GB"/>
          </a:p>
        </p:txBody>
      </p:sp>
    </p:spTree>
    <p:extLst>
      <p:ext uri="{BB962C8B-B14F-4D97-AF65-F5344CB8AC3E}">
        <p14:creationId xmlns:p14="http://schemas.microsoft.com/office/powerpoint/2010/main" val="1501397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Game Zero: Agile Inspection of Requirements (30 minutes)</a:t>
            </a:r>
            <a:endParaRPr lang="en-GB" dirty="0"/>
          </a:p>
        </p:txBody>
      </p:sp>
      <p:sp>
        <p:nvSpPr>
          <p:cNvPr id="3" name="Text Placeholder 2"/>
          <p:cNvSpPr>
            <a:spLocks noGrp="1"/>
          </p:cNvSpPr>
          <p:nvPr>
            <p:ph type="body" idx="1"/>
          </p:nvPr>
        </p:nvSpPr>
        <p:spPr/>
        <p:txBody>
          <a:bodyPr/>
          <a:lstStyle/>
          <a:p>
            <a:r>
              <a:rPr lang="en-GB" dirty="0" smtClean="0"/>
              <a:t>Rules</a:t>
            </a:r>
            <a:endParaRPr lang="en-GB" dirty="0"/>
          </a:p>
        </p:txBody>
      </p:sp>
      <p:sp>
        <p:nvSpPr>
          <p:cNvPr id="4" name="Content Placeholder 3"/>
          <p:cNvSpPr>
            <a:spLocks noGrp="1"/>
          </p:cNvSpPr>
          <p:nvPr>
            <p:ph sz="half" idx="2"/>
          </p:nvPr>
        </p:nvSpPr>
        <p:spPr/>
        <p:txBody>
          <a:bodyPr/>
          <a:lstStyle/>
          <a:p>
            <a:r>
              <a:rPr lang="en-GB" dirty="0" smtClean="0"/>
              <a:t>1. Clear enough to test</a:t>
            </a:r>
          </a:p>
          <a:p>
            <a:r>
              <a:rPr lang="en-GB" dirty="0" smtClean="0"/>
              <a:t>2. Unambiguous to intended readership</a:t>
            </a:r>
          </a:p>
          <a:p>
            <a:r>
              <a:rPr lang="en-GB" dirty="0" smtClean="0"/>
              <a:t>3. No Design</a:t>
            </a:r>
          </a:p>
          <a:p>
            <a:pPr lvl="1"/>
            <a:r>
              <a:rPr lang="en-GB" dirty="0" smtClean="0"/>
              <a:t> (Password -&gt; Security)</a:t>
            </a:r>
            <a:endParaRPr lang="en-GB" dirty="0"/>
          </a:p>
        </p:txBody>
      </p:sp>
      <p:sp>
        <p:nvSpPr>
          <p:cNvPr id="5" name="Text Placeholder 4"/>
          <p:cNvSpPr>
            <a:spLocks noGrp="1"/>
          </p:cNvSpPr>
          <p:nvPr>
            <p:ph type="body" sz="quarter" idx="3"/>
          </p:nvPr>
        </p:nvSpPr>
        <p:spPr/>
        <p:txBody>
          <a:bodyPr/>
          <a:lstStyle/>
          <a:p>
            <a:r>
              <a:rPr lang="en-GB" dirty="0" smtClean="0"/>
              <a:t>Process</a:t>
            </a:r>
            <a:endParaRPr lang="en-GB" dirty="0"/>
          </a:p>
        </p:txBody>
      </p:sp>
      <p:sp>
        <p:nvSpPr>
          <p:cNvPr id="6" name="Content Placeholder 5"/>
          <p:cNvSpPr>
            <a:spLocks noGrp="1"/>
          </p:cNvSpPr>
          <p:nvPr>
            <p:ph sz="quarter" idx="4"/>
          </p:nvPr>
        </p:nvSpPr>
        <p:spPr/>
        <p:txBody>
          <a:bodyPr/>
          <a:lstStyle/>
          <a:p>
            <a:r>
              <a:rPr lang="en-GB" dirty="0" smtClean="0"/>
              <a:t>Count probable violations</a:t>
            </a:r>
          </a:p>
          <a:p>
            <a:pPr lvl="1"/>
            <a:r>
              <a:rPr lang="en-GB" dirty="0" smtClean="0"/>
              <a:t>Forget minors (can’t impact real product)</a:t>
            </a:r>
          </a:p>
          <a:p>
            <a:r>
              <a:rPr lang="en-GB" dirty="0" smtClean="0"/>
              <a:t>Report Majors to Tom</a:t>
            </a:r>
            <a:endParaRPr lang="en-GB" dirty="0"/>
          </a:p>
        </p:txBody>
      </p:sp>
      <p:sp>
        <p:nvSpPr>
          <p:cNvPr id="7" name="Date Placeholder 6"/>
          <p:cNvSpPr>
            <a:spLocks noGrp="1"/>
          </p:cNvSpPr>
          <p:nvPr>
            <p:ph type="dt" sz="half" idx="10"/>
          </p:nvPr>
        </p:nvSpPr>
        <p:spPr/>
        <p:txBody>
          <a:bodyPr/>
          <a:lstStyle/>
          <a:p>
            <a:fld id="{906037CF-1240-714F-9742-DACFFD54F192}" type="datetime2">
              <a:rPr lang="en-US" smtClean="0"/>
              <a:pPr/>
              <a:t>Tuesday, 8 March 2011</a:t>
            </a:fld>
            <a:endParaRPr lang="en-GB"/>
          </a:p>
        </p:txBody>
      </p:sp>
      <p:sp>
        <p:nvSpPr>
          <p:cNvPr id="8" name="Footer Placeholder 7"/>
          <p:cNvSpPr>
            <a:spLocks noGrp="1"/>
          </p:cNvSpPr>
          <p:nvPr>
            <p:ph type="ftr" sz="quarter" idx="11"/>
          </p:nvPr>
        </p:nvSpPr>
        <p:spPr/>
        <p:txBody>
          <a:bodyPr/>
          <a:lstStyle/>
          <a:p>
            <a:r>
              <a:rPr lang="en-US" smtClean="0"/>
              <a:t>© Gilb.com</a:t>
            </a:r>
            <a:endParaRPr lang="en-GB"/>
          </a:p>
        </p:txBody>
      </p:sp>
      <p:sp>
        <p:nvSpPr>
          <p:cNvPr id="9" name="Slide Number Placeholder 8"/>
          <p:cNvSpPr>
            <a:spLocks noGrp="1"/>
          </p:cNvSpPr>
          <p:nvPr>
            <p:ph type="sldNum" sz="quarter" idx="12"/>
          </p:nvPr>
        </p:nvSpPr>
        <p:spPr/>
        <p:txBody>
          <a:bodyPr/>
          <a:lstStyle/>
          <a:p>
            <a:fld id="{1DD9AF87-53B6-FD4A-B2D3-CF1EEADDF73C}" type="slidenum">
              <a:rPr lang="en-GB" smtClean="0"/>
              <a:pPr/>
              <a:t>15</a:t>
            </a:fld>
            <a:endParaRPr lang="en-GB"/>
          </a:p>
        </p:txBody>
      </p:sp>
    </p:spTree>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6402"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33F27658-A793-1B44-8780-A0E1FAC8646E}" type="slidenum">
              <a:rPr lang="en-US" sz="1500">
                <a:solidFill>
                  <a:schemeClr val="tx1"/>
                </a:solidFill>
                <a:latin typeface="Verdana" charset="0"/>
                <a:cs typeface="Verdana" charset="0"/>
                <a:sym typeface="Verdana" charset="0"/>
              </a:rPr>
              <a:pPr eaLnBrk="1" hangingPunct="1"/>
              <a:t>150</a:t>
            </a:fld>
            <a:endParaRPr lang="en-US" sz="1500">
              <a:solidFill>
                <a:schemeClr val="tx1"/>
              </a:solidFill>
              <a:latin typeface="Verdana" charset="0"/>
              <a:cs typeface="Verdana" charset="0"/>
              <a:sym typeface="Verdana" charset="0"/>
            </a:endParaRPr>
          </a:p>
        </p:txBody>
      </p:sp>
      <p:sp>
        <p:nvSpPr>
          <p:cNvPr id="486403" name="Rectangle 1"/>
          <p:cNvSpPr>
            <a:spLocks noGrp="1" noChangeArrowheads="1"/>
          </p:cNvSpPr>
          <p:nvPr>
            <p:ph type="title"/>
          </p:nvPr>
        </p:nvSpPr>
        <p:spPr/>
        <p:txBody>
          <a:bodyPr rIns="116972"/>
          <a:lstStyle/>
          <a:p>
            <a:pPr marL="40182"/>
            <a:r>
              <a:rPr lang="en-US">
                <a:latin typeface="Calibri Bold" charset="0"/>
                <a:ea typeface="ヒラギノ角ゴ ProN W6" charset="0"/>
                <a:cs typeface="ヒラギノ角ゴ ProN W6" charset="0"/>
              </a:rPr>
              <a:t>Vise alle produkter og tjenester</a:t>
            </a:r>
          </a:p>
        </p:txBody>
      </p:sp>
      <p:sp>
        <p:nvSpPr>
          <p:cNvPr id="486404" name="Line 2"/>
          <p:cNvSpPr>
            <a:spLocks noChangeShapeType="1"/>
          </p:cNvSpPr>
          <p:nvPr/>
        </p:nvSpPr>
        <p:spPr bwMode="auto">
          <a:xfrm>
            <a:off x="2857500" y="1571625"/>
            <a:ext cx="1500188" cy="357188"/>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lIns="0" tIns="0" rIns="0" bIns="0"/>
          <a:lstStyle/>
          <a:p>
            <a:endParaRPr lang="en-GB"/>
          </a:p>
        </p:txBody>
      </p:sp>
      <p:grpSp>
        <p:nvGrpSpPr>
          <p:cNvPr id="486405" name="Group 3"/>
          <p:cNvGrpSpPr>
            <a:grpSpLocks/>
          </p:cNvGrpSpPr>
          <p:nvPr/>
        </p:nvGrpSpPr>
        <p:grpSpPr bwMode="auto">
          <a:xfrm>
            <a:off x="35719" y="1137419"/>
            <a:ext cx="3559597" cy="553641"/>
            <a:chOff x="0" y="0"/>
            <a:chExt cx="3188" cy="496"/>
          </a:xfrm>
        </p:grpSpPr>
        <p:grpSp>
          <p:nvGrpSpPr>
            <p:cNvPr id="486414" name="Group 4"/>
            <p:cNvGrpSpPr>
              <a:grpSpLocks/>
            </p:cNvGrpSpPr>
            <p:nvPr/>
          </p:nvGrpSpPr>
          <p:grpSpPr bwMode="auto">
            <a:xfrm>
              <a:off x="492" y="0"/>
              <a:ext cx="2696" cy="496"/>
              <a:chOff x="0" y="0"/>
              <a:chExt cx="2696" cy="496"/>
            </a:xfrm>
          </p:grpSpPr>
          <p:sp>
            <p:nvSpPr>
              <p:cNvPr id="486418" name="Rectangle 5"/>
              <p:cNvSpPr>
                <a:spLocks/>
              </p:cNvSpPr>
              <p:nvPr/>
            </p:nvSpPr>
            <p:spPr bwMode="auto">
              <a:xfrm>
                <a:off x="0" y="0"/>
                <a:ext cx="2696"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40182"/>
                <a:r>
                  <a:rPr lang="en-US" sz="1500" b="1">
                    <a:solidFill>
                      <a:srgbClr val="808080"/>
                    </a:solidFill>
                    <a:latin typeface="Verdana" charset="0"/>
                    <a:cs typeface="Verdana" charset="0"/>
                    <a:sym typeface="Verdana" charset="0"/>
                  </a:rPr>
                  <a:t>Behovsorientert produktinndeling</a:t>
                </a:r>
              </a:p>
            </p:txBody>
          </p:sp>
        </p:grpSp>
        <p:grpSp>
          <p:nvGrpSpPr>
            <p:cNvPr id="486415" name="Group 6"/>
            <p:cNvGrpSpPr>
              <a:grpSpLocks/>
            </p:cNvGrpSpPr>
            <p:nvPr/>
          </p:nvGrpSpPr>
          <p:grpSpPr bwMode="auto">
            <a:xfrm>
              <a:off x="0" y="23"/>
              <a:ext cx="453" cy="437"/>
              <a:chOff x="0" y="0"/>
              <a:chExt cx="453" cy="436"/>
            </a:xfrm>
          </p:grpSpPr>
          <p:pic>
            <p:nvPicPr>
              <p:cNvPr id="486416" name="Picture 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3"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6417" name="Rectangle 8"/>
              <p:cNvSpPr>
                <a:spLocks/>
              </p:cNvSpPr>
              <p:nvPr/>
            </p:nvSpPr>
            <p:spPr bwMode="auto">
              <a:xfrm>
                <a:off x="135" y="82"/>
                <a:ext cx="20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1000">
                    <a:solidFill>
                      <a:srgbClr val="808080"/>
                    </a:solidFill>
                    <a:latin typeface="Calibri Bold" charset="0"/>
                    <a:cs typeface="Calibri Bold" charset="0"/>
                    <a:sym typeface="Calibri Bold" charset="0"/>
                  </a:rPr>
                  <a:t>8.</a:t>
                </a:r>
              </a:p>
            </p:txBody>
          </p:sp>
        </p:grpSp>
      </p:grpSp>
      <p:pic>
        <p:nvPicPr>
          <p:cNvPr id="486406" name="Picture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857250"/>
            <a:ext cx="3896693" cy="6167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6407" name="Group 10"/>
          <p:cNvGrpSpPr>
            <a:grpSpLocks/>
          </p:cNvGrpSpPr>
          <p:nvPr/>
        </p:nvGrpSpPr>
        <p:grpSpPr bwMode="auto">
          <a:xfrm>
            <a:off x="35719" y="2143125"/>
            <a:ext cx="3559597" cy="1276945"/>
            <a:chOff x="0" y="0"/>
            <a:chExt cx="3188" cy="1144"/>
          </a:xfrm>
        </p:grpSpPr>
        <p:grpSp>
          <p:nvGrpSpPr>
            <p:cNvPr id="486409" name="Group 11"/>
            <p:cNvGrpSpPr>
              <a:grpSpLocks/>
            </p:cNvGrpSpPr>
            <p:nvPr/>
          </p:nvGrpSpPr>
          <p:grpSpPr bwMode="auto">
            <a:xfrm>
              <a:off x="492" y="0"/>
              <a:ext cx="2696" cy="1144"/>
              <a:chOff x="0" y="0"/>
              <a:chExt cx="2696" cy="1144"/>
            </a:xfrm>
          </p:grpSpPr>
          <p:sp>
            <p:nvSpPr>
              <p:cNvPr id="486413" name="Rectangle 12"/>
              <p:cNvSpPr>
                <a:spLocks/>
              </p:cNvSpPr>
              <p:nvPr/>
            </p:nvSpPr>
            <p:spPr bwMode="auto">
              <a:xfrm>
                <a:off x="0" y="0"/>
                <a:ext cx="2696" cy="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40182"/>
                <a:r>
                  <a:rPr lang="en-US" sz="1500" b="1">
                    <a:latin typeface="Verdana" charset="0"/>
                    <a:cs typeface="Verdana" charset="0"/>
                    <a:sym typeface="Verdana" charset="0"/>
                  </a:rPr>
                  <a:t>Vise alle produkter</a:t>
                </a:r>
              </a:p>
              <a:p>
                <a:pPr marL="40182"/>
                <a:r>
                  <a:rPr lang="en-US" sz="1500">
                    <a:latin typeface="Verdana" charset="0"/>
                    <a:cs typeface="Verdana" charset="0"/>
                    <a:sym typeface="Verdana" charset="0"/>
                  </a:rPr>
                  <a:t>Alle produkter vises inndelt etter kategorier som hjelper brukerne med å skille produktene fra hverandre.</a:t>
                </a:r>
              </a:p>
            </p:txBody>
          </p:sp>
        </p:grpSp>
        <p:grpSp>
          <p:nvGrpSpPr>
            <p:cNvPr id="486410" name="Group 13"/>
            <p:cNvGrpSpPr>
              <a:grpSpLocks/>
            </p:cNvGrpSpPr>
            <p:nvPr/>
          </p:nvGrpSpPr>
          <p:grpSpPr bwMode="auto">
            <a:xfrm>
              <a:off x="0" y="24"/>
              <a:ext cx="453" cy="431"/>
              <a:chOff x="0" y="0"/>
              <a:chExt cx="453" cy="431"/>
            </a:xfrm>
          </p:grpSpPr>
          <p:pic>
            <p:nvPicPr>
              <p:cNvPr id="486411" name="Picture 1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3"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6412" name="Rectangle 15"/>
              <p:cNvSpPr>
                <a:spLocks/>
              </p:cNvSpPr>
              <p:nvPr/>
            </p:nvSpPr>
            <p:spPr bwMode="auto">
              <a:xfrm>
                <a:off x="135" y="81"/>
                <a:ext cx="20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1000">
                    <a:solidFill>
                      <a:srgbClr val="FFFFFF"/>
                    </a:solidFill>
                    <a:latin typeface="Calibri Bold" charset="0"/>
                    <a:cs typeface="Calibri Bold" charset="0"/>
                    <a:sym typeface="Calibri Bold" charset="0"/>
                  </a:rPr>
                  <a:t>6.</a:t>
                </a:r>
              </a:p>
            </p:txBody>
          </p:sp>
        </p:grpSp>
      </p:grpSp>
      <p:sp>
        <p:nvSpPr>
          <p:cNvPr id="486408" name="Line 16"/>
          <p:cNvSpPr>
            <a:spLocks noChangeShapeType="1"/>
          </p:cNvSpPr>
          <p:nvPr/>
        </p:nvSpPr>
        <p:spPr bwMode="auto">
          <a:xfrm>
            <a:off x="3071813" y="3571875"/>
            <a:ext cx="1285875" cy="357188"/>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lIns="0" tIns="0" rIns="0" bIns="0"/>
          <a:lstStyle/>
          <a:p>
            <a:endParaRPr lang="en-GB"/>
          </a:p>
        </p:txBody>
      </p:sp>
    </p:spTree>
    <p:extLst>
      <p:ext uri="{BB962C8B-B14F-4D97-AF65-F5344CB8AC3E}">
        <p14:creationId xmlns:p14="http://schemas.microsoft.com/office/powerpoint/2010/main" val="2933384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7426"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90A5EA9F-BB15-8A4F-9776-5B7A90220F2C}" type="slidenum">
              <a:rPr lang="en-US" sz="1500">
                <a:solidFill>
                  <a:schemeClr val="tx1"/>
                </a:solidFill>
                <a:latin typeface="Verdana" charset="0"/>
                <a:cs typeface="Verdana" charset="0"/>
                <a:sym typeface="Verdana" charset="0"/>
              </a:rPr>
              <a:pPr eaLnBrk="1" hangingPunct="1"/>
              <a:t>151</a:t>
            </a:fld>
            <a:endParaRPr lang="en-US" sz="1500">
              <a:solidFill>
                <a:schemeClr val="tx1"/>
              </a:solidFill>
              <a:latin typeface="Verdana" charset="0"/>
              <a:cs typeface="Verdana" charset="0"/>
              <a:sym typeface="Verdana" charset="0"/>
            </a:endParaRPr>
          </a:p>
        </p:txBody>
      </p:sp>
      <p:sp>
        <p:nvSpPr>
          <p:cNvPr id="487427" name="Rectangle 1"/>
          <p:cNvSpPr>
            <a:spLocks noGrp="1" noChangeArrowheads="1"/>
          </p:cNvSpPr>
          <p:nvPr>
            <p:ph type="title"/>
          </p:nvPr>
        </p:nvSpPr>
        <p:spPr/>
        <p:txBody>
          <a:bodyPr rIns="116972"/>
          <a:lstStyle/>
          <a:p>
            <a:pPr marL="40182"/>
            <a:endParaRPr lang="en-GB">
              <a:latin typeface="Calibri Bold" charset="0"/>
              <a:ea typeface="ヒラギノ角ゴ ProN W6" charset="0"/>
              <a:cs typeface="ヒラギノ角ゴ ProN W6" charset="0"/>
            </a:endParaRPr>
          </a:p>
        </p:txBody>
      </p:sp>
      <p:sp>
        <p:nvSpPr>
          <p:cNvPr id="126978" name="Rectangle 2"/>
          <p:cNvSpPr>
            <a:spLocks noGrp="1" noChangeArrowheads="1"/>
          </p:cNvSpPr>
          <p:nvPr>
            <p:ph/>
          </p:nvPr>
        </p:nvSpPr>
        <p:spPr>
          <a:xfrm>
            <a:off x="584895" y="1357312"/>
            <a:ext cx="7768828" cy="4955977"/>
          </a:xfrm>
        </p:spPr>
        <p:txBody>
          <a:bodyPr lIns="64291" tIns="32146" rIns="64291" bIns="32146" anchor="t"/>
          <a:lstStyle/>
          <a:p>
            <a:pPr>
              <a:defRPr/>
            </a:pPr>
            <a:endParaRPr lang="nb-NO" smtClean="0"/>
          </a:p>
        </p:txBody>
      </p:sp>
      <p:sp>
        <p:nvSpPr>
          <p:cNvPr id="487429" name="Rectangle 3"/>
          <p:cNvSpPr>
            <a:spLocks/>
          </p:cNvSpPr>
          <p:nvPr/>
        </p:nvSpPr>
        <p:spPr bwMode="auto">
          <a:xfrm>
            <a:off x="1143000" y="6625828"/>
            <a:ext cx="7331273" cy="1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27" bIns="0"/>
          <a:lstStyle/>
          <a:p>
            <a:pPr marL="40182"/>
            <a:r>
              <a:rPr lang="en-US" sz="800">
                <a:solidFill>
                  <a:srgbClr val="FFFFFF"/>
                </a:solidFill>
                <a:latin typeface="Verdana" charset="0"/>
                <a:cs typeface="Verdana" charset="0"/>
                <a:sym typeface="Verdana" charset="0"/>
              </a:rPr>
              <a:t>Copyright NetLife Research - www.netliferesearch.com - kontakt@netliferesearch.comNetLife Research AS, </a:t>
            </a:r>
          </a:p>
        </p:txBody>
      </p:sp>
      <p:grpSp>
        <p:nvGrpSpPr>
          <p:cNvPr id="487430" name="Group 4"/>
          <p:cNvGrpSpPr>
            <a:grpSpLocks/>
          </p:cNvGrpSpPr>
          <p:nvPr/>
        </p:nvGrpSpPr>
        <p:grpSpPr bwMode="auto">
          <a:xfrm>
            <a:off x="-8929" y="2077269"/>
            <a:ext cx="3560713" cy="513457"/>
            <a:chOff x="0" y="0"/>
            <a:chExt cx="3190" cy="459"/>
          </a:xfrm>
        </p:grpSpPr>
        <p:grpSp>
          <p:nvGrpSpPr>
            <p:cNvPr id="487434" name="Group 5"/>
            <p:cNvGrpSpPr>
              <a:grpSpLocks/>
            </p:cNvGrpSpPr>
            <p:nvPr/>
          </p:nvGrpSpPr>
          <p:grpSpPr bwMode="auto">
            <a:xfrm>
              <a:off x="494" y="0"/>
              <a:ext cx="2696" cy="280"/>
              <a:chOff x="0" y="0"/>
              <a:chExt cx="2696" cy="280"/>
            </a:xfrm>
          </p:grpSpPr>
          <p:sp>
            <p:nvSpPr>
              <p:cNvPr id="487438" name="Rectangle 6"/>
              <p:cNvSpPr>
                <a:spLocks/>
              </p:cNvSpPr>
              <p:nvPr/>
            </p:nvSpPr>
            <p:spPr bwMode="auto">
              <a:xfrm>
                <a:off x="0" y="0"/>
                <a:ext cx="2696"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40182"/>
                <a:r>
                  <a:rPr lang="en-US" sz="1500" b="1">
                    <a:latin typeface="Verdana" charset="0"/>
                    <a:cs typeface="Verdana" charset="0"/>
                    <a:sym typeface="Verdana" charset="0"/>
                  </a:rPr>
                  <a:t>Brødsmulesti</a:t>
                </a:r>
              </a:p>
            </p:txBody>
          </p:sp>
        </p:grpSp>
        <p:grpSp>
          <p:nvGrpSpPr>
            <p:cNvPr id="487435" name="Group 7"/>
            <p:cNvGrpSpPr>
              <a:grpSpLocks/>
            </p:cNvGrpSpPr>
            <p:nvPr/>
          </p:nvGrpSpPr>
          <p:grpSpPr bwMode="auto">
            <a:xfrm>
              <a:off x="0" y="22"/>
              <a:ext cx="453" cy="437"/>
              <a:chOff x="0" y="0"/>
              <a:chExt cx="453" cy="436"/>
            </a:xfrm>
          </p:grpSpPr>
          <p:pic>
            <p:nvPicPr>
              <p:cNvPr id="487436" name="Picture 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3"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7437" name="Rectangle 9"/>
              <p:cNvSpPr>
                <a:spLocks/>
              </p:cNvSpPr>
              <p:nvPr/>
            </p:nvSpPr>
            <p:spPr bwMode="auto">
              <a:xfrm>
                <a:off x="137" y="83"/>
                <a:ext cx="20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1000">
                    <a:solidFill>
                      <a:srgbClr val="FFFFFF"/>
                    </a:solidFill>
                    <a:latin typeface="Calibri Bold" charset="0"/>
                    <a:cs typeface="Calibri Bold" charset="0"/>
                    <a:sym typeface="Calibri Bold" charset="0"/>
                  </a:rPr>
                  <a:t>7.</a:t>
                </a:r>
              </a:p>
            </p:txBody>
          </p:sp>
        </p:grpSp>
      </p:grpSp>
      <p:pic>
        <p:nvPicPr>
          <p:cNvPr id="487431" name="Picture 10"/>
          <p:cNvPicPr>
            <a:picLocks noChangeArrowheads="1"/>
          </p:cNvPicPr>
          <p:nvPr/>
        </p:nvPicPr>
        <p:blipFill>
          <a:blip r:embed="rId3">
            <a:extLst>
              <a:ext uri="{28A0092B-C50C-407E-A947-70E740481C1C}">
                <a14:useLocalDpi xmlns:a14="http://schemas.microsoft.com/office/drawing/2010/main" val="0"/>
              </a:ext>
            </a:extLst>
          </a:blip>
          <a:srcRect l="10449" r="10130"/>
          <a:stretch>
            <a:fillRect/>
          </a:stretch>
        </p:blipFill>
        <p:spPr bwMode="auto">
          <a:xfrm>
            <a:off x="3714750" y="1279178"/>
            <a:ext cx="5429250" cy="7139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7432" name="Line 11"/>
          <p:cNvSpPr>
            <a:spLocks noChangeShapeType="1"/>
          </p:cNvSpPr>
          <p:nvPr/>
        </p:nvSpPr>
        <p:spPr bwMode="auto">
          <a:xfrm rot="10800000" flipH="1">
            <a:off x="2714625" y="2071688"/>
            <a:ext cx="928688" cy="142875"/>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lIns="0" tIns="0" rIns="0" bIns="0"/>
          <a:lstStyle/>
          <a:p>
            <a:endParaRPr lang="en-GB"/>
          </a:p>
        </p:txBody>
      </p:sp>
      <p:sp>
        <p:nvSpPr>
          <p:cNvPr id="487433" name="Text Box 12"/>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95285E55-44C6-AB4B-BD99-B30B48B68FA9}" type="slidenum">
              <a:rPr lang="en-US" sz="1300">
                <a:solidFill>
                  <a:schemeClr val="tx1"/>
                </a:solidFill>
                <a:cs typeface="Gill Sans" charset="0"/>
              </a:rPr>
              <a:pPr eaLnBrk="1" hangingPunct="1"/>
              <a:t>151</a:t>
            </a:fld>
            <a:endParaRPr lang="en-US" sz="1300">
              <a:solidFill>
                <a:schemeClr val="tx1"/>
              </a:solidFill>
              <a:cs typeface="Gill Sans" charset="0"/>
            </a:endParaRPr>
          </a:p>
        </p:txBody>
      </p:sp>
    </p:spTree>
    <p:extLst>
      <p:ext uri="{BB962C8B-B14F-4D97-AF65-F5344CB8AC3E}">
        <p14:creationId xmlns:p14="http://schemas.microsoft.com/office/powerpoint/2010/main" val="1171398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8450"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9B8E63FD-B86B-AA49-BF72-5EFC588CC341}" type="slidenum">
              <a:rPr lang="en-US" sz="1500">
                <a:solidFill>
                  <a:schemeClr val="tx1"/>
                </a:solidFill>
                <a:latin typeface="Verdana" charset="0"/>
                <a:cs typeface="Verdana" charset="0"/>
                <a:sym typeface="Verdana" charset="0"/>
              </a:rPr>
              <a:pPr eaLnBrk="1" hangingPunct="1"/>
              <a:t>152</a:t>
            </a:fld>
            <a:endParaRPr lang="en-US" sz="1500">
              <a:solidFill>
                <a:schemeClr val="tx1"/>
              </a:solidFill>
              <a:latin typeface="Verdana" charset="0"/>
              <a:cs typeface="Verdana" charset="0"/>
              <a:sym typeface="Verdana" charset="0"/>
            </a:endParaRPr>
          </a:p>
        </p:txBody>
      </p:sp>
      <p:sp>
        <p:nvSpPr>
          <p:cNvPr id="488451" name="Rectangle 1"/>
          <p:cNvSpPr>
            <a:spLocks noGrp="1" noChangeArrowheads="1"/>
          </p:cNvSpPr>
          <p:nvPr>
            <p:ph type="title"/>
          </p:nvPr>
        </p:nvSpPr>
        <p:spPr/>
        <p:txBody>
          <a:bodyPr rIns="116972"/>
          <a:lstStyle/>
          <a:p>
            <a:pPr marL="40182"/>
            <a:r>
              <a:rPr lang="en-US">
                <a:latin typeface="Calibri Bold" charset="0"/>
                <a:ea typeface="ヒラギノ角ゴ ProN W6" charset="0"/>
                <a:cs typeface="ヒラギノ角ゴ ProN W6" charset="0"/>
              </a:rPr>
              <a:t>Prosessen</a:t>
            </a:r>
          </a:p>
        </p:txBody>
      </p:sp>
      <p:pic>
        <p:nvPicPr>
          <p:cNvPr id="48845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5158" y="2279303"/>
            <a:ext cx="1475631" cy="143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8453"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4765" y="2279303"/>
            <a:ext cx="1486793" cy="143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8454"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1024" y="2279303"/>
            <a:ext cx="1467818" cy="143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8455"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720" y="1062633"/>
            <a:ext cx="1330523" cy="1084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8456" name="Picture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6640" y="3912320"/>
            <a:ext cx="1542604" cy="160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8457" name="AutoShape 7"/>
          <p:cNvSpPr>
            <a:spLocks/>
          </p:cNvSpPr>
          <p:nvPr/>
        </p:nvSpPr>
        <p:spPr bwMode="auto">
          <a:xfrm>
            <a:off x="1143000" y="2286000"/>
            <a:ext cx="357188" cy="500063"/>
          </a:xfrm>
          <a:custGeom>
            <a:avLst/>
            <a:gdLst>
              <a:gd name="T0" fmla="*/ 0 w 21600"/>
              <a:gd name="T1" fmla="*/ 0 h 21600"/>
              <a:gd name="T2" fmla="*/ 21600 w 21600"/>
              <a:gd name="T3" fmla="*/ 21600 h 21600"/>
            </a:gdLst>
            <a:ahLst/>
            <a:cxnLst/>
            <a:rect l="T0" t="T1" r="T2" b="T3"/>
            <a:pathLst>
              <a:path w="21600" h="21600">
                <a:moveTo>
                  <a:pt x="0" y="0"/>
                </a:moveTo>
                <a:cubicBezTo>
                  <a:pt x="430" y="1813"/>
                  <a:pt x="859" y="3626"/>
                  <a:pt x="2056" y="5770"/>
                </a:cubicBezTo>
                <a:cubicBezTo>
                  <a:pt x="3252" y="7915"/>
                  <a:pt x="5229" y="10698"/>
                  <a:pt x="7180" y="12868"/>
                </a:cubicBezTo>
                <a:cubicBezTo>
                  <a:pt x="9132" y="15038"/>
                  <a:pt x="11361" y="17336"/>
                  <a:pt x="13764" y="18791"/>
                </a:cubicBezTo>
                <a:cubicBezTo>
                  <a:pt x="16168" y="20247"/>
                  <a:pt x="18884" y="20923"/>
                  <a:pt x="21600" y="21600"/>
                </a:cubicBezTo>
              </a:path>
            </a:pathLst>
          </a:custGeom>
          <a:noFill/>
          <a:ln w="38100">
            <a:solidFill>
              <a:srgbClr val="00B05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nb-NO"/>
          </a:p>
        </p:txBody>
      </p:sp>
      <p:sp>
        <p:nvSpPr>
          <p:cNvPr id="488458" name="AutoShape 8"/>
          <p:cNvSpPr>
            <a:spLocks/>
          </p:cNvSpPr>
          <p:nvPr/>
        </p:nvSpPr>
        <p:spPr bwMode="auto">
          <a:xfrm>
            <a:off x="6572250" y="3786187"/>
            <a:ext cx="357188" cy="500063"/>
          </a:xfrm>
          <a:custGeom>
            <a:avLst/>
            <a:gdLst>
              <a:gd name="T0" fmla="*/ 0 w 21600"/>
              <a:gd name="T1" fmla="*/ 0 h 21600"/>
              <a:gd name="T2" fmla="*/ 21600 w 21600"/>
              <a:gd name="T3" fmla="*/ 21600 h 21600"/>
            </a:gdLst>
            <a:ahLst/>
            <a:cxnLst/>
            <a:rect l="T0" t="T1" r="T2" b="T3"/>
            <a:pathLst>
              <a:path w="21600" h="21600">
                <a:moveTo>
                  <a:pt x="0" y="0"/>
                </a:moveTo>
                <a:cubicBezTo>
                  <a:pt x="430" y="1813"/>
                  <a:pt x="859" y="3626"/>
                  <a:pt x="2056" y="5770"/>
                </a:cubicBezTo>
                <a:cubicBezTo>
                  <a:pt x="3252" y="7915"/>
                  <a:pt x="5229" y="10698"/>
                  <a:pt x="7180" y="12868"/>
                </a:cubicBezTo>
                <a:cubicBezTo>
                  <a:pt x="9132" y="15038"/>
                  <a:pt x="11361" y="17336"/>
                  <a:pt x="13764" y="18791"/>
                </a:cubicBezTo>
                <a:cubicBezTo>
                  <a:pt x="16168" y="20247"/>
                  <a:pt x="18884" y="20923"/>
                  <a:pt x="21600" y="21600"/>
                </a:cubicBezTo>
              </a:path>
            </a:pathLst>
          </a:custGeom>
          <a:noFill/>
          <a:ln w="38100">
            <a:solidFill>
              <a:srgbClr val="00B05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nb-NO"/>
          </a:p>
        </p:txBody>
      </p:sp>
      <p:sp>
        <p:nvSpPr>
          <p:cNvPr id="488459" name="Line 9"/>
          <p:cNvSpPr>
            <a:spLocks noChangeShapeType="1"/>
          </p:cNvSpPr>
          <p:nvPr/>
        </p:nvSpPr>
        <p:spPr bwMode="auto">
          <a:xfrm>
            <a:off x="3143250" y="3000375"/>
            <a:ext cx="285750" cy="1117"/>
          </a:xfrm>
          <a:prstGeom prst="line">
            <a:avLst/>
          </a:prstGeom>
          <a:noFill/>
          <a:ln w="38100">
            <a:solidFill>
              <a:srgbClr val="00B050"/>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GB"/>
          </a:p>
        </p:txBody>
      </p:sp>
      <p:sp>
        <p:nvSpPr>
          <p:cNvPr id="488460" name="Line 10"/>
          <p:cNvSpPr>
            <a:spLocks noChangeShapeType="1"/>
          </p:cNvSpPr>
          <p:nvPr/>
        </p:nvSpPr>
        <p:spPr bwMode="auto">
          <a:xfrm>
            <a:off x="5000625" y="3000375"/>
            <a:ext cx="285750" cy="1117"/>
          </a:xfrm>
          <a:prstGeom prst="line">
            <a:avLst/>
          </a:prstGeom>
          <a:noFill/>
          <a:ln w="38100">
            <a:solidFill>
              <a:srgbClr val="00B050"/>
            </a:solidFill>
            <a:round/>
            <a:headEnd/>
            <a:tailEnd type="triangle" w="med" len="med"/>
          </a:ln>
          <a:extLst>
            <a:ext uri="{909E8E84-426E-40dd-AFC4-6F175D3DCCD1}">
              <a14:hiddenFill xmlns:a14="http://schemas.microsoft.com/office/drawing/2010/main">
                <a:noFill/>
              </a14:hiddenFill>
            </a:ext>
          </a:extLst>
        </p:spPr>
        <p:txBody>
          <a:bodyPr lIns="0" tIns="0" rIns="0" bIns="0"/>
          <a:lstStyle/>
          <a:p>
            <a:endParaRPr lang="en-GB"/>
          </a:p>
        </p:txBody>
      </p:sp>
      <p:sp>
        <p:nvSpPr>
          <p:cNvPr id="488461" name="AutoShape 11"/>
          <p:cNvSpPr>
            <a:spLocks/>
          </p:cNvSpPr>
          <p:nvPr/>
        </p:nvSpPr>
        <p:spPr bwMode="auto">
          <a:xfrm>
            <a:off x="7072312" y="6143625"/>
            <a:ext cx="1785938" cy="285750"/>
          </a:xfrm>
          <a:prstGeom prst="rightArrow">
            <a:avLst>
              <a:gd name="adj1" fmla="val 50000"/>
              <a:gd name="adj2" fmla="val 35214"/>
            </a:avLst>
          </a:prstGeom>
          <a:solidFill>
            <a:srgbClr val="71A23C">
              <a:alpha val="44705"/>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nb-NO"/>
          </a:p>
        </p:txBody>
      </p:sp>
      <p:sp>
        <p:nvSpPr>
          <p:cNvPr id="488462" name="AutoShape 12"/>
          <p:cNvSpPr>
            <a:spLocks/>
          </p:cNvSpPr>
          <p:nvPr/>
        </p:nvSpPr>
        <p:spPr bwMode="auto">
          <a:xfrm>
            <a:off x="1643063" y="6143625"/>
            <a:ext cx="5286375" cy="285750"/>
          </a:xfrm>
          <a:prstGeom prst="rightArrow">
            <a:avLst>
              <a:gd name="adj1" fmla="val 50000"/>
              <a:gd name="adj2" fmla="val 35201"/>
            </a:avLst>
          </a:prstGeom>
          <a:solidFill>
            <a:srgbClr val="71A23C">
              <a:alpha val="44705"/>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nb-NO"/>
          </a:p>
        </p:txBody>
      </p:sp>
      <p:sp>
        <p:nvSpPr>
          <p:cNvPr id="488463" name="Rectangle 13"/>
          <p:cNvSpPr>
            <a:spLocks/>
          </p:cNvSpPr>
          <p:nvPr/>
        </p:nvSpPr>
        <p:spPr bwMode="auto">
          <a:xfrm>
            <a:off x="1571625" y="6357937"/>
            <a:ext cx="60797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8" bIns="0">
            <a:spAutoFit/>
          </a:bodyPr>
          <a:lstStyle/>
          <a:p>
            <a:pPr marL="40182"/>
            <a:r>
              <a:rPr lang="en-US" sz="1100">
                <a:latin typeface="Verdana" charset="0"/>
                <a:cs typeface="Verdana" charset="0"/>
                <a:sym typeface="Verdana" charset="0"/>
              </a:rPr>
              <a:t>Sprint n </a:t>
            </a:r>
          </a:p>
        </p:txBody>
      </p:sp>
      <p:sp>
        <p:nvSpPr>
          <p:cNvPr id="488464" name="Rectangle 14"/>
          <p:cNvSpPr>
            <a:spLocks/>
          </p:cNvSpPr>
          <p:nvPr/>
        </p:nvSpPr>
        <p:spPr bwMode="auto">
          <a:xfrm>
            <a:off x="7072313" y="6357937"/>
            <a:ext cx="96187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8" bIns="0">
            <a:spAutoFit/>
          </a:bodyPr>
          <a:lstStyle/>
          <a:p>
            <a:pPr marL="40182"/>
            <a:r>
              <a:rPr lang="en-US" sz="1100">
                <a:latin typeface="Verdana" charset="0"/>
                <a:cs typeface="Verdana" charset="0"/>
                <a:sym typeface="Verdana" charset="0"/>
              </a:rPr>
              <a:t>Sprint  n + 1</a:t>
            </a:r>
          </a:p>
        </p:txBody>
      </p:sp>
      <p:sp>
        <p:nvSpPr>
          <p:cNvPr id="488465" name="Rectangle 15"/>
          <p:cNvSpPr>
            <a:spLocks/>
          </p:cNvSpPr>
          <p:nvPr/>
        </p:nvSpPr>
        <p:spPr bwMode="auto">
          <a:xfrm>
            <a:off x="7072313" y="6581179"/>
            <a:ext cx="96187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8" bIns="0">
            <a:spAutoFit/>
          </a:bodyPr>
          <a:lstStyle/>
          <a:p>
            <a:pPr marL="40182"/>
            <a:r>
              <a:rPr lang="en-US" sz="1100">
                <a:latin typeface="Verdana" charset="0"/>
                <a:cs typeface="Verdana" charset="0"/>
                <a:sym typeface="Verdana" charset="0"/>
              </a:rPr>
              <a:t>Sprint  n + 2</a:t>
            </a:r>
          </a:p>
        </p:txBody>
      </p:sp>
      <p:pic>
        <p:nvPicPr>
          <p:cNvPr id="488466" name="Picture 16"/>
          <p:cNvPicPr>
            <a:picLocks noChangeArrowheads="1"/>
          </p:cNvPicPr>
          <p:nvPr/>
        </p:nvPicPr>
        <p:blipFill>
          <a:blip r:embed="rId7">
            <a:extLst>
              <a:ext uri="{28A0092B-C50C-407E-A947-70E740481C1C}">
                <a14:useLocalDpi xmlns:a14="http://schemas.microsoft.com/office/drawing/2010/main" val="0"/>
              </a:ext>
            </a:extLst>
          </a:blip>
          <a:srcRect l="20662" t="8699" r="13358" b="9021"/>
          <a:stretch>
            <a:fillRect/>
          </a:stretch>
        </p:blipFill>
        <p:spPr bwMode="auto">
          <a:xfrm>
            <a:off x="1643063" y="4938117"/>
            <a:ext cx="1428750" cy="11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8467" name="Picture 17"/>
          <p:cNvPicPr>
            <a:picLocks noChangeArrowheads="1"/>
          </p:cNvPicPr>
          <p:nvPr/>
        </p:nvPicPr>
        <p:blipFill>
          <a:blip r:embed="rId8">
            <a:extLst>
              <a:ext uri="{28A0092B-C50C-407E-A947-70E740481C1C}">
                <a14:useLocalDpi xmlns:a14="http://schemas.microsoft.com/office/drawing/2010/main" val="0"/>
              </a:ext>
            </a:extLst>
          </a:blip>
          <a:srcRect l="1505" t="15494" r="5365" b="21730"/>
          <a:stretch>
            <a:fillRect/>
          </a:stretch>
        </p:blipFill>
        <p:spPr bwMode="auto">
          <a:xfrm>
            <a:off x="3500438" y="4714875"/>
            <a:ext cx="1428750" cy="143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5610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E96A2A37-786A-5E49-B070-0EF763DA1746}" type="slidenum">
              <a:rPr lang="en-US" sz="1300">
                <a:solidFill>
                  <a:schemeClr val="tx1"/>
                </a:solidFill>
                <a:cs typeface="Gill Sans" charset="0"/>
              </a:rPr>
              <a:pPr eaLnBrk="1" hangingPunct="1"/>
              <a:t>153</a:t>
            </a:fld>
            <a:endParaRPr lang="en-US" sz="1300">
              <a:solidFill>
                <a:schemeClr val="tx1"/>
              </a:solidFill>
              <a:cs typeface="Gill Sans" charset="0"/>
            </a:endParaRPr>
          </a:p>
        </p:txBody>
      </p:sp>
      <p:pic>
        <p:nvPicPr>
          <p:cNvPr id="489475" name="Picture 1"/>
          <p:cNvPicPr>
            <a:picLocks noChangeAspect="1" noChangeArrowheads="1"/>
          </p:cNvPicPr>
          <p:nvPr/>
        </p:nvPicPr>
        <p:blipFill>
          <a:blip r:embed="rId2">
            <a:alphaModFix amt="59000"/>
            <a:extLst>
              <a:ext uri="{28A0092B-C50C-407E-A947-70E740481C1C}">
                <a14:useLocalDpi xmlns:a14="http://schemas.microsoft.com/office/drawing/2010/main" val="0"/>
              </a:ext>
            </a:extLst>
          </a:blip>
          <a:srcRect/>
          <a:stretch>
            <a:fillRect/>
          </a:stretch>
        </p:blipFill>
        <p:spPr bwMode="auto">
          <a:xfrm>
            <a:off x="-1339453" y="-1321594"/>
            <a:ext cx="3920133" cy="3777258"/>
          </a:xfrm>
          <a:prstGeom prst="rect">
            <a:avLst/>
          </a:prstGeom>
          <a:noFill/>
          <a:ln>
            <a:noFill/>
          </a:ln>
          <a:extLst>
            <a:ext uri="{909E8E84-426E-40dd-AFC4-6F175D3DCCD1}">
              <a14:hiddenFill xmlns:a14="http://schemas.microsoft.com/office/drawing/2010/main">
                <a:solidFill>
                  <a:srgbClr val="FFFFFF">
                    <a:alpha val="59000"/>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89476" name="AutoShape 2"/>
          <p:cNvSpPr>
            <a:spLocks/>
          </p:cNvSpPr>
          <p:nvPr/>
        </p:nvSpPr>
        <p:spPr bwMode="auto">
          <a:xfrm>
            <a:off x="2884289" y="2134195"/>
            <a:ext cx="312539" cy="571500"/>
          </a:xfrm>
          <a:prstGeom prst="roundRect">
            <a:avLst>
              <a:gd name="adj" fmla="val 42856"/>
            </a:avLst>
          </a:prstGeom>
          <a:blipFill dpi="0" rotWithShape="0">
            <a:blip r:embed="rId3"/>
            <a:srcRect/>
            <a:tile tx="0" ty="0" sx="100000" sy="100000" flip="none" algn="tl"/>
          </a:blipFill>
          <a:ln>
            <a:noFill/>
          </a:ln>
          <a:extLst>
            <a:ext uri="{91240B29-F687-4f45-9708-019B960494DF}">
              <a14:hiddenLine xmlns:a14="http://schemas.microsoft.com/office/drawing/2010/main" w="25400">
                <a:solidFill>
                  <a:srgbClr val="000000"/>
                </a:solidFill>
                <a:miter lim="800000"/>
                <a:headEnd/>
                <a:tailEnd/>
              </a14:hiddenLine>
            </a:ext>
          </a:extLst>
        </p:spPr>
        <p:txBody>
          <a:bodyPr lIns="26788" tIns="26788" rIns="26788" bIns="26788" anchor="ctr"/>
          <a:lstStyle/>
          <a:p>
            <a:r>
              <a:rPr lang="en-US" sz="1700" i="1">
                <a:solidFill>
                  <a:srgbClr val="FFFFFF"/>
                </a:solidFill>
                <a:latin typeface="Hoefler Text" charset="0"/>
                <a:cs typeface="Hoefler Text" charset="0"/>
                <a:sym typeface="Hoefler Text" charset="0"/>
              </a:rPr>
              <a:t>Solution</a:t>
            </a:r>
          </a:p>
        </p:txBody>
      </p:sp>
      <p:sp>
        <p:nvSpPr>
          <p:cNvPr id="129027" name="Rectangle 3"/>
          <p:cNvSpPr>
            <a:spLocks/>
          </p:cNvSpPr>
          <p:nvPr/>
        </p:nvSpPr>
        <p:spPr bwMode="auto">
          <a:xfrm>
            <a:off x="2693418" y="1712156"/>
            <a:ext cx="710434" cy="361876"/>
          </a:xfrm>
          <a:prstGeom prst="rect">
            <a:avLst/>
          </a:prstGeom>
          <a:noFill/>
          <a:ln w="12700" cap="flat">
            <a:noFill/>
            <a:miter lim="800000"/>
            <a:headEnd type="none" w="med" len="med"/>
            <a:tailEnd type="none" w="med" len="med"/>
          </a:ln>
        </p:spPr>
        <p:txBody>
          <a:bodyPr wrap="none" lIns="26788" tIns="26788" rIns="26788" bIns="26788" anchor="ctr">
            <a:spAutoFit/>
          </a:bodyPr>
          <a:lstStyle/>
          <a:p>
            <a:r>
              <a:rPr lang="en-US" sz="2000" b="1">
                <a:solidFill>
                  <a:srgbClr val="44422C"/>
                </a:solidFill>
                <a:effectLst>
                  <a:outerShdw blurRad="38100" dist="38100" dir="2700000" algn="tl">
                    <a:srgbClr val="DDDDDD"/>
                  </a:outerShdw>
                </a:effectLst>
                <a:latin typeface="Hoefler Text" charset="0"/>
                <a:cs typeface="Hoefler Text" charset="0"/>
                <a:sym typeface="Hoefler Text" charset="0"/>
              </a:rPr>
              <a:t>3 sec.</a:t>
            </a:r>
          </a:p>
        </p:txBody>
      </p:sp>
      <p:sp>
        <p:nvSpPr>
          <p:cNvPr id="489478" name="Rectangle 4"/>
          <p:cNvSpPr>
            <a:spLocks noGrp="1" noChangeArrowheads="1"/>
          </p:cNvSpPr>
          <p:nvPr>
            <p:ph type="title"/>
          </p:nvPr>
        </p:nvSpPr>
        <p:spPr/>
        <p:txBody>
          <a:bodyPr/>
          <a:lstStyle/>
          <a:p>
            <a:pPr eaLnBrk="1" hangingPunct="1"/>
            <a:r>
              <a:rPr lang="en-US" sz="2500">
                <a:latin typeface="Gill Sans" charset="0"/>
                <a:ea typeface="ヒラギノ角ゴ ProN W3" charset="0"/>
                <a:cs typeface="ヒラギノ角ゴ ProN W3" charset="0"/>
              </a:rPr>
              <a:t>Solution:</a:t>
            </a:r>
            <a:br>
              <a:rPr lang="en-US" sz="2500">
                <a:latin typeface="Gill Sans" charset="0"/>
                <a:ea typeface="ヒラギノ角ゴ ProN W3" charset="0"/>
                <a:cs typeface="ヒラギノ角ゴ ProN W3" charset="0"/>
              </a:rPr>
            </a:br>
            <a:r>
              <a:rPr lang="en-US" sz="2500">
                <a:latin typeface="Gill Sans" charset="0"/>
                <a:ea typeface="ヒラギノ角ゴ ProN W3" charset="0"/>
                <a:cs typeface="ヒラギノ角ゴ ProN W3" charset="0"/>
              </a:rPr>
              <a:t>Front page sorted by needs</a:t>
            </a:r>
          </a:p>
        </p:txBody>
      </p:sp>
      <p:sp>
        <p:nvSpPr>
          <p:cNvPr id="129029" name="Line 5"/>
          <p:cNvSpPr>
            <a:spLocks noChangeShapeType="1"/>
          </p:cNvSpPr>
          <p:nvPr/>
        </p:nvSpPr>
        <p:spPr bwMode="auto">
          <a:xfrm flipH="1">
            <a:off x="3749353" y="2741414"/>
            <a:ext cx="0" cy="559222"/>
          </a:xfrm>
          <a:prstGeom prst="line">
            <a:avLst/>
          </a:prstGeom>
          <a:noFill/>
          <a:ln w="88900" cap="flat">
            <a:solidFill>
              <a:schemeClr val="tx1"/>
            </a:solidFill>
            <a:prstDash val="solid"/>
            <a:miter lim="800000"/>
            <a:headEnd type="none" w="med" len="med"/>
            <a:tailEnd type="none" w="med" len="med"/>
          </a:ln>
          <a:effectLst>
            <a:outerShdw blurRad="38100" dist="25399" dir="2700000" algn="ctr" rotWithShape="0">
              <a:schemeClr val="bg2">
                <a:alpha val="75000"/>
              </a:schemeClr>
            </a:outerShdw>
          </a:effectLst>
        </p:spPr>
        <p:txBody>
          <a:bodyPr lIns="0" tIns="0" rIns="0" bIns="0"/>
          <a:lstStyle/>
          <a:p>
            <a:pPr>
              <a:defRPr/>
            </a:pPr>
            <a:endParaRPr lang="nb-NO">
              <a:ea typeface="ヒラギノ角ゴ ProN W3" charset="-128"/>
              <a:cs typeface="ヒラギノ角ゴ ProN W3" charset="-128"/>
            </a:endParaRPr>
          </a:p>
        </p:txBody>
      </p:sp>
      <p:grpSp>
        <p:nvGrpSpPr>
          <p:cNvPr id="489480" name="Group 6"/>
          <p:cNvGrpSpPr>
            <a:grpSpLocks/>
          </p:cNvGrpSpPr>
          <p:nvPr/>
        </p:nvGrpSpPr>
        <p:grpSpPr bwMode="auto">
          <a:xfrm>
            <a:off x="687586" y="2160985"/>
            <a:ext cx="7500938" cy="2154287"/>
            <a:chOff x="0" y="0"/>
            <a:chExt cx="6720" cy="1930"/>
          </a:xfrm>
        </p:grpSpPr>
        <p:pic>
          <p:nvPicPr>
            <p:cNvPr id="48948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720" cy="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89484" name="Rectangle 8"/>
            <p:cNvSpPr>
              <a:spLocks/>
            </p:cNvSpPr>
            <p:nvPr/>
          </p:nvSpPr>
          <p:spPr bwMode="auto">
            <a:xfrm>
              <a:off x="646" y="1034"/>
              <a:ext cx="237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p>
              <a:pPr>
                <a:spcBef>
                  <a:spcPts val="1125"/>
                </a:spcBef>
              </a:pPr>
              <a:r>
                <a:rPr lang="en-US" sz="1500">
                  <a:solidFill>
                    <a:srgbClr val="44422C"/>
                  </a:solidFill>
                  <a:latin typeface="Helvetica" charset="0"/>
                  <a:cs typeface="Helvetica" charset="0"/>
                  <a:sym typeface="Helvetica" charset="0"/>
                </a:rPr>
                <a:t>Past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[Dec. 2008]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50 sec.</a:t>
              </a:r>
            </a:p>
          </p:txBody>
        </p:sp>
        <p:sp>
          <p:nvSpPr>
            <p:cNvPr id="489485" name="Rectangle 9"/>
            <p:cNvSpPr>
              <a:spLocks/>
            </p:cNvSpPr>
            <p:nvPr/>
          </p:nvSpPr>
          <p:spPr bwMode="auto">
            <a:xfrm>
              <a:off x="3516" y="1034"/>
              <a:ext cx="237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p>
              <a:pPr>
                <a:spcBef>
                  <a:spcPts val="1125"/>
                </a:spcBef>
              </a:pPr>
              <a:r>
                <a:rPr lang="en-US" sz="1500">
                  <a:solidFill>
                    <a:srgbClr val="44422C"/>
                  </a:solidFill>
                  <a:latin typeface="Helvetica" charset="0"/>
                  <a:cs typeface="Helvetica" charset="0"/>
                  <a:sym typeface="Helvetica" charset="0"/>
                </a:rPr>
                <a:t>Goal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[April 2009]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15 sec.</a:t>
              </a:r>
            </a:p>
          </p:txBody>
        </p:sp>
        <p:sp>
          <p:nvSpPr>
            <p:cNvPr id="489486" name="Rectangle 10"/>
            <p:cNvSpPr>
              <a:spLocks/>
            </p:cNvSpPr>
            <p:nvPr/>
          </p:nvSpPr>
          <p:spPr bwMode="auto">
            <a:xfrm>
              <a:off x="1726" y="1034"/>
              <a:ext cx="237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p>
              <a:pPr>
                <a:spcBef>
                  <a:spcPts val="1125"/>
                </a:spcBef>
              </a:pPr>
              <a:r>
                <a:rPr lang="en-US" sz="1500">
                  <a:solidFill>
                    <a:srgbClr val="44422C"/>
                  </a:solidFill>
                  <a:latin typeface="Helvetica" charset="0"/>
                  <a:cs typeface="Helvetica" charset="0"/>
                  <a:sym typeface="Helvetica" charset="0"/>
                </a:rPr>
                <a:t>Tolerable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[April 2009]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40 sec.</a:t>
              </a:r>
            </a:p>
          </p:txBody>
        </p:sp>
        <p:sp>
          <p:nvSpPr>
            <p:cNvPr id="129035" name="Line 11"/>
            <p:cNvSpPr>
              <a:spLocks noChangeShapeType="1"/>
            </p:cNvSpPr>
            <p:nvPr/>
          </p:nvSpPr>
          <p:spPr bwMode="auto">
            <a:xfrm flipH="1">
              <a:off x="2743" y="520"/>
              <a:ext cx="0" cy="501"/>
            </a:xfrm>
            <a:prstGeom prst="line">
              <a:avLst/>
            </a:prstGeom>
            <a:noFill/>
            <a:ln w="88900" cap="flat">
              <a:solidFill>
                <a:schemeClr val="tx1"/>
              </a:solidFill>
              <a:prstDash val="solid"/>
              <a:miter lim="800000"/>
              <a:headEnd type="none" w="med" len="med"/>
              <a:tailEnd type="none" w="med" len="med"/>
            </a:ln>
            <a:effectLst>
              <a:outerShdw blurRad="38100" dist="25399" dir="2700000" algn="ctr" rotWithShape="0">
                <a:schemeClr val="bg2">
                  <a:alpha val="75000"/>
                </a:schemeClr>
              </a:outerShdw>
            </a:effectLst>
          </p:spPr>
          <p:txBody>
            <a:bodyPr lIns="0" tIns="0" rIns="0" bIns="0"/>
            <a:lstStyle/>
            <a:p>
              <a:pPr>
                <a:defRPr/>
              </a:pPr>
              <a:endParaRPr lang="nb-NO">
                <a:ea typeface="ヒラギノ角ゴ ProN W3" charset="-128"/>
                <a:cs typeface="ヒラギノ角ゴ ProN W3" charset="-128"/>
              </a:endParaRPr>
            </a:p>
          </p:txBody>
        </p:sp>
      </p:grpSp>
      <p:sp>
        <p:nvSpPr>
          <p:cNvPr id="489481" name="Rectangle 12"/>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489482" name="Rectangle 13"/>
          <p:cNvSpPr>
            <a:spLocks/>
          </p:cNvSpPr>
          <p:nvPr/>
        </p:nvSpPr>
        <p:spPr bwMode="auto">
          <a:xfrm>
            <a:off x="7054453" y="2091363"/>
            <a:ext cx="8848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l"/>
            <a:r>
              <a:rPr lang="en-US" sz="1700" b="1">
                <a:ea typeface="ヒラギノ角ゴ ProN W6" charset="0"/>
                <a:cs typeface="ヒラギノ角ゴ ProN W6" charset="0"/>
              </a:rPr>
              <a:t/>
            </a:r>
            <a:br>
              <a:rPr lang="en-US" sz="1700" b="1">
                <a:ea typeface="ヒラギノ角ゴ ProN W6" charset="0"/>
                <a:cs typeface="ヒラギノ角ゴ ProN W6" charset="0"/>
              </a:rPr>
            </a:br>
            <a:r>
              <a:rPr lang="en-US" sz="1700" b="1">
                <a:ea typeface="ヒラギノ角ゴ ProN W6" charset="0"/>
                <a:cs typeface="ヒラギノ角ゴ ProN W6" charset="0"/>
              </a:rPr>
              <a:t>Find.Fast</a:t>
            </a:r>
          </a:p>
        </p:txBody>
      </p:sp>
    </p:spTree>
    <p:extLst>
      <p:ext uri="{BB962C8B-B14F-4D97-AF65-F5344CB8AC3E}">
        <p14:creationId xmlns:p14="http://schemas.microsoft.com/office/powerpoint/2010/main" val="1246778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0F8E2752-52A8-8846-87B4-BB73800DA9EC}" type="slidenum">
              <a:rPr lang="en-US" sz="1300">
                <a:solidFill>
                  <a:schemeClr val="tx1"/>
                </a:solidFill>
                <a:cs typeface="Gill Sans" charset="0"/>
              </a:rPr>
              <a:pPr eaLnBrk="1" hangingPunct="1"/>
              <a:t>154</a:t>
            </a:fld>
            <a:endParaRPr lang="en-US" sz="1300">
              <a:solidFill>
                <a:schemeClr val="tx1"/>
              </a:solidFill>
              <a:cs typeface="Gill Sans" charset="0"/>
            </a:endParaRPr>
          </a:p>
        </p:txBody>
      </p:sp>
      <p:pic>
        <p:nvPicPr>
          <p:cNvPr id="490499" name="Picture 1"/>
          <p:cNvPicPr>
            <a:picLocks noChangeAspect="1" noChangeArrowheads="1"/>
          </p:cNvPicPr>
          <p:nvPr/>
        </p:nvPicPr>
        <p:blipFill>
          <a:blip r:embed="rId2">
            <a:alphaModFix amt="59000"/>
            <a:extLst>
              <a:ext uri="{28A0092B-C50C-407E-A947-70E740481C1C}">
                <a14:useLocalDpi xmlns:a14="http://schemas.microsoft.com/office/drawing/2010/main" val="0"/>
              </a:ext>
            </a:extLst>
          </a:blip>
          <a:srcRect/>
          <a:stretch>
            <a:fillRect/>
          </a:stretch>
        </p:blipFill>
        <p:spPr bwMode="auto">
          <a:xfrm>
            <a:off x="-1339453" y="-1321594"/>
            <a:ext cx="3920133" cy="3777258"/>
          </a:xfrm>
          <a:prstGeom prst="rect">
            <a:avLst/>
          </a:prstGeom>
          <a:noFill/>
          <a:ln>
            <a:noFill/>
          </a:ln>
          <a:extLst>
            <a:ext uri="{909E8E84-426E-40dd-AFC4-6F175D3DCCD1}">
              <a14:hiddenFill xmlns:a14="http://schemas.microsoft.com/office/drawing/2010/main">
                <a:solidFill>
                  <a:srgbClr val="FFFFFF">
                    <a:alpha val="59000"/>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90500" name="AutoShape 2"/>
          <p:cNvSpPr>
            <a:spLocks/>
          </p:cNvSpPr>
          <p:nvPr/>
        </p:nvSpPr>
        <p:spPr bwMode="auto">
          <a:xfrm>
            <a:off x="2884289" y="2134195"/>
            <a:ext cx="250031" cy="571500"/>
          </a:xfrm>
          <a:prstGeom prst="roundRect">
            <a:avLst>
              <a:gd name="adj" fmla="val 50000"/>
            </a:avLst>
          </a:prstGeom>
          <a:blipFill dpi="0" rotWithShape="0">
            <a:blip r:embed="rId3"/>
            <a:srcRect/>
            <a:tile tx="0" ty="0" sx="100000" sy="100000" flip="none" algn="tl"/>
          </a:blipFill>
          <a:ln>
            <a:noFill/>
          </a:ln>
          <a:extLst>
            <a:ext uri="{91240B29-F687-4f45-9708-019B960494DF}">
              <a14:hiddenLine xmlns:a14="http://schemas.microsoft.com/office/drawing/2010/main" w="25400">
                <a:solidFill>
                  <a:srgbClr val="000000"/>
                </a:solidFill>
                <a:miter lim="800000"/>
                <a:headEnd/>
                <a:tailEnd/>
              </a14:hiddenLine>
            </a:ext>
          </a:extLst>
        </p:spPr>
        <p:txBody>
          <a:bodyPr lIns="26788" tIns="26788" rIns="26788" bIns="26788" anchor="ctr"/>
          <a:lstStyle/>
          <a:p>
            <a:r>
              <a:rPr lang="en-US" sz="1700" i="1">
                <a:solidFill>
                  <a:srgbClr val="FFFFFF"/>
                </a:solidFill>
                <a:latin typeface="Hoefler Text" charset="0"/>
                <a:cs typeface="Hoefler Text" charset="0"/>
                <a:sym typeface="Hoefler Text" charset="0"/>
              </a:rPr>
              <a:t>Solution</a:t>
            </a:r>
          </a:p>
        </p:txBody>
      </p:sp>
      <p:sp>
        <p:nvSpPr>
          <p:cNvPr id="130051" name="Rectangle 3"/>
          <p:cNvSpPr>
            <a:spLocks/>
          </p:cNvSpPr>
          <p:nvPr/>
        </p:nvSpPr>
        <p:spPr bwMode="auto">
          <a:xfrm>
            <a:off x="2691185" y="1712156"/>
            <a:ext cx="715052" cy="361876"/>
          </a:xfrm>
          <a:prstGeom prst="rect">
            <a:avLst/>
          </a:prstGeom>
          <a:noFill/>
          <a:ln w="12700" cap="flat">
            <a:noFill/>
            <a:miter lim="800000"/>
            <a:headEnd type="none" w="med" len="med"/>
            <a:tailEnd type="none" w="med" len="med"/>
          </a:ln>
        </p:spPr>
        <p:txBody>
          <a:bodyPr wrap="none" lIns="26788" tIns="26788" rIns="26788" bIns="26788" anchor="ctr">
            <a:spAutoFit/>
          </a:bodyPr>
          <a:lstStyle/>
          <a:p>
            <a:r>
              <a:rPr lang="en-US" sz="2000" b="1">
                <a:solidFill>
                  <a:srgbClr val="44422C"/>
                </a:solidFill>
                <a:effectLst>
                  <a:outerShdw blurRad="38100" dist="38100" dir="2700000" algn="tl">
                    <a:srgbClr val="DDDDDD"/>
                  </a:outerShdw>
                </a:effectLst>
                <a:latin typeface="Hoefler Text" charset="0"/>
                <a:cs typeface="Hoefler Text" charset="0"/>
                <a:sym typeface="Hoefler Text" charset="0"/>
              </a:rPr>
              <a:t>2 sec.</a:t>
            </a:r>
          </a:p>
        </p:txBody>
      </p:sp>
      <p:sp>
        <p:nvSpPr>
          <p:cNvPr id="490502" name="Rectangle 4"/>
          <p:cNvSpPr>
            <a:spLocks noGrp="1" noChangeArrowheads="1"/>
          </p:cNvSpPr>
          <p:nvPr>
            <p:ph type="title"/>
          </p:nvPr>
        </p:nvSpPr>
        <p:spPr/>
        <p:txBody>
          <a:bodyPr/>
          <a:lstStyle/>
          <a:p>
            <a:pPr eaLnBrk="1" hangingPunct="1"/>
            <a:r>
              <a:rPr lang="en-US" sz="2500">
                <a:latin typeface="Gill Sans" charset="0"/>
                <a:ea typeface="ヒラギノ角ゴ ProN W3" charset="0"/>
                <a:cs typeface="ヒラギノ角ゴ ProN W3" charset="0"/>
              </a:rPr>
              <a:t>Solution:</a:t>
            </a:r>
            <a:br>
              <a:rPr lang="en-US" sz="2500">
                <a:latin typeface="Gill Sans" charset="0"/>
                <a:ea typeface="ヒラギノ角ゴ ProN W3" charset="0"/>
                <a:cs typeface="ヒラギノ角ゴ ProN W3" charset="0"/>
              </a:rPr>
            </a:br>
            <a:r>
              <a:rPr lang="en-US" sz="2500">
                <a:latin typeface="Gill Sans" charset="0"/>
                <a:ea typeface="ヒラギノ角ゴ ProN W3" charset="0"/>
                <a:cs typeface="ヒラギノ角ゴ ProN W3" charset="0"/>
              </a:rPr>
              <a:t>Opportunity to buy from search-results page</a:t>
            </a:r>
          </a:p>
        </p:txBody>
      </p:sp>
      <p:grpSp>
        <p:nvGrpSpPr>
          <p:cNvPr id="490503" name="Group 5"/>
          <p:cNvGrpSpPr>
            <a:grpSpLocks/>
          </p:cNvGrpSpPr>
          <p:nvPr/>
        </p:nvGrpSpPr>
        <p:grpSpPr bwMode="auto">
          <a:xfrm>
            <a:off x="687586" y="2160985"/>
            <a:ext cx="7500938" cy="2154287"/>
            <a:chOff x="0" y="0"/>
            <a:chExt cx="6720" cy="1930"/>
          </a:xfrm>
        </p:grpSpPr>
        <p:pic>
          <p:nvPicPr>
            <p:cNvPr id="49050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720" cy="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90507" name="Rectangle 7"/>
            <p:cNvSpPr>
              <a:spLocks/>
            </p:cNvSpPr>
            <p:nvPr/>
          </p:nvSpPr>
          <p:spPr bwMode="auto">
            <a:xfrm>
              <a:off x="646" y="1034"/>
              <a:ext cx="237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p>
              <a:pPr>
                <a:spcBef>
                  <a:spcPts val="1125"/>
                </a:spcBef>
              </a:pPr>
              <a:r>
                <a:rPr lang="en-US" sz="1500">
                  <a:solidFill>
                    <a:srgbClr val="44422C"/>
                  </a:solidFill>
                  <a:latin typeface="Helvetica" charset="0"/>
                  <a:cs typeface="Helvetica" charset="0"/>
                  <a:sym typeface="Helvetica" charset="0"/>
                </a:rPr>
                <a:t>Past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[Dec. 2008]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50 sec.</a:t>
              </a:r>
            </a:p>
          </p:txBody>
        </p:sp>
        <p:sp>
          <p:nvSpPr>
            <p:cNvPr id="490508" name="Rectangle 8"/>
            <p:cNvSpPr>
              <a:spLocks/>
            </p:cNvSpPr>
            <p:nvPr/>
          </p:nvSpPr>
          <p:spPr bwMode="auto">
            <a:xfrm>
              <a:off x="3516" y="1034"/>
              <a:ext cx="237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p>
              <a:pPr>
                <a:spcBef>
                  <a:spcPts val="1125"/>
                </a:spcBef>
              </a:pPr>
              <a:r>
                <a:rPr lang="en-US" sz="1500">
                  <a:solidFill>
                    <a:srgbClr val="44422C"/>
                  </a:solidFill>
                  <a:latin typeface="Helvetica" charset="0"/>
                  <a:cs typeface="Helvetica" charset="0"/>
                  <a:sym typeface="Helvetica" charset="0"/>
                </a:rPr>
                <a:t>Goal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[April 2009]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15 sec.</a:t>
              </a:r>
            </a:p>
          </p:txBody>
        </p:sp>
        <p:sp>
          <p:nvSpPr>
            <p:cNvPr id="490509" name="Rectangle 9"/>
            <p:cNvSpPr>
              <a:spLocks/>
            </p:cNvSpPr>
            <p:nvPr/>
          </p:nvSpPr>
          <p:spPr bwMode="auto">
            <a:xfrm>
              <a:off x="1726" y="1034"/>
              <a:ext cx="237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p>
              <a:pPr>
                <a:spcBef>
                  <a:spcPts val="1125"/>
                </a:spcBef>
              </a:pPr>
              <a:r>
                <a:rPr lang="en-US" sz="1500">
                  <a:solidFill>
                    <a:srgbClr val="44422C"/>
                  </a:solidFill>
                  <a:latin typeface="Helvetica" charset="0"/>
                  <a:cs typeface="Helvetica" charset="0"/>
                  <a:sym typeface="Helvetica" charset="0"/>
                </a:rPr>
                <a:t>Tolerable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[April 2009]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40 sec.</a:t>
              </a:r>
            </a:p>
          </p:txBody>
        </p:sp>
        <p:sp>
          <p:nvSpPr>
            <p:cNvPr id="130058" name="Line 10"/>
            <p:cNvSpPr>
              <a:spLocks noChangeShapeType="1"/>
            </p:cNvSpPr>
            <p:nvPr/>
          </p:nvSpPr>
          <p:spPr bwMode="auto">
            <a:xfrm flipH="1">
              <a:off x="2743" y="520"/>
              <a:ext cx="0" cy="501"/>
            </a:xfrm>
            <a:prstGeom prst="line">
              <a:avLst/>
            </a:prstGeom>
            <a:noFill/>
            <a:ln w="88900" cap="flat">
              <a:solidFill>
                <a:schemeClr val="tx1"/>
              </a:solidFill>
              <a:prstDash val="solid"/>
              <a:miter lim="800000"/>
              <a:headEnd type="none" w="med" len="med"/>
              <a:tailEnd type="none" w="med" len="med"/>
            </a:ln>
            <a:effectLst>
              <a:outerShdw blurRad="38100" dist="25399" dir="2700000" algn="ctr" rotWithShape="0">
                <a:schemeClr val="bg2">
                  <a:alpha val="75000"/>
                </a:schemeClr>
              </a:outerShdw>
            </a:effectLst>
          </p:spPr>
          <p:txBody>
            <a:bodyPr lIns="0" tIns="0" rIns="0" bIns="0"/>
            <a:lstStyle/>
            <a:p>
              <a:pPr>
                <a:defRPr/>
              </a:pPr>
              <a:endParaRPr lang="nb-NO">
                <a:ea typeface="ヒラギノ角ゴ ProN W3" charset="-128"/>
                <a:cs typeface="ヒラギノ角ゴ ProN W3" charset="-128"/>
              </a:endParaRPr>
            </a:p>
          </p:txBody>
        </p:sp>
      </p:grpSp>
      <p:sp>
        <p:nvSpPr>
          <p:cNvPr id="490504" name="Rectangle 11"/>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490505" name="Rectangle 12"/>
          <p:cNvSpPr>
            <a:spLocks/>
          </p:cNvSpPr>
          <p:nvPr/>
        </p:nvSpPr>
        <p:spPr bwMode="auto">
          <a:xfrm>
            <a:off x="7054453" y="2356112"/>
            <a:ext cx="88485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l"/>
            <a:r>
              <a:rPr lang="en-US" sz="1700" b="1">
                <a:cs typeface="Gill Sans" charset="0"/>
              </a:rPr>
              <a:t>Find.Fast</a:t>
            </a:r>
          </a:p>
        </p:txBody>
      </p:sp>
    </p:spTree>
    <p:extLst>
      <p:ext uri="{BB962C8B-B14F-4D97-AF65-F5344CB8AC3E}">
        <p14:creationId xmlns:p14="http://schemas.microsoft.com/office/powerpoint/2010/main" val="1144812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32CF5F86-9467-BC44-8789-CC248557F77C}" type="slidenum">
              <a:rPr lang="en-US" sz="1300">
                <a:solidFill>
                  <a:schemeClr val="tx1"/>
                </a:solidFill>
                <a:cs typeface="Gill Sans" charset="0"/>
              </a:rPr>
              <a:pPr eaLnBrk="1" hangingPunct="1"/>
              <a:t>155</a:t>
            </a:fld>
            <a:endParaRPr lang="en-US" sz="1300">
              <a:solidFill>
                <a:schemeClr val="tx1"/>
              </a:solidFill>
              <a:cs typeface="Gill Sans" charset="0"/>
            </a:endParaRPr>
          </a:p>
        </p:txBody>
      </p:sp>
      <p:pic>
        <p:nvPicPr>
          <p:cNvPr id="491523" name="Picture 1"/>
          <p:cNvPicPr>
            <a:picLocks noChangeAspect="1" noChangeArrowheads="1"/>
          </p:cNvPicPr>
          <p:nvPr/>
        </p:nvPicPr>
        <p:blipFill>
          <a:blip r:embed="rId2">
            <a:alphaModFix amt="59000"/>
            <a:extLst>
              <a:ext uri="{28A0092B-C50C-407E-A947-70E740481C1C}">
                <a14:useLocalDpi xmlns:a14="http://schemas.microsoft.com/office/drawing/2010/main" val="0"/>
              </a:ext>
            </a:extLst>
          </a:blip>
          <a:srcRect/>
          <a:stretch>
            <a:fillRect/>
          </a:stretch>
        </p:blipFill>
        <p:spPr bwMode="auto">
          <a:xfrm>
            <a:off x="-1339453" y="-1321594"/>
            <a:ext cx="3920133" cy="3777258"/>
          </a:xfrm>
          <a:prstGeom prst="rect">
            <a:avLst/>
          </a:prstGeom>
          <a:noFill/>
          <a:ln>
            <a:noFill/>
          </a:ln>
          <a:extLst>
            <a:ext uri="{909E8E84-426E-40dd-AFC4-6F175D3DCCD1}">
              <a14:hiddenFill xmlns:a14="http://schemas.microsoft.com/office/drawing/2010/main">
                <a:solidFill>
                  <a:srgbClr val="FFFFFF">
                    <a:alpha val="59000"/>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91524" name="AutoShape 2"/>
          <p:cNvSpPr>
            <a:spLocks/>
          </p:cNvSpPr>
          <p:nvPr/>
        </p:nvSpPr>
        <p:spPr bwMode="auto">
          <a:xfrm>
            <a:off x="2884289" y="2134195"/>
            <a:ext cx="392906" cy="571500"/>
          </a:xfrm>
          <a:prstGeom prst="roundRect">
            <a:avLst>
              <a:gd name="adj" fmla="val 34088"/>
            </a:avLst>
          </a:prstGeom>
          <a:blipFill dpi="0" rotWithShape="0">
            <a:blip r:embed="rId3"/>
            <a:srcRect/>
            <a:tile tx="0" ty="0" sx="100000" sy="100000" flip="none" algn="tl"/>
          </a:blipFill>
          <a:ln>
            <a:noFill/>
          </a:ln>
          <a:extLst>
            <a:ext uri="{91240B29-F687-4f45-9708-019B960494DF}">
              <a14:hiddenLine xmlns:a14="http://schemas.microsoft.com/office/drawing/2010/main" w="25400">
                <a:solidFill>
                  <a:srgbClr val="000000"/>
                </a:solidFill>
                <a:miter lim="800000"/>
                <a:headEnd/>
                <a:tailEnd/>
              </a14:hiddenLine>
            </a:ext>
          </a:extLst>
        </p:spPr>
        <p:txBody>
          <a:bodyPr lIns="26788" tIns="26788" rIns="26788" bIns="26788" anchor="ctr"/>
          <a:lstStyle/>
          <a:p>
            <a:r>
              <a:rPr lang="en-US" sz="1700" i="1">
                <a:solidFill>
                  <a:srgbClr val="FFFFFF"/>
                </a:solidFill>
                <a:latin typeface="Hoefler Text" charset="0"/>
                <a:cs typeface="Hoefler Text" charset="0"/>
                <a:sym typeface="Hoefler Text" charset="0"/>
              </a:rPr>
              <a:t>Solution</a:t>
            </a:r>
          </a:p>
        </p:txBody>
      </p:sp>
      <p:sp>
        <p:nvSpPr>
          <p:cNvPr id="131075" name="Rectangle 3"/>
          <p:cNvSpPr>
            <a:spLocks/>
          </p:cNvSpPr>
          <p:nvPr/>
        </p:nvSpPr>
        <p:spPr bwMode="auto">
          <a:xfrm>
            <a:off x="2692301" y="1712156"/>
            <a:ext cx="713002" cy="361876"/>
          </a:xfrm>
          <a:prstGeom prst="rect">
            <a:avLst/>
          </a:prstGeom>
          <a:noFill/>
          <a:ln w="12700" cap="flat">
            <a:noFill/>
            <a:miter lim="800000"/>
            <a:headEnd type="none" w="med" len="med"/>
            <a:tailEnd type="none" w="med" len="med"/>
          </a:ln>
        </p:spPr>
        <p:txBody>
          <a:bodyPr wrap="none" lIns="26788" tIns="26788" rIns="26788" bIns="26788" anchor="ctr">
            <a:spAutoFit/>
          </a:bodyPr>
          <a:lstStyle/>
          <a:p>
            <a:r>
              <a:rPr lang="en-US" sz="2000" b="1">
                <a:solidFill>
                  <a:srgbClr val="44422C"/>
                </a:solidFill>
                <a:effectLst>
                  <a:outerShdw blurRad="38100" dist="38100" dir="2700000" algn="tl">
                    <a:srgbClr val="DDDDDD"/>
                  </a:outerShdw>
                </a:effectLst>
                <a:latin typeface="Hoefler Text" charset="0"/>
                <a:cs typeface="Hoefler Text" charset="0"/>
                <a:sym typeface="Hoefler Text" charset="0"/>
              </a:rPr>
              <a:t>5 sec.</a:t>
            </a:r>
          </a:p>
        </p:txBody>
      </p:sp>
      <p:sp>
        <p:nvSpPr>
          <p:cNvPr id="491526" name="Rectangle 4"/>
          <p:cNvSpPr>
            <a:spLocks noGrp="1" noChangeArrowheads="1"/>
          </p:cNvSpPr>
          <p:nvPr>
            <p:ph type="title"/>
          </p:nvPr>
        </p:nvSpPr>
        <p:spPr/>
        <p:txBody>
          <a:bodyPr/>
          <a:lstStyle/>
          <a:p>
            <a:pPr eaLnBrk="1" hangingPunct="1"/>
            <a:r>
              <a:rPr lang="en-US" sz="2500">
                <a:latin typeface="Gill Sans" charset="0"/>
                <a:ea typeface="ヒラギノ角ゴ ProN W3" charset="0"/>
                <a:cs typeface="ヒラギノ角ゴ ProN W3" charset="0"/>
              </a:rPr>
              <a:t>Solution:</a:t>
            </a:r>
            <a:br>
              <a:rPr lang="en-US" sz="2500">
                <a:latin typeface="Gill Sans" charset="0"/>
                <a:ea typeface="ヒラギノ角ゴ ProN W3" charset="0"/>
                <a:cs typeface="ヒラギノ角ゴ ProN W3" charset="0"/>
              </a:rPr>
            </a:br>
            <a:r>
              <a:rPr lang="en-US" sz="2500">
                <a:latin typeface="Gill Sans" charset="0"/>
                <a:ea typeface="ヒラギノ角ゴ ProN W3" charset="0"/>
                <a:cs typeface="ヒラギノ角ゴ ProN W3" charset="0"/>
              </a:rPr>
              <a:t>Product comparison in search</a:t>
            </a:r>
          </a:p>
        </p:txBody>
      </p:sp>
      <p:grpSp>
        <p:nvGrpSpPr>
          <p:cNvPr id="491527" name="Group 5"/>
          <p:cNvGrpSpPr>
            <a:grpSpLocks/>
          </p:cNvGrpSpPr>
          <p:nvPr/>
        </p:nvGrpSpPr>
        <p:grpSpPr bwMode="auto">
          <a:xfrm>
            <a:off x="687586" y="2160985"/>
            <a:ext cx="7500938" cy="2154287"/>
            <a:chOff x="0" y="0"/>
            <a:chExt cx="6720" cy="1930"/>
          </a:xfrm>
        </p:grpSpPr>
        <p:pic>
          <p:nvPicPr>
            <p:cNvPr id="4915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720" cy="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91531" name="Rectangle 7"/>
            <p:cNvSpPr>
              <a:spLocks/>
            </p:cNvSpPr>
            <p:nvPr/>
          </p:nvSpPr>
          <p:spPr bwMode="auto">
            <a:xfrm>
              <a:off x="646" y="1034"/>
              <a:ext cx="237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p>
              <a:pPr>
                <a:spcBef>
                  <a:spcPts val="1125"/>
                </a:spcBef>
              </a:pPr>
              <a:r>
                <a:rPr lang="en-US" sz="1500">
                  <a:solidFill>
                    <a:srgbClr val="44422C"/>
                  </a:solidFill>
                  <a:latin typeface="Helvetica" charset="0"/>
                  <a:cs typeface="Helvetica" charset="0"/>
                  <a:sym typeface="Helvetica" charset="0"/>
                </a:rPr>
                <a:t>Past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[Dec. 2008]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50 sec.</a:t>
              </a:r>
            </a:p>
          </p:txBody>
        </p:sp>
        <p:sp>
          <p:nvSpPr>
            <p:cNvPr id="491532" name="Rectangle 8"/>
            <p:cNvSpPr>
              <a:spLocks/>
            </p:cNvSpPr>
            <p:nvPr/>
          </p:nvSpPr>
          <p:spPr bwMode="auto">
            <a:xfrm>
              <a:off x="3516" y="1034"/>
              <a:ext cx="237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p>
              <a:pPr>
                <a:spcBef>
                  <a:spcPts val="1125"/>
                </a:spcBef>
              </a:pPr>
              <a:r>
                <a:rPr lang="en-US" sz="1500">
                  <a:solidFill>
                    <a:srgbClr val="44422C"/>
                  </a:solidFill>
                  <a:latin typeface="Helvetica" charset="0"/>
                  <a:cs typeface="Helvetica" charset="0"/>
                  <a:sym typeface="Helvetica" charset="0"/>
                </a:rPr>
                <a:t>Goal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[April 2009]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15 sec.</a:t>
              </a:r>
            </a:p>
          </p:txBody>
        </p:sp>
        <p:sp>
          <p:nvSpPr>
            <p:cNvPr id="491533" name="Rectangle 9"/>
            <p:cNvSpPr>
              <a:spLocks/>
            </p:cNvSpPr>
            <p:nvPr/>
          </p:nvSpPr>
          <p:spPr bwMode="auto">
            <a:xfrm>
              <a:off x="1726" y="1034"/>
              <a:ext cx="237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p>
              <a:pPr>
                <a:spcBef>
                  <a:spcPts val="1125"/>
                </a:spcBef>
              </a:pPr>
              <a:r>
                <a:rPr lang="en-US" sz="1500">
                  <a:solidFill>
                    <a:srgbClr val="44422C"/>
                  </a:solidFill>
                  <a:latin typeface="Helvetica" charset="0"/>
                  <a:cs typeface="Helvetica" charset="0"/>
                  <a:sym typeface="Helvetica" charset="0"/>
                </a:rPr>
                <a:t>Tolerable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[April 2009]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40 sec.</a:t>
              </a:r>
            </a:p>
          </p:txBody>
        </p:sp>
        <p:sp>
          <p:nvSpPr>
            <p:cNvPr id="131082" name="Line 10"/>
            <p:cNvSpPr>
              <a:spLocks noChangeShapeType="1"/>
            </p:cNvSpPr>
            <p:nvPr/>
          </p:nvSpPr>
          <p:spPr bwMode="auto">
            <a:xfrm flipH="1">
              <a:off x="2743" y="520"/>
              <a:ext cx="0" cy="501"/>
            </a:xfrm>
            <a:prstGeom prst="line">
              <a:avLst/>
            </a:prstGeom>
            <a:noFill/>
            <a:ln w="88900" cap="flat">
              <a:solidFill>
                <a:schemeClr val="tx1"/>
              </a:solidFill>
              <a:prstDash val="solid"/>
              <a:miter lim="800000"/>
              <a:headEnd type="none" w="med" len="med"/>
              <a:tailEnd type="none" w="med" len="med"/>
            </a:ln>
            <a:effectLst>
              <a:outerShdw blurRad="38100" dist="25399" dir="2700000" algn="ctr" rotWithShape="0">
                <a:schemeClr val="bg2">
                  <a:alpha val="75000"/>
                </a:schemeClr>
              </a:outerShdw>
            </a:effectLst>
          </p:spPr>
          <p:txBody>
            <a:bodyPr lIns="0" tIns="0" rIns="0" bIns="0"/>
            <a:lstStyle/>
            <a:p>
              <a:pPr>
                <a:defRPr/>
              </a:pPr>
              <a:endParaRPr lang="nb-NO">
                <a:ea typeface="ヒラギノ角ゴ ProN W3" charset="-128"/>
                <a:cs typeface="ヒラギノ角ゴ ProN W3" charset="-128"/>
              </a:endParaRPr>
            </a:p>
          </p:txBody>
        </p:sp>
      </p:grpSp>
      <p:sp>
        <p:nvSpPr>
          <p:cNvPr id="491528" name="Rectangle 11"/>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491529" name="Rectangle 12"/>
          <p:cNvSpPr>
            <a:spLocks/>
          </p:cNvSpPr>
          <p:nvPr/>
        </p:nvSpPr>
        <p:spPr bwMode="auto">
          <a:xfrm>
            <a:off x="7054453" y="2091363"/>
            <a:ext cx="8848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l"/>
            <a:r>
              <a:rPr lang="en-US" sz="1700" b="1">
                <a:cs typeface="Gill Sans" charset="0"/>
              </a:rPr>
              <a:t> </a:t>
            </a:r>
            <a:br>
              <a:rPr lang="en-US" sz="1700" b="1">
                <a:cs typeface="Gill Sans" charset="0"/>
              </a:rPr>
            </a:br>
            <a:r>
              <a:rPr lang="en-US" sz="1700" b="1">
                <a:cs typeface="Gill Sans" charset="0"/>
              </a:rPr>
              <a:t>Find.Fast</a:t>
            </a:r>
          </a:p>
        </p:txBody>
      </p:sp>
    </p:spTree>
    <p:extLst>
      <p:ext uri="{BB962C8B-B14F-4D97-AF65-F5344CB8AC3E}">
        <p14:creationId xmlns:p14="http://schemas.microsoft.com/office/powerpoint/2010/main" val="3696110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032EDD52-7586-A947-BFD6-C58C20A19D3C}" type="slidenum">
              <a:rPr lang="en-US" sz="1300">
                <a:solidFill>
                  <a:schemeClr val="tx1"/>
                </a:solidFill>
                <a:cs typeface="Gill Sans" charset="0"/>
              </a:rPr>
              <a:pPr eaLnBrk="1" hangingPunct="1"/>
              <a:t>156</a:t>
            </a:fld>
            <a:endParaRPr lang="en-US" sz="1300">
              <a:solidFill>
                <a:schemeClr val="tx1"/>
              </a:solidFill>
              <a:cs typeface="Gill Sans" charset="0"/>
            </a:endParaRPr>
          </a:p>
        </p:txBody>
      </p:sp>
      <p:pic>
        <p:nvPicPr>
          <p:cNvPr id="492547" name="Picture 1"/>
          <p:cNvPicPr>
            <a:picLocks noChangeAspect="1" noChangeArrowheads="1"/>
          </p:cNvPicPr>
          <p:nvPr/>
        </p:nvPicPr>
        <p:blipFill>
          <a:blip r:embed="rId2">
            <a:alphaModFix amt="59000"/>
            <a:extLst>
              <a:ext uri="{28A0092B-C50C-407E-A947-70E740481C1C}">
                <a14:useLocalDpi xmlns:a14="http://schemas.microsoft.com/office/drawing/2010/main" val="0"/>
              </a:ext>
            </a:extLst>
          </a:blip>
          <a:srcRect/>
          <a:stretch>
            <a:fillRect/>
          </a:stretch>
        </p:blipFill>
        <p:spPr bwMode="auto">
          <a:xfrm>
            <a:off x="-1339453" y="-1321594"/>
            <a:ext cx="3920133" cy="3777258"/>
          </a:xfrm>
          <a:prstGeom prst="rect">
            <a:avLst/>
          </a:prstGeom>
          <a:noFill/>
          <a:ln>
            <a:noFill/>
          </a:ln>
          <a:extLst>
            <a:ext uri="{909E8E84-426E-40dd-AFC4-6F175D3DCCD1}">
              <a14:hiddenFill xmlns:a14="http://schemas.microsoft.com/office/drawing/2010/main">
                <a:solidFill>
                  <a:srgbClr val="FFFFFF">
                    <a:alpha val="59000"/>
                  </a:srgbClr>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492548" name="Group 2"/>
          <p:cNvGrpSpPr>
            <a:grpSpLocks/>
          </p:cNvGrpSpPr>
          <p:nvPr/>
        </p:nvGrpSpPr>
        <p:grpSpPr bwMode="auto">
          <a:xfrm>
            <a:off x="687586" y="2160985"/>
            <a:ext cx="7500938" cy="2154287"/>
            <a:chOff x="0" y="0"/>
            <a:chExt cx="6720" cy="1930"/>
          </a:xfrm>
        </p:grpSpPr>
        <p:pic>
          <p:nvPicPr>
            <p:cNvPr id="49255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20" cy="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92555" name="Rectangle 4"/>
            <p:cNvSpPr>
              <a:spLocks/>
            </p:cNvSpPr>
            <p:nvPr/>
          </p:nvSpPr>
          <p:spPr bwMode="auto">
            <a:xfrm>
              <a:off x="646" y="1034"/>
              <a:ext cx="237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p>
              <a:pPr>
                <a:spcBef>
                  <a:spcPts val="1125"/>
                </a:spcBef>
              </a:pPr>
              <a:r>
                <a:rPr lang="en-US" sz="1500">
                  <a:solidFill>
                    <a:srgbClr val="44422C"/>
                  </a:solidFill>
                  <a:latin typeface="Helvetica" charset="0"/>
                  <a:cs typeface="Helvetica" charset="0"/>
                  <a:sym typeface="Helvetica" charset="0"/>
                </a:rPr>
                <a:t>Past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[Dec. 2008]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50 sec.</a:t>
              </a:r>
            </a:p>
          </p:txBody>
        </p:sp>
        <p:sp>
          <p:nvSpPr>
            <p:cNvPr id="492556" name="Rectangle 5"/>
            <p:cNvSpPr>
              <a:spLocks/>
            </p:cNvSpPr>
            <p:nvPr/>
          </p:nvSpPr>
          <p:spPr bwMode="auto">
            <a:xfrm>
              <a:off x="3516" y="1034"/>
              <a:ext cx="237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p>
              <a:pPr>
                <a:spcBef>
                  <a:spcPts val="1125"/>
                </a:spcBef>
              </a:pPr>
              <a:r>
                <a:rPr lang="en-US" sz="1500">
                  <a:solidFill>
                    <a:srgbClr val="44422C"/>
                  </a:solidFill>
                  <a:latin typeface="Helvetica" charset="0"/>
                  <a:cs typeface="Helvetica" charset="0"/>
                  <a:sym typeface="Helvetica" charset="0"/>
                </a:rPr>
                <a:t>Goal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[April 2009]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15 sec.</a:t>
              </a:r>
            </a:p>
          </p:txBody>
        </p:sp>
        <p:sp>
          <p:nvSpPr>
            <p:cNvPr id="492557" name="Rectangle 6"/>
            <p:cNvSpPr>
              <a:spLocks/>
            </p:cNvSpPr>
            <p:nvPr/>
          </p:nvSpPr>
          <p:spPr bwMode="auto">
            <a:xfrm>
              <a:off x="1726" y="1034"/>
              <a:ext cx="237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p>
              <a:pPr>
                <a:spcBef>
                  <a:spcPts val="1125"/>
                </a:spcBef>
              </a:pPr>
              <a:r>
                <a:rPr lang="en-US" sz="1500">
                  <a:solidFill>
                    <a:srgbClr val="44422C"/>
                  </a:solidFill>
                  <a:latin typeface="Helvetica" charset="0"/>
                  <a:cs typeface="Helvetica" charset="0"/>
                  <a:sym typeface="Helvetica" charset="0"/>
                </a:rPr>
                <a:t>Tolerable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[April 2009]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40 sec.</a:t>
              </a:r>
            </a:p>
          </p:txBody>
        </p:sp>
        <p:sp>
          <p:nvSpPr>
            <p:cNvPr id="132103" name="Line 7"/>
            <p:cNvSpPr>
              <a:spLocks noChangeShapeType="1"/>
            </p:cNvSpPr>
            <p:nvPr/>
          </p:nvSpPr>
          <p:spPr bwMode="auto">
            <a:xfrm flipH="1">
              <a:off x="2743" y="520"/>
              <a:ext cx="0" cy="501"/>
            </a:xfrm>
            <a:prstGeom prst="line">
              <a:avLst/>
            </a:prstGeom>
            <a:noFill/>
            <a:ln w="88900" cap="flat">
              <a:solidFill>
                <a:schemeClr val="tx1"/>
              </a:solidFill>
              <a:prstDash val="solid"/>
              <a:miter lim="800000"/>
              <a:headEnd type="none" w="med" len="med"/>
              <a:tailEnd type="none" w="med" len="med"/>
            </a:ln>
            <a:effectLst>
              <a:outerShdw blurRad="38100" dist="25399" dir="2700000" algn="ctr" rotWithShape="0">
                <a:schemeClr val="bg2">
                  <a:alpha val="75000"/>
                </a:schemeClr>
              </a:outerShdw>
            </a:effectLst>
          </p:spPr>
          <p:txBody>
            <a:bodyPr lIns="0" tIns="0" rIns="0" bIns="0"/>
            <a:lstStyle/>
            <a:p>
              <a:pPr>
                <a:defRPr/>
              </a:pPr>
              <a:endParaRPr lang="nb-NO">
                <a:ea typeface="ヒラギノ角ゴ ProN W3" charset="-128"/>
                <a:cs typeface="ヒラギノ角ゴ ProN W3" charset="-128"/>
              </a:endParaRPr>
            </a:p>
          </p:txBody>
        </p:sp>
      </p:grpSp>
      <p:sp>
        <p:nvSpPr>
          <p:cNvPr id="492549" name="AutoShape 8"/>
          <p:cNvSpPr>
            <a:spLocks/>
          </p:cNvSpPr>
          <p:nvPr/>
        </p:nvSpPr>
        <p:spPr bwMode="auto">
          <a:xfrm>
            <a:off x="2884289" y="2134195"/>
            <a:ext cx="1553766" cy="571500"/>
          </a:xfrm>
          <a:prstGeom prst="roundRect">
            <a:avLst>
              <a:gd name="adj" fmla="val 23435"/>
            </a:avLst>
          </a:prstGeom>
          <a:blipFill dpi="0" rotWithShape="0">
            <a:blip r:embed="rId4"/>
            <a:srcRect/>
            <a:tile tx="0" ty="0" sx="100000" sy="100000" flip="none" algn="tl"/>
          </a:blipFill>
          <a:ln>
            <a:noFill/>
          </a:ln>
          <a:extLst>
            <a:ext uri="{91240B29-F687-4f45-9708-019B960494DF}">
              <a14:hiddenLine xmlns:a14="http://schemas.microsoft.com/office/drawing/2010/main" w="25400">
                <a:solidFill>
                  <a:srgbClr val="000000"/>
                </a:solidFill>
                <a:miter lim="800000"/>
                <a:headEnd/>
                <a:tailEnd/>
              </a14:hiddenLine>
            </a:ext>
          </a:extLst>
        </p:spPr>
        <p:txBody>
          <a:bodyPr lIns="26788" tIns="26788" rIns="26788" bIns="26788" anchor="ctr"/>
          <a:lstStyle/>
          <a:p>
            <a:r>
              <a:rPr lang="en-US" sz="1700" i="1">
                <a:solidFill>
                  <a:srgbClr val="FFFFFF"/>
                </a:solidFill>
                <a:latin typeface="Hoefler Text" charset="0"/>
                <a:cs typeface="Hoefler Text" charset="0"/>
                <a:sym typeface="Hoefler Text" charset="0"/>
              </a:rPr>
              <a:t>Solution</a:t>
            </a:r>
          </a:p>
        </p:txBody>
      </p:sp>
      <p:sp>
        <p:nvSpPr>
          <p:cNvPr id="132105" name="Rectangle 9"/>
          <p:cNvSpPr>
            <a:spLocks/>
          </p:cNvSpPr>
          <p:nvPr/>
        </p:nvSpPr>
        <p:spPr bwMode="auto">
          <a:xfrm>
            <a:off x="3142134" y="1712156"/>
            <a:ext cx="872789" cy="361876"/>
          </a:xfrm>
          <a:prstGeom prst="rect">
            <a:avLst/>
          </a:prstGeom>
          <a:noFill/>
          <a:ln w="12700" cap="flat">
            <a:noFill/>
            <a:miter lim="800000"/>
            <a:headEnd type="none" w="med" len="med"/>
            <a:tailEnd type="none" w="med" len="med"/>
          </a:ln>
        </p:spPr>
        <p:txBody>
          <a:bodyPr wrap="none" lIns="26788" tIns="26788" rIns="26788" bIns="26788" anchor="ctr">
            <a:spAutoFit/>
          </a:bodyPr>
          <a:lstStyle/>
          <a:p>
            <a:r>
              <a:rPr lang="en-US" sz="2000" b="1">
                <a:solidFill>
                  <a:srgbClr val="44422C"/>
                </a:solidFill>
                <a:effectLst>
                  <a:outerShdw blurRad="38100" dist="38100" dir="2700000" algn="tl">
                    <a:srgbClr val="DDDDDD"/>
                  </a:outerShdw>
                </a:effectLst>
                <a:latin typeface="Hoefler Text" charset="0"/>
                <a:cs typeface="Hoefler Text" charset="0"/>
                <a:sym typeface="Hoefler Text" charset="0"/>
              </a:rPr>
              <a:t>20 sec.</a:t>
            </a:r>
          </a:p>
        </p:txBody>
      </p:sp>
      <p:sp>
        <p:nvSpPr>
          <p:cNvPr id="492551" name="Rectangle 10"/>
          <p:cNvSpPr>
            <a:spLocks noGrp="1" noChangeArrowheads="1"/>
          </p:cNvSpPr>
          <p:nvPr>
            <p:ph type="title"/>
          </p:nvPr>
        </p:nvSpPr>
        <p:spPr/>
        <p:txBody>
          <a:bodyPr/>
          <a:lstStyle/>
          <a:p>
            <a:pPr eaLnBrk="1" hangingPunct="1"/>
            <a:r>
              <a:rPr lang="en-US" sz="2500">
                <a:latin typeface="Gill Sans" charset="0"/>
                <a:ea typeface="ヒラギノ角ゴ ProN W3" charset="0"/>
                <a:cs typeface="ヒラギノ角ゴ ProN W3" charset="0"/>
              </a:rPr>
              <a:t>Solution:</a:t>
            </a:r>
            <a:br>
              <a:rPr lang="en-US" sz="2500">
                <a:latin typeface="Gill Sans" charset="0"/>
                <a:ea typeface="ヒラギノ角ゴ ProN W3" charset="0"/>
                <a:cs typeface="ヒラギノ角ゴ ProN W3" charset="0"/>
              </a:rPr>
            </a:br>
            <a:r>
              <a:rPr lang="en-US" sz="2500">
                <a:latin typeface="Gill Sans" charset="0"/>
                <a:ea typeface="ヒラギノ角ゴ ProN W3" charset="0"/>
                <a:cs typeface="ヒラギノ角ゴ ProN W3" charset="0"/>
              </a:rPr>
              <a:t>Service Guide</a:t>
            </a:r>
          </a:p>
        </p:txBody>
      </p:sp>
      <p:sp>
        <p:nvSpPr>
          <p:cNvPr id="492552" name="Rectangle 11"/>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492553" name="Rectangle 12"/>
          <p:cNvSpPr>
            <a:spLocks/>
          </p:cNvSpPr>
          <p:nvPr/>
        </p:nvSpPr>
        <p:spPr bwMode="auto">
          <a:xfrm>
            <a:off x="7054453" y="2091363"/>
            <a:ext cx="8848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l"/>
            <a:r>
              <a:rPr lang="en-US" sz="1700" b="1">
                <a:cs typeface="Gill Sans" charset="0"/>
              </a:rPr>
              <a:t> </a:t>
            </a:r>
            <a:br>
              <a:rPr lang="en-US" sz="1700" b="1">
                <a:cs typeface="Gill Sans" charset="0"/>
              </a:rPr>
            </a:br>
            <a:r>
              <a:rPr lang="en-US" sz="1700" b="1">
                <a:cs typeface="Gill Sans" charset="0"/>
              </a:rPr>
              <a:t>Find.Fast</a:t>
            </a:r>
          </a:p>
        </p:txBody>
      </p:sp>
    </p:spTree>
    <p:extLst>
      <p:ext uri="{BB962C8B-B14F-4D97-AF65-F5344CB8AC3E}">
        <p14:creationId xmlns:p14="http://schemas.microsoft.com/office/powerpoint/2010/main" val="4103931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67DA8B6F-A890-7544-B018-F031BFC40A52}" type="slidenum">
              <a:rPr lang="en-US" sz="1300">
                <a:solidFill>
                  <a:schemeClr val="tx1"/>
                </a:solidFill>
                <a:cs typeface="Gill Sans" charset="0"/>
              </a:rPr>
              <a:pPr eaLnBrk="1" hangingPunct="1"/>
              <a:t>157</a:t>
            </a:fld>
            <a:endParaRPr lang="en-US" sz="1300">
              <a:solidFill>
                <a:schemeClr val="tx1"/>
              </a:solidFill>
              <a:cs typeface="Gill Sans" charset="0"/>
            </a:endParaRPr>
          </a:p>
        </p:txBody>
      </p:sp>
      <p:pic>
        <p:nvPicPr>
          <p:cNvPr id="493571" name="Picture 1"/>
          <p:cNvPicPr>
            <a:picLocks noChangeAspect="1" noChangeArrowheads="1"/>
          </p:cNvPicPr>
          <p:nvPr/>
        </p:nvPicPr>
        <p:blipFill>
          <a:blip r:embed="rId2">
            <a:alphaModFix amt="59000"/>
            <a:extLst>
              <a:ext uri="{28A0092B-C50C-407E-A947-70E740481C1C}">
                <a14:useLocalDpi xmlns:a14="http://schemas.microsoft.com/office/drawing/2010/main" val="0"/>
              </a:ext>
            </a:extLst>
          </a:blip>
          <a:srcRect/>
          <a:stretch>
            <a:fillRect/>
          </a:stretch>
        </p:blipFill>
        <p:spPr bwMode="auto">
          <a:xfrm>
            <a:off x="-1339453" y="-1321594"/>
            <a:ext cx="3920133" cy="3777258"/>
          </a:xfrm>
          <a:prstGeom prst="rect">
            <a:avLst/>
          </a:prstGeom>
          <a:noFill/>
          <a:ln>
            <a:noFill/>
          </a:ln>
          <a:extLst>
            <a:ext uri="{909E8E84-426E-40dd-AFC4-6F175D3DCCD1}">
              <a14:hiddenFill xmlns:a14="http://schemas.microsoft.com/office/drawing/2010/main">
                <a:solidFill>
                  <a:srgbClr val="FFFFFF">
                    <a:alpha val="59000"/>
                  </a:srgbClr>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493572" name="Group 2"/>
          <p:cNvGrpSpPr>
            <a:grpSpLocks/>
          </p:cNvGrpSpPr>
          <p:nvPr/>
        </p:nvGrpSpPr>
        <p:grpSpPr bwMode="auto">
          <a:xfrm>
            <a:off x="687586" y="2160985"/>
            <a:ext cx="7500938" cy="2154287"/>
            <a:chOff x="0" y="0"/>
            <a:chExt cx="6720" cy="1930"/>
          </a:xfrm>
        </p:grpSpPr>
        <p:pic>
          <p:nvPicPr>
            <p:cNvPr id="49357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20" cy="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93579" name="Rectangle 4"/>
            <p:cNvSpPr>
              <a:spLocks/>
            </p:cNvSpPr>
            <p:nvPr/>
          </p:nvSpPr>
          <p:spPr bwMode="auto">
            <a:xfrm>
              <a:off x="646" y="1034"/>
              <a:ext cx="237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p>
              <a:pPr>
                <a:spcBef>
                  <a:spcPts val="1125"/>
                </a:spcBef>
              </a:pPr>
              <a:r>
                <a:rPr lang="en-US" sz="1500">
                  <a:solidFill>
                    <a:srgbClr val="44422C"/>
                  </a:solidFill>
                  <a:latin typeface="Helvetica" charset="0"/>
                  <a:cs typeface="Helvetica" charset="0"/>
                  <a:sym typeface="Helvetica" charset="0"/>
                </a:rPr>
                <a:t>Past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[Dec. 2008]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50 sec.</a:t>
              </a:r>
            </a:p>
          </p:txBody>
        </p:sp>
        <p:sp>
          <p:nvSpPr>
            <p:cNvPr id="493580" name="Rectangle 5"/>
            <p:cNvSpPr>
              <a:spLocks/>
            </p:cNvSpPr>
            <p:nvPr/>
          </p:nvSpPr>
          <p:spPr bwMode="auto">
            <a:xfrm>
              <a:off x="3516" y="1034"/>
              <a:ext cx="237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p>
              <a:pPr>
                <a:spcBef>
                  <a:spcPts val="1125"/>
                </a:spcBef>
              </a:pPr>
              <a:r>
                <a:rPr lang="en-US" sz="1500">
                  <a:solidFill>
                    <a:srgbClr val="44422C"/>
                  </a:solidFill>
                  <a:latin typeface="Helvetica" charset="0"/>
                  <a:cs typeface="Helvetica" charset="0"/>
                  <a:sym typeface="Helvetica" charset="0"/>
                </a:rPr>
                <a:t>Goal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[April 2009]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15 sec.</a:t>
              </a:r>
            </a:p>
          </p:txBody>
        </p:sp>
        <p:sp>
          <p:nvSpPr>
            <p:cNvPr id="493581" name="Rectangle 6"/>
            <p:cNvSpPr>
              <a:spLocks/>
            </p:cNvSpPr>
            <p:nvPr/>
          </p:nvSpPr>
          <p:spPr bwMode="auto">
            <a:xfrm>
              <a:off x="1726" y="1034"/>
              <a:ext cx="237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p>
              <a:pPr>
                <a:spcBef>
                  <a:spcPts val="1125"/>
                </a:spcBef>
              </a:pPr>
              <a:r>
                <a:rPr lang="en-US" sz="1500">
                  <a:solidFill>
                    <a:srgbClr val="44422C"/>
                  </a:solidFill>
                  <a:latin typeface="Helvetica" charset="0"/>
                  <a:cs typeface="Helvetica" charset="0"/>
                  <a:sym typeface="Helvetica" charset="0"/>
                </a:rPr>
                <a:t>Tolerable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[April 2009]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40 sec.</a:t>
              </a:r>
            </a:p>
          </p:txBody>
        </p:sp>
        <p:sp>
          <p:nvSpPr>
            <p:cNvPr id="133127" name="Line 7"/>
            <p:cNvSpPr>
              <a:spLocks noChangeShapeType="1"/>
            </p:cNvSpPr>
            <p:nvPr/>
          </p:nvSpPr>
          <p:spPr bwMode="auto">
            <a:xfrm flipH="1">
              <a:off x="2743" y="520"/>
              <a:ext cx="0" cy="501"/>
            </a:xfrm>
            <a:prstGeom prst="line">
              <a:avLst/>
            </a:prstGeom>
            <a:noFill/>
            <a:ln w="88900" cap="flat">
              <a:solidFill>
                <a:schemeClr val="tx1"/>
              </a:solidFill>
              <a:prstDash val="solid"/>
              <a:miter lim="800000"/>
              <a:headEnd type="none" w="med" len="med"/>
              <a:tailEnd type="none" w="med" len="med"/>
            </a:ln>
            <a:effectLst>
              <a:outerShdw blurRad="38100" dist="25399" dir="2700000" algn="ctr" rotWithShape="0">
                <a:schemeClr val="bg2">
                  <a:alpha val="75000"/>
                </a:schemeClr>
              </a:outerShdw>
            </a:effectLst>
          </p:spPr>
          <p:txBody>
            <a:bodyPr lIns="0" tIns="0" rIns="0" bIns="0"/>
            <a:lstStyle/>
            <a:p>
              <a:pPr>
                <a:defRPr/>
              </a:pPr>
              <a:endParaRPr lang="nb-NO">
                <a:ea typeface="ヒラギノ角ゴ ProN W3" charset="-128"/>
                <a:cs typeface="ヒラギノ角ゴ ProN W3" charset="-128"/>
              </a:endParaRPr>
            </a:p>
          </p:txBody>
        </p:sp>
      </p:grpSp>
      <p:sp>
        <p:nvSpPr>
          <p:cNvPr id="493573" name="AutoShape 8"/>
          <p:cNvSpPr>
            <a:spLocks/>
          </p:cNvSpPr>
          <p:nvPr/>
        </p:nvSpPr>
        <p:spPr bwMode="auto">
          <a:xfrm>
            <a:off x="2884289" y="2134195"/>
            <a:ext cx="2393156" cy="571500"/>
          </a:xfrm>
          <a:prstGeom prst="roundRect">
            <a:avLst>
              <a:gd name="adj" fmla="val 23435"/>
            </a:avLst>
          </a:prstGeom>
          <a:blipFill dpi="0" rotWithShape="0">
            <a:blip r:embed="rId4"/>
            <a:srcRect/>
            <a:tile tx="0" ty="0" sx="100000" sy="100000" flip="none" algn="tl"/>
          </a:blipFill>
          <a:ln>
            <a:noFill/>
          </a:ln>
          <a:extLst>
            <a:ext uri="{91240B29-F687-4f45-9708-019B960494DF}">
              <a14:hiddenLine xmlns:a14="http://schemas.microsoft.com/office/drawing/2010/main" w="25400">
                <a:solidFill>
                  <a:srgbClr val="000000"/>
                </a:solidFill>
                <a:miter lim="800000"/>
                <a:headEnd/>
                <a:tailEnd/>
              </a14:hiddenLine>
            </a:ext>
          </a:extLst>
        </p:spPr>
        <p:txBody>
          <a:bodyPr lIns="26788" tIns="26788" rIns="26788" bIns="26788" anchor="ctr"/>
          <a:lstStyle/>
          <a:p>
            <a:r>
              <a:rPr lang="en-US" sz="1700" i="1">
                <a:solidFill>
                  <a:srgbClr val="FFFFFF"/>
                </a:solidFill>
                <a:latin typeface="Hoefler Text" charset="0"/>
                <a:cs typeface="Hoefler Text" charset="0"/>
                <a:sym typeface="Hoefler Text" charset="0"/>
              </a:rPr>
              <a:t>Solution</a:t>
            </a:r>
          </a:p>
        </p:txBody>
      </p:sp>
      <p:sp>
        <p:nvSpPr>
          <p:cNvPr id="133129" name="Rectangle 9"/>
          <p:cNvSpPr>
            <a:spLocks/>
          </p:cNvSpPr>
          <p:nvPr/>
        </p:nvSpPr>
        <p:spPr bwMode="auto">
          <a:xfrm>
            <a:off x="3581921" y="1712156"/>
            <a:ext cx="868171" cy="361876"/>
          </a:xfrm>
          <a:prstGeom prst="rect">
            <a:avLst/>
          </a:prstGeom>
          <a:noFill/>
          <a:ln w="12700" cap="flat">
            <a:noFill/>
            <a:miter lim="800000"/>
            <a:headEnd type="none" w="med" len="med"/>
            <a:tailEnd type="none" w="med" len="med"/>
          </a:ln>
        </p:spPr>
        <p:txBody>
          <a:bodyPr wrap="none" lIns="26788" tIns="26788" rIns="26788" bIns="26788" anchor="ctr">
            <a:spAutoFit/>
          </a:bodyPr>
          <a:lstStyle/>
          <a:p>
            <a:r>
              <a:rPr lang="en-US" sz="2000" b="1">
                <a:solidFill>
                  <a:srgbClr val="44422C"/>
                </a:solidFill>
                <a:effectLst>
                  <a:outerShdw blurRad="38100" dist="38100" dir="2700000" algn="tl">
                    <a:srgbClr val="DDDDDD"/>
                  </a:outerShdw>
                </a:effectLst>
                <a:latin typeface="Hoefler Text" charset="0"/>
                <a:cs typeface="Hoefler Text" charset="0"/>
                <a:sym typeface="Hoefler Text" charset="0"/>
              </a:rPr>
              <a:t>30 sec.</a:t>
            </a:r>
          </a:p>
        </p:txBody>
      </p:sp>
      <p:sp>
        <p:nvSpPr>
          <p:cNvPr id="493575" name="Rectangle 10"/>
          <p:cNvSpPr>
            <a:spLocks noGrp="1" noChangeArrowheads="1"/>
          </p:cNvSpPr>
          <p:nvPr>
            <p:ph type="title"/>
          </p:nvPr>
        </p:nvSpPr>
        <p:spPr/>
        <p:txBody>
          <a:bodyPr/>
          <a:lstStyle/>
          <a:p>
            <a:pPr eaLnBrk="1" hangingPunct="1"/>
            <a:r>
              <a:rPr lang="en-US" sz="2500">
                <a:latin typeface="Gill Sans" charset="0"/>
                <a:ea typeface="ヒラギノ角ゴ ProN W3" charset="0"/>
                <a:cs typeface="ヒラギノ角ゴ ProN W3" charset="0"/>
              </a:rPr>
              <a:t>Solution:</a:t>
            </a:r>
            <a:br>
              <a:rPr lang="en-US" sz="2500">
                <a:latin typeface="Gill Sans" charset="0"/>
                <a:ea typeface="ヒラギノ角ゴ ProN W3" charset="0"/>
                <a:cs typeface="ヒラギノ角ゴ ProN W3" charset="0"/>
              </a:rPr>
            </a:br>
            <a:r>
              <a:rPr lang="en-US" sz="2500">
                <a:latin typeface="Gill Sans" charset="0"/>
                <a:ea typeface="ヒラギノ角ゴ ProN W3" charset="0"/>
                <a:cs typeface="ヒラギノ角ゴ ProN W3" charset="0"/>
              </a:rPr>
              <a:t>Training</a:t>
            </a:r>
          </a:p>
        </p:txBody>
      </p:sp>
      <p:sp>
        <p:nvSpPr>
          <p:cNvPr id="493576" name="Rectangle 11"/>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493577" name="Rectangle 12"/>
          <p:cNvSpPr>
            <a:spLocks/>
          </p:cNvSpPr>
          <p:nvPr/>
        </p:nvSpPr>
        <p:spPr bwMode="auto">
          <a:xfrm>
            <a:off x="7054453" y="2091363"/>
            <a:ext cx="8848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l"/>
            <a:r>
              <a:rPr lang="en-US" sz="1700" b="1">
                <a:cs typeface="Gill Sans" charset="0"/>
              </a:rPr>
              <a:t> </a:t>
            </a:r>
            <a:br>
              <a:rPr lang="en-US" sz="1700" b="1">
                <a:cs typeface="Gill Sans" charset="0"/>
              </a:rPr>
            </a:br>
            <a:r>
              <a:rPr lang="en-US" sz="1700" b="1">
                <a:cs typeface="Gill Sans" charset="0"/>
              </a:rPr>
              <a:t>Find.Fast</a:t>
            </a:r>
          </a:p>
        </p:txBody>
      </p:sp>
    </p:spTree>
    <p:extLst>
      <p:ext uri="{BB962C8B-B14F-4D97-AF65-F5344CB8AC3E}">
        <p14:creationId xmlns:p14="http://schemas.microsoft.com/office/powerpoint/2010/main" val="2518578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1817E98B-752A-6148-8349-82AD886D7CAA}" type="slidenum">
              <a:rPr lang="en-US" sz="1300">
                <a:solidFill>
                  <a:schemeClr val="tx1"/>
                </a:solidFill>
                <a:cs typeface="Gill Sans" charset="0"/>
              </a:rPr>
              <a:pPr eaLnBrk="1" hangingPunct="1"/>
              <a:t>158</a:t>
            </a:fld>
            <a:endParaRPr lang="en-US" sz="1300">
              <a:solidFill>
                <a:schemeClr val="tx1"/>
              </a:solidFill>
              <a:cs typeface="Gill Sans" charset="0"/>
            </a:endParaRPr>
          </a:p>
        </p:txBody>
      </p:sp>
      <p:pic>
        <p:nvPicPr>
          <p:cNvPr id="494595" name="Picture 1"/>
          <p:cNvPicPr>
            <a:picLocks noChangeAspect="1" noChangeArrowheads="1"/>
          </p:cNvPicPr>
          <p:nvPr/>
        </p:nvPicPr>
        <p:blipFill>
          <a:blip r:embed="rId2">
            <a:alphaModFix amt="59000"/>
            <a:extLst>
              <a:ext uri="{28A0092B-C50C-407E-A947-70E740481C1C}">
                <a14:useLocalDpi xmlns:a14="http://schemas.microsoft.com/office/drawing/2010/main" val="0"/>
              </a:ext>
            </a:extLst>
          </a:blip>
          <a:srcRect/>
          <a:stretch>
            <a:fillRect/>
          </a:stretch>
        </p:blipFill>
        <p:spPr bwMode="auto">
          <a:xfrm>
            <a:off x="-1339453" y="-1321594"/>
            <a:ext cx="3920133" cy="3777258"/>
          </a:xfrm>
          <a:prstGeom prst="rect">
            <a:avLst/>
          </a:prstGeom>
          <a:noFill/>
          <a:ln>
            <a:noFill/>
          </a:ln>
          <a:extLst>
            <a:ext uri="{909E8E84-426E-40dd-AFC4-6F175D3DCCD1}">
              <a14:hiddenFill xmlns:a14="http://schemas.microsoft.com/office/drawing/2010/main">
                <a:solidFill>
                  <a:srgbClr val="FFFFFF">
                    <a:alpha val="59000"/>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94596" name="Rectangle 2"/>
          <p:cNvSpPr>
            <a:spLocks noGrp="1" noChangeArrowheads="1"/>
          </p:cNvSpPr>
          <p:nvPr>
            <p:ph type="title"/>
          </p:nvPr>
        </p:nvSpPr>
        <p:spPr>
          <a:xfrm>
            <a:off x="892969" y="125016"/>
            <a:ext cx="7358063" cy="1714500"/>
          </a:xfrm>
        </p:spPr>
        <p:txBody>
          <a:bodyPr/>
          <a:lstStyle/>
          <a:p>
            <a:pPr eaLnBrk="1" hangingPunct="1"/>
            <a:r>
              <a:rPr lang="en-US">
                <a:latin typeface="Gill Sans" charset="0"/>
                <a:ea typeface="ヒラギノ角ゴ ProN W3" charset="0"/>
                <a:cs typeface="ヒラギノ角ゴ ProN W3" charset="0"/>
              </a:rPr>
              <a:t>Wargame</a:t>
            </a:r>
            <a:br>
              <a:rPr lang="en-US">
                <a:latin typeface="Gill Sans" charset="0"/>
                <a:ea typeface="ヒラギノ角ゴ ProN W3" charset="0"/>
                <a:cs typeface="ヒラギノ角ゴ ProN W3" charset="0"/>
              </a:rPr>
            </a:br>
            <a:r>
              <a:rPr lang="en-US">
                <a:latin typeface="Gill Sans" charset="0"/>
                <a:ea typeface="ヒラギノ角ゴ ProN W3" charset="0"/>
                <a:cs typeface="ヒラギノ角ゴ ProN W3" charset="0"/>
              </a:rPr>
              <a:t>Value Decision Table</a:t>
            </a:r>
          </a:p>
        </p:txBody>
      </p:sp>
      <p:pic>
        <p:nvPicPr>
          <p:cNvPr id="49459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945" y="1893094"/>
            <a:ext cx="18904148"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94598" name="Text Box 4"/>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785CA258-1CD9-8044-B7D0-842D34A3216F}" type="slidenum">
              <a:rPr lang="en-US" sz="1300">
                <a:solidFill>
                  <a:schemeClr val="tx1"/>
                </a:solidFill>
                <a:cs typeface="Gill Sans" charset="0"/>
              </a:rPr>
              <a:pPr eaLnBrk="1" hangingPunct="1"/>
              <a:t>158</a:t>
            </a:fld>
            <a:endParaRPr lang="en-US" sz="1300">
              <a:solidFill>
                <a:schemeClr val="tx1"/>
              </a:solidFill>
              <a:cs typeface="Gill Sans" charset="0"/>
            </a:endParaRPr>
          </a:p>
        </p:txBody>
      </p:sp>
      <p:sp>
        <p:nvSpPr>
          <p:cNvPr id="494599" name="Rectangle 5"/>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494600" name="Rectangle 6"/>
          <p:cNvSpPr>
            <a:spLocks/>
          </p:cNvSpPr>
          <p:nvPr/>
        </p:nvSpPr>
        <p:spPr bwMode="auto">
          <a:xfrm>
            <a:off x="65857" y="3067348"/>
            <a:ext cx="991195" cy="30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600">
                <a:cs typeface="Gill Sans" charset="0"/>
              </a:rPr>
              <a:t>Find.Fast</a:t>
            </a:r>
          </a:p>
        </p:txBody>
      </p:sp>
      <p:sp>
        <p:nvSpPr>
          <p:cNvPr id="494601" name="Rectangle 7"/>
          <p:cNvSpPr>
            <a:spLocks/>
          </p:cNvSpPr>
          <p:nvPr/>
        </p:nvSpPr>
        <p:spPr bwMode="auto">
          <a:xfrm>
            <a:off x="4813102" y="2625328"/>
            <a:ext cx="2080617" cy="30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600">
                <a:cs typeface="Gill Sans" charset="0"/>
              </a:rPr>
              <a:t>Sorted.Needs</a:t>
            </a:r>
          </a:p>
        </p:txBody>
      </p:sp>
      <p:sp>
        <p:nvSpPr>
          <p:cNvPr id="494602" name="Rectangle 8"/>
          <p:cNvSpPr>
            <a:spLocks/>
          </p:cNvSpPr>
          <p:nvPr/>
        </p:nvSpPr>
        <p:spPr bwMode="auto">
          <a:xfrm>
            <a:off x="6875859" y="2625328"/>
            <a:ext cx="2009180" cy="30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600">
                <a:cs typeface="Gill Sans" charset="0"/>
              </a:rPr>
              <a:t>Service Guide</a:t>
            </a:r>
          </a:p>
        </p:txBody>
      </p:sp>
      <p:sp>
        <p:nvSpPr>
          <p:cNvPr id="494603" name="Rectangle 9"/>
          <p:cNvSpPr>
            <a:spLocks/>
          </p:cNvSpPr>
          <p:nvPr/>
        </p:nvSpPr>
        <p:spPr bwMode="auto">
          <a:xfrm>
            <a:off x="62508" y="4777383"/>
            <a:ext cx="2366367" cy="30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600">
                <a:cs typeface="Gill Sans" charset="0"/>
              </a:rPr>
              <a:t>Resources. External</a:t>
            </a:r>
          </a:p>
        </p:txBody>
      </p:sp>
      <p:sp>
        <p:nvSpPr>
          <p:cNvPr id="494604" name="Rectangle 10"/>
          <p:cNvSpPr>
            <a:spLocks/>
          </p:cNvSpPr>
          <p:nvPr/>
        </p:nvSpPr>
        <p:spPr bwMode="auto">
          <a:xfrm>
            <a:off x="44649" y="5393531"/>
            <a:ext cx="2366367" cy="30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600">
                <a:cs typeface="Gill Sans" charset="0"/>
              </a:rPr>
              <a:t>Resources. Internal</a:t>
            </a:r>
          </a:p>
        </p:txBody>
      </p:sp>
    </p:spTree>
    <p:extLst>
      <p:ext uri="{BB962C8B-B14F-4D97-AF65-F5344CB8AC3E}">
        <p14:creationId xmlns:p14="http://schemas.microsoft.com/office/powerpoint/2010/main" val="2654707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5618"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A026F7E5-A48A-BD4C-909F-58BC02EF5A25}" type="slidenum">
              <a:rPr lang="en-US" sz="1300">
                <a:solidFill>
                  <a:schemeClr val="tx1"/>
                </a:solidFill>
                <a:cs typeface="Gill Sans" charset="0"/>
              </a:rPr>
              <a:pPr eaLnBrk="1" hangingPunct="1"/>
              <a:t>159</a:t>
            </a:fld>
            <a:endParaRPr lang="en-US" sz="1300">
              <a:solidFill>
                <a:schemeClr val="tx1"/>
              </a:solidFill>
              <a:cs typeface="Gill Sans" charset="0"/>
            </a:endParaRPr>
          </a:p>
        </p:txBody>
      </p:sp>
      <p:pic>
        <p:nvPicPr>
          <p:cNvPr id="495619" name="Picture 1"/>
          <p:cNvPicPr>
            <a:picLocks noChangeAspect="1" noChangeArrowheads="1"/>
          </p:cNvPicPr>
          <p:nvPr/>
        </p:nvPicPr>
        <p:blipFill>
          <a:blip r:embed="rId2">
            <a:alphaModFix amt="59000"/>
            <a:extLst>
              <a:ext uri="{28A0092B-C50C-407E-A947-70E740481C1C}">
                <a14:useLocalDpi xmlns:a14="http://schemas.microsoft.com/office/drawing/2010/main" val="0"/>
              </a:ext>
            </a:extLst>
          </a:blip>
          <a:srcRect/>
          <a:stretch>
            <a:fillRect/>
          </a:stretch>
        </p:blipFill>
        <p:spPr bwMode="auto">
          <a:xfrm>
            <a:off x="-1339453" y="-1321594"/>
            <a:ext cx="3920133" cy="3777258"/>
          </a:xfrm>
          <a:prstGeom prst="rect">
            <a:avLst/>
          </a:prstGeom>
          <a:noFill/>
          <a:ln>
            <a:noFill/>
          </a:ln>
          <a:extLst>
            <a:ext uri="{909E8E84-426E-40dd-AFC4-6F175D3DCCD1}">
              <a14:hiddenFill xmlns:a14="http://schemas.microsoft.com/office/drawing/2010/main">
                <a:solidFill>
                  <a:srgbClr val="FFFFFF">
                    <a:alpha val="59000"/>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95620" name="Rectangle 2"/>
          <p:cNvSpPr>
            <a:spLocks noGrp="1" noChangeArrowheads="1"/>
          </p:cNvSpPr>
          <p:nvPr>
            <p:ph type="title"/>
          </p:nvPr>
        </p:nvSpPr>
        <p:spPr/>
        <p:txBody>
          <a:bodyPr>
            <a:normAutofit fontScale="90000"/>
          </a:bodyPr>
          <a:lstStyle/>
          <a:p>
            <a:pPr eaLnBrk="1" hangingPunct="1"/>
            <a:r>
              <a:rPr lang="en-US">
                <a:latin typeface="Gill Sans" charset="0"/>
                <a:ea typeface="ヒラギノ角ゴ ProN W3" charset="0"/>
                <a:cs typeface="ヒラギノ角ゴ ProN W3" charset="0"/>
              </a:rPr>
              <a:t>Wargame</a:t>
            </a:r>
            <a:br>
              <a:rPr lang="en-US">
                <a:latin typeface="Gill Sans" charset="0"/>
                <a:ea typeface="ヒラギノ角ゴ ProN W3" charset="0"/>
                <a:cs typeface="ヒラギノ角ゴ ProN W3" charset="0"/>
              </a:rPr>
            </a:br>
            <a:r>
              <a:rPr lang="en-US">
                <a:latin typeface="Gill Sans" charset="0"/>
                <a:ea typeface="ヒラギノ角ゴ ProN W3" charset="0"/>
                <a:cs typeface="ヒラギノ角ゴ ProN W3" charset="0"/>
              </a:rPr>
              <a:t>Value Decision Table</a:t>
            </a:r>
          </a:p>
        </p:txBody>
      </p:sp>
      <p:pic>
        <p:nvPicPr>
          <p:cNvPr id="4956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80617"/>
            <a:ext cx="12349758" cy="3920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95622" name="Rectangle 4"/>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Tree>
    <p:extLst>
      <p:ext uri="{BB962C8B-B14F-4D97-AF65-F5344CB8AC3E}">
        <p14:creationId xmlns:p14="http://schemas.microsoft.com/office/powerpoint/2010/main" val="3343427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35" y="40003"/>
            <a:ext cx="8229600" cy="710704"/>
          </a:xfrm>
        </p:spPr>
        <p:txBody>
          <a:bodyPr>
            <a:normAutofit fontScale="90000"/>
          </a:bodyPr>
          <a:lstStyle/>
          <a:p>
            <a:r>
              <a:rPr lang="en-GB" dirty="0" smtClean="0"/>
              <a:t>Page 1 &amp; 2, Acceptance Test Basis</a:t>
            </a:r>
            <a:endParaRPr lang="en-GB" dirty="0"/>
          </a:p>
        </p:txBody>
      </p:sp>
      <p:sp>
        <p:nvSpPr>
          <p:cNvPr id="3" name="Text Placeholder 2"/>
          <p:cNvSpPr>
            <a:spLocks noGrp="1"/>
          </p:cNvSpPr>
          <p:nvPr>
            <p:ph type="body" idx="1"/>
          </p:nvPr>
        </p:nvSpPr>
        <p:spPr>
          <a:xfrm>
            <a:off x="482635" y="1774673"/>
            <a:ext cx="3931920" cy="744071"/>
          </a:xfrm>
        </p:spPr>
        <p:txBody>
          <a:bodyPr/>
          <a:lstStyle/>
          <a:p>
            <a:endParaRPr lang="en-GB"/>
          </a:p>
        </p:txBody>
      </p:sp>
      <p:sp>
        <p:nvSpPr>
          <p:cNvPr id="7" name="Date Placeholder 6"/>
          <p:cNvSpPr>
            <a:spLocks noGrp="1"/>
          </p:cNvSpPr>
          <p:nvPr>
            <p:ph type="dt" sz="half" idx="10"/>
          </p:nvPr>
        </p:nvSpPr>
        <p:spPr>
          <a:xfrm>
            <a:off x="6596564" y="6396353"/>
            <a:ext cx="2133600" cy="365125"/>
          </a:xfrm>
        </p:spPr>
        <p:txBody>
          <a:bodyPr/>
          <a:lstStyle/>
          <a:p>
            <a:fld id="{906037CF-1240-714F-9742-DACFFD54F192}" type="datetime2">
              <a:rPr lang="en-US" smtClean="0"/>
              <a:pPr/>
              <a:t>Tuesday, 8 March 2011</a:t>
            </a:fld>
            <a:endParaRPr lang="en-GB"/>
          </a:p>
        </p:txBody>
      </p:sp>
      <p:sp>
        <p:nvSpPr>
          <p:cNvPr id="8" name="Footer Placeholder 7"/>
          <p:cNvSpPr>
            <a:spLocks noGrp="1"/>
          </p:cNvSpPr>
          <p:nvPr>
            <p:ph type="ftr" sz="quarter" idx="11"/>
          </p:nvPr>
        </p:nvSpPr>
        <p:spPr>
          <a:xfrm>
            <a:off x="482635" y="6396353"/>
            <a:ext cx="2895600" cy="365125"/>
          </a:xfrm>
        </p:spPr>
        <p:txBody>
          <a:bodyPr/>
          <a:lstStyle/>
          <a:p>
            <a:r>
              <a:rPr lang="en-US" smtClean="0"/>
              <a:t>© Gilb.com</a:t>
            </a:r>
            <a:endParaRPr lang="en-GB"/>
          </a:p>
        </p:txBody>
      </p:sp>
      <p:sp>
        <p:nvSpPr>
          <p:cNvPr id="9" name="Slide Number Placeholder 8"/>
          <p:cNvSpPr>
            <a:spLocks noGrp="1"/>
          </p:cNvSpPr>
          <p:nvPr>
            <p:ph type="sldNum" sz="quarter" idx="12"/>
          </p:nvPr>
        </p:nvSpPr>
        <p:spPr>
          <a:xfrm>
            <a:off x="4292635" y="6396353"/>
            <a:ext cx="609600" cy="365125"/>
          </a:xfrm>
        </p:spPr>
        <p:txBody>
          <a:bodyPr/>
          <a:lstStyle/>
          <a:p>
            <a:fld id="{1DD9AF87-53B6-FD4A-B2D3-CF1EEADDF73C}" type="slidenum">
              <a:rPr lang="en-GB" smtClean="0"/>
              <a:pPr/>
              <a:t>16</a:t>
            </a:fld>
            <a:endParaRPr lang="en-GB"/>
          </a:p>
        </p:txBody>
      </p:sp>
      <p:sp>
        <p:nvSpPr>
          <p:cNvPr id="13" name="Pentagon 12"/>
          <p:cNvSpPr/>
          <p:nvPr/>
        </p:nvSpPr>
        <p:spPr>
          <a:xfrm>
            <a:off x="482635" y="1774673"/>
            <a:ext cx="483990" cy="147807"/>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Pentagon 14"/>
          <p:cNvSpPr/>
          <p:nvPr/>
        </p:nvSpPr>
        <p:spPr>
          <a:xfrm>
            <a:off x="1950475" y="3911573"/>
            <a:ext cx="483990" cy="147807"/>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Pentagon 15"/>
          <p:cNvSpPr/>
          <p:nvPr/>
        </p:nvSpPr>
        <p:spPr>
          <a:xfrm>
            <a:off x="3021415" y="4857773"/>
            <a:ext cx="483990" cy="147807"/>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Pentagon 16"/>
          <p:cNvSpPr/>
          <p:nvPr/>
        </p:nvSpPr>
        <p:spPr>
          <a:xfrm>
            <a:off x="3468655" y="5044193"/>
            <a:ext cx="483990" cy="147807"/>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Pentagon 17"/>
          <p:cNvSpPr/>
          <p:nvPr/>
        </p:nvSpPr>
        <p:spPr>
          <a:xfrm>
            <a:off x="1171615" y="5412053"/>
            <a:ext cx="483990" cy="147807"/>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1" name="Content Placeholder 20" descr="Screen shot 2009-11-20 at 23.57.49.png"/>
          <p:cNvPicPr>
            <a:picLocks noGrp="1" noChangeAspect="1"/>
          </p:cNvPicPr>
          <p:nvPr>
            <p:ph sz="half" idx="2"/>
          </p:nvPr>
        </p:nvPicPr>
        <p:blipFill>
          <a:blip r:embed="rId2"/>
          <a:srcRect t="-19571" b="-19571"/>
          <a:stretch>
            <a:fillRect/>
          </a:stretch>
        </p:blipFill>
        <p:spPr>
          <a:xfrm>
            <a:off x="158755" y="-363502"/>
            <a:ext cx="8844917" cy="7925334"/>
          </a:xfrm>
        </p:spPr>
      </p:pic>
    </p:spTree>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6642"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5F3A801E-E671-004C-AAE0-E02413E38BA1}" type="slidenum">
              <a:rPr lang="en-US" sz="1300">
                <a:solidFill>
                  <a:schemeClr val="tx1"/>
                </a:solidFill>
                <a:cs typeface="Gill Sans" charset="0"/>
              </a:rPr>
              <a:pPr eaLnBrk="1" hangingPunct="1"/>
              <a:t>160</a:t>
            </a:fld>
            <a:endParaRPr lang="en-US" sz="1300">
              <a:solidFill>
                <a:schemeClr val="tx1"/>
              </a:solidFill>
              <a:cs typeface="Gill Sans" charset="0"/>
            </a:endParaRPr>
          </a:p>
        </p:txBody>
      </p:sp>
      <p:sp>
        <p:nvSpPr>
          <p:cNvPr id="496643" name="Rectangle 1"/>
          <p:cNvSpPr>
            <a:spLocks noGrp="1" noChangeArrowheads="1"/>
          </p:cNvSpPr>
          <p:nvPr>
            <p:ph type="title"/>
          </p:nvPr>
        </p:nvSpPr>
        <p:spPr>
          <a:xfrm>
            <a:off x="446484" y="401836"/>
            <a:ext cx="8545711" cy="4125516"/>
          </a:xfrm>
        </p:spPr>
        <p:txBody>
          <a:bodyPr>
            <a:normAutofit fontScale="90000"/>
          </a:bodyPr>
          <a:lstStyle/>
          <a:p>
            <a:pPr algn="l" eaLnBrk="1" hangingPunct="1"/>
            <a:r>
              <a:rPr lang="ja-JP" altLang="en-US" sz="3400">
                <a:solidFill>
                  <a:srgbClr val="18376A"/>
                </a:solidFill>
                <a:latin typeface="Gill Sans" charset="0"/>
                <a:ea typeface="ヒラギノ角ゴ ProN W3" charset="0"/>
                <a:cs typeface="ヒラギノ角ゴ ProN W3" charset="0"/>
              </a:rPr>
              <a:t>”</a:t>
            </a:r>
            <a:r>
              <a:rPr lang="en-US" sz="3400">
                <a:solidFill>
                  <a:srgbClr val="18376A"/>
                </a:solidFill>
                <a:latin typeface="Gill Sans" charset="0"/>
                <a:ea typeface="ヒラギノ角ゴ ProN W3" charset="0"/>
                <a:cs typeface="ヒラギノ角ゴ ProN W3" charset="0"/>
              </a:rPr>
              <a:t>Gode nettsider krever prioriteringer. </a:t>
            </a:r>
            <a:br>
              <a:rPr lang="en-US" sz="3400">
                <a:solidFill>
                  <a:srgbClr val="18376A"/>
                </a:solidFill>
                <a:latin typeface="Gill Sans" charset="0"/>
                <a:ea typeface="ヒラギノ角ゴ ProN W3" charset="0"/>
                <a:cs typeface="ヒラギノ角ゴ ProN W3" charset="0"/>
              </a:rPr>
            </a:br>
            <a:r>
              <a:rPr lang="en-US" sz="3400">
                <a:solidFill>
                  <a:srgbClr val="18376A"/>
                </a:solidFill>
                <a:latin typeface="Gill Sans" charset="0"/>
                <a:ea typeface="ヒラギノ角ゴ ProN W3" charset="0"/>
                <a:cs typeface="ヒラギノ角ゴ ProN W3" charset="0"/>
              </a:rPr>
              <a:t>Når det er mange hensyn å ta, kan resultatet lett bli en jungel som ingen finner fram i.</a:t>
            </a:r>
            <a:r>
              <a:rPr lang="en-US" sz="3400">
                <a:latin typeface="Gill Sans" charset="0"/>
                <a:ea typeface="ヒラギノ角ゴ ProN W3" charset="0"/>
                <a:cs typeface="ヒラギノ角ゴ ProN W3" charset="0"/>
              </a:rPr>
              <a:t/>
            </a:r>
            <a:br>
              <a:rPr lang="en-US" sz="3400">
                <a:latin typeface="Gill Sans" charset="0"/>
                <a:ea typeface="ヒラギノ角ゴ ProN W3" charset="0"/>
                <a:cs typeface="ヒラギノ角ゴ ProN W3" charset="0"/>
              </a:rPr>
            </a:br>
            <a:r>
              <a:rPr lang="en-US" sz="3400">
                <a:solidFill>
                  <a:srgbClr val="18376A"/>
                </a:solidFill>
                <a:latin typeface="Gill Sans" charset="0"/>
                <a:ea typeface="ヒラギノ角ゴ ProN W3" charset="0"/>
                <a:cs typeface="ヒラギノ角ゴ ProN W3" charset="0"/>
              </a:rPr>
              <a:t>Evo hjelper prosjektet med å prioritere hensyn opp mot hverandre og å fokusere på det som vil gi størst verdi. Evo hjelper oss til ikke å miste synet av stjernen vi seiler skuta etter.</a:t>
            </a:r>
            <a:r>
              <a:rPr lang="ja-JP" altLang="en-US" sz="3400">
                <a:solidFill>
                  <a:srgbClr val="18376A"/>
                </a:solidFill>
                <a:latin typeface="Gill Sans" charset="0"/>
                <a:ea typeface="ヒラギノ角ゴ ProN W3" charset="0"/>
                <a:cs typeface="ヒラギノ角ゴ ProN W3" charset="0"/>
              </a:rPr>
              <a:t>”</a:t>
            </a:r>
            <a:endParaRPr lang="en-US" sz="3400">
              <a:solidFill>
                <a:srgbClr val="18376A"/>
              </a:solidFill>
              <a:latin typeface="Gill Sans" charset="0"/>
              <a:ea typeface="ヒラギノ角ゴ ProN W3" charset="0"/>
              <a:cs typeface="ヒラギノ角ゴ ProN W3" charset="0"/>
            </a:endParaRPr>
          </a:p>
        </p:txBody>
      </p:sp>
      <p:sp>
        <p:nvSpPr>
          <p:cNvPr id="496644" name="Rectangle 2"/>
          <p:cNvSpPr>
            <a:spLocks noGrp="1" noChangeArrowheads="1"/>
          </p:cNvSpPr>
          <p:nvPr>
            <p:ph type="body" idx="1"/>
          </p:nvPr>
        </p:nvSpPr>
        <p:spPr>
          <a:xfrm>
            <a:off x="598289" y="4759523"/>
            <a:ext cx="8081367" cy="1357313"/>
          </a:xfrm>
        </p:spPr>
        <p:txBody>
          <a:bodyPr>
            <a:normAutofit lnSpcReduction="10000"/>
          </a:bodyPr>
          <a:lstStyle/>
          <a:p>
            <a:pPr marL="0" indent="0"/>
            <a:r>
              <a:rPr lang="en-US" sz="3000">
                <a:solidFill>
                  <a:srgbClr val="535353"/>
                </a:solidFill>
                <a:latin typeface="Calibri Bold" charset="0"/>
                <a:ea typeface="ヒラギノ角ゴ ProN W3" charset="0"/>
                <a:cs typeface="Calibri Bold" charset="0"/>
                <a:sym typeface="Calibri Bold" charset="0"/>
              </a:rPr>
              <a:t>Gjermund Alsos</a:t>
            </a:r>
            <a:r>
              <a:rPr lang="en-US" sz="1400">
                <a:solidFill>
                  <a:srgbClr val="535353"/>
                </a:solidFill>
                <a:latin typeface="Calibri Bold" charset="0"/>
                <a:ea typeface="ヒラギノ角ゴ ProN W6" charset="0"/>
                <a:cs typeface="ヒラギノ角ゴ ProN W6" charset="0"/>
                <a:sym typeface="Calibri Bold" charset="0"/>
              </a:rPr>
              <a:t/>
            </a:r>
            <a:br>
              <a:rPr lang="en-US" sz="1400">
                <a:solidFill>
                  <a:srgbClr val="535353"/>
                </a:solidFill>
                <a:latin typeface="Calibri Bold" charset="0"/>
                <a:ea typeface="ヒラギノ角ゴ ProN W6" charset="0"/>
                <a:cs typeface="ヒラギノ角ゴ ProN W6" charset="0"/>
                <a:sym typeface="Calibri Bold" charset="0"/>
              </a:rPr>
            </a:br>
            <a:r>
              <a:rPr lang="en-US" sz="1400">
                <a:solidFill>
                  <a:srgbClr val="535353"/>
                </a:solidFill>
                <a:latin typeface="Calibri" charset="0"/>
                <a:ea typeface="ヒラギノ角ゴ ProN W3" charset="0"/>
                <a:cs typeface="Calibri" charset="0"/>
                <a:sym typeface="Calibri" charset="0"/>
              </a:rPr>
              <a:t>Senior usability specialist</a:t>
            </a:r>
            <a:r>
              <a:rPr lang="en-US" sz="1400">
                <a:solidFill>
                  <a:srgbClr val="535353"/>
                </a:solidFill>
                <a:latin typeface="Calibri" charset="0"/>
                <a:ea typeface="ヒラギノ角ゴ ProN W3" charset="0"/>
                <a:cs typeface="ヒラギノ角ゴ ProN W3" charset="0"/>
                <a:sym typeface="Calibri" charset="0"/>
              </a:rPr>
              <a:t/>
            </a:r>
            <a:br>
              <a:rPr lang="en-US" sz="1400">
                <a:solidFill>
                  <a:srgbClr val="535353"/>
                </a:solidFill>
                <a:latin typeface="Calibri" charset="0"/>
                <a:ea typeface="ヒラギノ角ゴ ProN W3" charset="0"/>
                <a:cs typeface="ヒラギノ角ゴ ProN W3" charset="0"/>
                <a:sym typeface="Calibri" charset="0"/>
              </a:rPr>
            </a:br>
            <a:r>
              <a:rPr lang="en-US" sz="1400">
                <a:solidFill>
                  <a:srgbClr val="1197FF"/>
                </a:solidFill>
                <a:latin typeface="Calibri" charset="0"/>
                <a:ea typeface="ヒラギノ角ゴ ProN W3" charset="0"/>
                <a:cs typeface="Calibri" charset="0"/>
                <a:sym typeface="Calibri" charset="0"/>
              </a:rPr>
              <a:t>Net</a:t>
            </a:r>
            <a:r>
              <a:rPr lang="en-US" sz="1400">
                <a:solidFill>
                  <a:srgbClr val="ACAF10"/>
                </a:solidFill>
                <a:latin typeface="Calibri" charset="0"/>
                <a:ea typeface="ヒラギノ角ゴ ProN W3" charset="0"/>
                <a:cs typeface="Calibri" charset="0"/>
                <a:sym typeface="Calibri" charset="0"/>
              </a:rPr>
              <a:t>Life</a:t>
            </a:r>
            <a:r>
              <a:rPr lang="en-US" sz="1400">
                <a:solidFill>
                  <a:srgbClr val="6C6C6C"/>
                </a:solidFill>
                <a:latin typeface="Calibri" charset="0"/>
                <a:ea typeface="ヒラギノ角ゴ ProN W3" charset="0"/>
                <a:cs typeface="Calibri" charset="0"/>
                <a:sym typeface="Calibri" charset="0"/>
              </a:rPr>
              <a:t> </a:t>
            </a:r>
            <a:r>
              <a:rPr lang="en-US" sz="1400">
                <a:solidFill>
                  <a:srgbClr val="525252"/>
                </a:solidFill>
                <a:latin typeface="Calibri" charset="0"/>
                <a:ea typeface="ヒラギノ角ゴ ProN W3" charset="0"/>
                <a:cs typeface="Calibri" charset="0"/>
                <a:sym typeface="Calibri" charset="0"/>
              </a:rPr>
              <a:t>Research, Storgata 2, 6.etg., 0155 Oslo</a:t>
            </a:r>
            <a:r>
              <a:rPr lang="en-US" sz="1400">
                <a:solidFill>
                  <a:srgbClr val="525252"/>
                </a:solidFill>
                <a:latin typeface="Calibri" charset="0"/>
                <a:ea typeface="ヒラギノ角ゴ ProN W3" charset="0"/>
                <a:cs typeface="ヒラギノ角ゴ ProN W3" charset="0"/>
                <a:sym typeface="Calibri" charset="0"/>
              </a:rPr>
              <a:t/>
            </a:r>
            <a:br>
              <a:rPr lang="en-US" sz="1400">
                <a:solidFill>
                  <a:srgbClr val="525252"/>
                </a:solidFill>
                <a:latin typeface="Calibri" charset="0"/>
                <a:ea typeface="ヒラギノ角ゴ ProN W3" charset="0"/>
                <a:cs typeface="ヒラギノ角ゴ ProN W3" charset="0"/>
                <a:sym typeface="Calibri" charset="0"/>
              </a:rPr>
            </a:br>
            <a:r>
              <a:rPr lang="en-US" sz="1400">
                <a:solidFill>
                  <a:srgbClr val="525252"/>
                </a:solidFill>
                <a:latin typeface="Calibri" charset="0"/>
                <a:ea typeface="ヒラギノ角ゴ ProN W3" charset="0"/>
                <a:cs typeface="Calibri" charset="0"/>
                <a:sym typeface="Calibri" charset="0"/>
              </a:rPr>
              <a:t>Mobil: (+47) 99 50 40 78 | Kontortelefonen vår: (+47) 22 42 46 42</a:t>
            </a:r>
            <a:r>
              <a:rPr lang="en-US" sz="1400">
                <a:solidFill>
                  <a:srgbClr val="525252"/>
                </a:solidFill>
                <a:latin typeface="Calibri" charset="0"/>
                <a:ea typeface="ヒラギノ角ゴ ProN W3" charset="0"/>
                <a:cs typeface="ヒラギノ角ゴ ProN W3" charset="0"/>
                <a:sym typeface="Calibri" charset="0"/>
              </a:rPr>
              <a:t/>
            </a:r>
            <a:br>
              <a:rPr lang="en-US" sz="1400">
                <a:solidFill>
                  <a:srgbClr val="525252"/>
                </a:solidFill>
                <a:latin typeface="Calibri" charset="0"/>
                <a:ea typeface="ヒラギノ角ゴ ProN W3" charset="0"/>
                <a:cs typeface="ヒラギノ角ゴ ProN W3" charset="0"/>
                <a:sym typeface="Calibri" charset="0"/>
              </a:rPr>
            </a:br>
            <a:r>
              <a:rPr lang="en-US" sz="1400">
                <a:solidFill>
                  <a:srgbClr val="0000FE"/>
                </a:solidFill>
                <a:latin typeface="Calibri" charset="0"/>
                <a:ea typeface="ヒラギノ角ゴ ProN W3" charset="0"/>
                <a:cs typeface="Calibri" charset="0"/>
                <a:sym typeface="Calibri" charset="0"/>
                <a:hlinkClick r:id="rId2"/>
              </a:rPr>
              <a:t>http://www.netliferesearch.no</a:t>
            </a:r>
            <a:r>
              <a:rPr lang="en-US" sz="1400">
                <a:solidFill>
                  <a:srgbClr val="515151"/>
                </a:solidFill>
                <a:latin typeface="Calibri" charset="0"/>
                <a:ea typeface="ヒラギノ角ゴ ProN W3" charset="0"/>
                <a:cs typeface="Calibri" charset="0"/>
                <a:sym typeface="Calibri" charset="0"/>
              </a:rPr>
              <a:t> | </a:t>
            </a:r>
            <a:r>
              <a:rPr lang="en-US" sz="1400">
                <a:solidFill>
                  <a:srgbClr val="0000FE"/>
                </a:solidFill>
                <a:latin typeface="Calibri" charset="0"/>
                <a:ea typeface="ヒラギノ角ゴ ProN W3" charset="0"/>
                <a:cs typeface="Calibri" charset="0"/>
                <a:sym typeface="Calibri" charset="0"/>
                <a:hlinkClick r:id="rId3"/>
              </a:rPr>
              <a:t>http://www.iallenkelhet.no</a:t>
            </a:r>
            <a:r>
              <a:rPr lang="en-US" sz="1400">
                <a:solidFill>
                  <a:srgbClr val="515151"/>
                </a:solidFill>
                <a:latin typeface="Calibri" charset="0"/>
                <a:ea typeface="ヒラギノ角ゴ ProN W3" charset="0"/>
                <a:cs typeface="Calibri" charset="0"/>
                <a:sym typeface="Calibri" charset="0"/>
              </a:rPr>
              <a:t> | </a:t>
            </a:r>
            <a:r>
              <a:rPr lang="en-US" sz="1400">
                <a:solidFill>
                  <a:srgbClr val="0000FE"/>
                </a:solidFill>
                <a:latin typeface="Calibri" charset="0"/>
                <a:ea typeface="ヒラギノ角ゴ ProN W3" charset="0"/>
                <a:cs typeface="Calibri" charset="0"/>
                <a:sym typeface="Calibri" charset="0"/>
                <a:hlinkClick r:id="rId4"/>
              </a:rPr>
              <a:t>http://www.badusability.com</a:t>
            </a:r>
            <a:endParaRPr lang="en-US" sz="1400">
              <a:solidFill>
                <a:srgbClr val="0000FE"/>
              </a:solidFill>
              <a:latin typeface="Calibri" charset="0"/>
              <a:ea typeface="ヒラギノ角ゴ ProN W3" charset="0"/>
              <a:cs typeface="ヒラギノ角ゴ ProN W3" charset="0"/>
              <a:sym typeface="Calibri" charset="0"/>
            </a:endParaRPr>
          </a:p>
        </p:txBody>
      </p:sp>
      <p:sp>
        <p:nvSpPr>
          <p:cNvPr id="496645" name="Rectangle 3"/>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Tree>
    <p:extLst>
      <p:ext uri="{BB962C8B-B14F-4D97-AF65-F5344CB8AC3E}">
        <p14:creationId xmlns:p14="http://schemas.microsoft.com/office/powerpoint/2010/main" val="990214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BC80A81F-96A0-864D-A9C8-9EF9C0F74E4A}" type="slidenum">
              <a:rPr lang="en-US" sz="1300">
                <a:solidFill>
                  <a:schemeClr val="tx1"/>
                </a:solidFill>
                <a:cs typeface="Gill Sans" charset="0"/>
              </a:rPr>
              <a:pPr eaLnBrk="1" hangingPunct="1"/>
              <a:t>161</a:t>
            </a:fld>
            <a:endParaRPr lang="en-US" sz="1300">
              <a:solidFill>
                <a:schemeClr val="tx1"/>
              </a:solidFill>
              <a:cs typeface="Gill Sans" charset="0"/>
            </a:endParaRPr>
          </a:p>
        </p:txBody>
      </p:sp>
      <p:pic>
        <p:nvPicPr>
          <p:cNvPr id="497667" name="Picture 1"/>
          <p:cNvPicPr>
            <a:picLocks noChangeAspect="1" noChangeArrowheads="1"/>
          </p:cNvPicPr>
          <p:nvPr/>
        </p:nvPicPr>
        <p:blipFill>
          <a:blip r:embed="rId3">
            <a:alphaModFix amt="47000"/>
            <a:extLst>
              <a:ext uri="{28A0092B-C50C-407E-A947-70E740481C1C}">
                <a14:useLocalDpi xmlns:a14="http://schemas.microsoft.com/office/drawing/2010/main" val="0"/>
              </a:ext>
            </a:extLst>
          </a:blip>
          <a:srcRect/>
          <a:stretch>
            <a:fillRect/>
          </a:stretch>
        </p:blipFill>
        <p:spPr bwMode="auto">
          <a:xfrm>
            <a:off x="-1339453" y="-1321594"/>
            <a:ext cx="3920133" cy="3777258"/>
          </a:xfrm>
          <a:prstGeom prst="rect">
            <a:avLst/>
          </a:prstGeom>
          <a:noFill/>
          <a:ln>
            <a:noFill/>
          </a:ln>
          <a:extLst>
            <a:ext uri="{909E8E84-426E-40dd-AFC4-6F175D3DCCD1}">
              <a14:hiddenFill xmlns:a14="http://schemas.microsoft.com/office/drawing/2010/main">
                <a:solidFill>
                  <a:srgbClr val="FFFFFF">
                    <a:alpha val="47000"/>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97668" name="Rectangle 2"/>
          <p:cNvSpPr>
            <a:spLocks noGrp="1" noChangeArrowheads="1"/>
          </p:cNvSpPr>
          <p:nvPr>
            <p:ph type="title"/>
          </p:nvPr>
        </p:nvSpPr>
        <p:spPr>
          <a:xfrm>
            <a:off x="446484" y="1134070"/>
            <a:ext cx="8545711" cy="3250406"/>
          </a:xfrm>
        </p:spPr>
        <p:txBody>
          <a:bodyPr>
            <a:normAutofit fontScale="90000"/>
          </a:bodyPr>
          <a:lstStyle/>
          <a:p>
            <a:pPr algn="l" eaLnBrk="1" hangingPunct="1"/>
            <a:r>
              <a:rPr lang="ja-JP" altLang="en-US" sz="2000">
                <a:solidFill>
                  <a:srgbClr val="18376A"/>
                </a:solidFill>
                <a:latin typeface="Gill Sans" charset="0"/>
                <a:ea typeface="ヒラギノ角ゴ ProN W3" charset="0"/>
                <a:cs typeface="ヒラギノ角ゴ ProN W3" charset="0"/>
              </a:rPr>
              <a:t>”</a:t>
            </a:r>
            <a:r>
              <a:rPr lang="en-US" sz="2000">
                <a:solidFill>
                  <a:srgbClr val="18376A"/>
                </a:solidFill>
                <a:latin typeface="Gill Sans" charset="0"/>
                <a:ea typeface="ヒラギノ角ゴ ProN W3" charset="0"/>
                <a:cs typeface="ヒラギノ角ゴ ProN W3" charset="0"/>
              </a:rPr>
              <a:t>Good websites require prioritization. When there are many needs to consider the result can quickly become a jungle that no one can navigate through.</a:t>
            </a:r>
            <a:br>
              <a:rPr lang="en-US" sz="2000">
                <a:solidFill>
                  <a:srgbClr val="18376A"/>
                </a:solidFill>
                <a:latin typeface="Gill Sans" charset="0"/>
                <a:ea typeface="ヒラギノ角ゴ ProN W3" charset="0"/>
                <a:cs typeface="ヒラギノ角ゴ ProN W3" charset="0"/>
              </a:rPr>
            </a:br>
            <a:r>
              <a:rPr lang="en-US" sz="3000">
                <a:solidFill>
                  <a:srgbClr val="18376A"/>
                </a:solidFill>
                <a:latin typeface="Gill Sans" charset="0"/>
                <a:ea typeface="ヒラギノ角ゴ ProN W3" charset="0"/>
                <a:cs typeface="ヒラギノ角ゴ ProN W3" charset="0"/>
              </a:rPr>
              <a:t>Value Management helps the project to prioritize needs up against each other and to focus on that which will give the biggest Value.</a:t>
            </a:r>
            <a:r>
              <a:rPr lang="en-US" sz="3000">
                <a:solidFill>
                  <a:srgbClr val="18376A"/>
                </a:solidFill>
                <a:latin typeface="Gill Sans" charset="0"/>
                <a:ea typeface="ヒラギノ角ゴ ProN W6" charset="0"/>
                <a:cs typeface="ヒラギノ角ゴ ProN W6" charset="0"/>
              </a:rPr>
              <a:t/>
            </a:r>
            <a:br>
              <a:rPr lang="en-US" sz="3000">
                <a:solidFill>
                  <a:srgbClr val="18376A"/>
                </a:solidFill>
                <a:latin typeface="Gill Sans" charset="0"/>
                <a:ea typeface="ヒラギノ角ゴ ProN W6" charset="0"/>
                <a:cs typeface="ヒラギノ角ゴ ProN W6" charset="0"/>
              </a:rPr>
            </a:br>
            <a:r>
              <a:rPr lang="en-US" sz="2000">
                <a:solidFill>
                  <a:srgbClr val="18376A"/>
                </a:solidFill>
                <a:latin typeface="Gill Sans" charset="0"/>
                <a:ea typeface="ヒラギノ角ゴ ProN W3" charset="0"/>
                <a:cs typeface="ヒラギノ角ゴ ProN W3" charset="0"/>
              </a:rPr>
              <a:t>Value Management helps us not to loose sight of the star we are sailing the ship towards.</a:t>
            </a:r>
          </a:p>
        </p:txBody>
      </p:sp>
      <p:sp>
        <p:nvSpPr>
          <p:cNvPr id="497669" name="Rectangle 3"/>
          <p:cNvSpPr>
            <a:spLocks noGrp="1" noChangeArrowheads="1"/>
          </p:cNvSpPr>
          <p:nvPr>
            <p:ph type="body" idx="1"/>
          </p:nvPr>
        </p:nvSpPr>
        <p:spPr>
          <a:xfrm>
            <a:off x="598289" y="4759523"/>
            <a:ext cx="8081367" cy="1357313"/>
          </a:xfrm>
        </p:spPr>
        <p:txBody>
          <a:bodyPr>
            <a:normAutofit lnSpcReduction="10000"/>
          </a:bodyPr>
          <a:lstStyle/>
          <a:p>
            <a:pPr marL="0" indent="0"/>
            <a:r>
              <a:rPr lang="en-US" sz="3000">
                <a:solidFill>
                  <a:srgbClr val="535353"/>
                </a:solidFill>
                <a:latin typeface="Calibri Bold" charset="0"/>
                <a:ea typeface="ヒラギノ角ゴ ProN W3" charset="0"/>
                <a:cs typeface="Calibri Bold" charset="0"/>
                <a:sym typeface="Calibri Bold" charset="0"/>
              </a:rPr>
              <a:t>Gjermund Alsos</a:t>
            </a:r>
            <a:r>
              <a:rPr lang="en-US" sz="1400">
                <a:solidFill>
                  <a:srgbClr val="535353"/>
                </a:solidFill>
                <a:latin typeface="Calibri Bold" charset="0"/>
                <a:ea typeface="ヒラギノ角ゴ ProN W6" charset="0"/>
                <a:cs typeface="ヒラギノ角ゴ ProN W6" charset="0"/>
                <a:sym typeface="Calibri Bold" charset="0"/>
              </a:rPr>
              <a:t/>
            </a:r>
            <a:br>
              <a:rPr lang="en-US" sz="1400">
                <a:solidFill>
                  <a:srgbClr val="535353"/>
                </a:solidFill>
                <a:latin typeface="Calibri Bold" charset="0"/>
                <a:ea typeface="ヒラギノ角ゴ ProN W6" charset="0"/>
                <a:cs typeface="ヒラギノ角ゴ ProN W6" charset="0"/>
                <a:sym typeface="Calibri Bold" charset="0"/>
              </a:rPr>
            </a:br>
            <a:r>
              <a:rPr lang="en-US" sz="1400">
                <a:solidFill>
                  <a:srgbClr val="535353"/>
                </a:solidFill>
                <a:latin typeface="Calibri" charset="0"/>
                <a:ea typeface="ヒラギノ角ゴ ProN W3" charset="0"/>
                <a:cs typeface="Calibri" charset="0"/>
                <a:sym typeface="Calibri" charset="0"/>
              </a:rPr>
              <a:t>Senior usability specialist</a:t>
            </a:r>
            <a:r>
              <a:rPr lang="en-US" sz="1400">
                <a:solidFill>
                  <a:srgbClr val="535353"/>
                </a:solidFill>
                <a:latin typeface="Calibri" charset="0"/>
                <a:ea typeface="ヒラギノ角ゴ ProN W3" charset="0"/>
                <a:cs typeface="ヒラギノ角ゴ ProN W3" charset="0"/>
                <a:sym typeface="Calibri" charset="0"/>
              </a:rPr>
              <a:t/>
            </a:r>
            <a:br>
              <a:rPr lang="en-US" sz="1400">
                <a:solidFill>
                  <a:srgbClr val="535353"/>
                </a:solidFill>
                <a:latin typeface="Calibri" charset="0"/>
                <a:ea typeface="ヒラギノ角ゴ ProN W3" charset="0"/>
                <a:cs typeface="ヒラギノ角ゴ ProN W3" charset="0"/>
                <a:sym typeface="Calibri" charset="0"/>
              </a:rPr>
            </a:br>
            <a:r>
              <a:rPr lang="en-US" sz="1400">
                <a:solidFill>
                  <a:srgbClr val="1197FF"/>
                </a:solidFill>
                <a:latin typeface="Calibri" charset="0"/>
                <a:ea typeface="ヒラギノ角ゴ ProN W3" charset="0"/>
                <a:cs typeface="Calibri" charset="0"/>
                <a:sym typeface="Calibri" charset="0"/>
              </a:rPr>
              <a:t>Net</a:t>
            </a:r>
            <a:r>
              <a:rPr lang="en-US" sz="1400">
                <a:solidFill>
                  <a:srgbClr val="ACAF10"/>
                </a:solidFill>
                <a:latin typeface="Calibri" charset="0"/>
                <a:ea typeface="ヒラギノ角ゴ ProN W3" charset="0"/>
                <a:cs typeface="Calibri" charset="0"/>
                <a:sym typeface="Calibri" charset="0"/>
              </a:rPr>
              <a:t>Life</a:t>
            </a:r>
            <a:r>
              <a:rPr lang="en-US" sz="1400">
                <a:solidFill>
                  <a:srgbClr val="6C6C6C"/>
                </a:solidFill>
                <a:latin typeface="Calibri" charset="0"/>
                <a:ea typeface="ヒラギノ角ゴ ProN W3" charset="0"/>
                <a:cs typeface="Calibri" charset="0"/>
                <a:sym typeface="Calibri" charset="0"/>
              </a:rPr>
              <a:t> </a:t>
            </a:r>
            <a:r>
              <a:rPr lang="en-US" sz="1400">
                <a:solidFill>
                  <a:srgbClr val="525252"/>
                </a:solidFill>
                <a:latin typeface="Calibri" charset="0"/>
                <a:ea typeface="ヒラギノ角ゴ ProN W3" charset="0"/>
                <a:cs typeface="Calibri" charset="0"/>
                <a:sym typeface="Calibri" charset="0"/>
              </a:rPr>
              <a:t>Research, Storgata 2, 6.etg., 0155 Oslo</a:t>
            </a:r>
            <a:r>
              <a:rPr lang="en-US" sz="1400">
                <a:solidFill>
                  <a:srgbClr val="525252"/>
                </a:solidFill>
                <a:latin typeface="Calibri" charset="0"/>
                <a:ea typeface="ヒラギノ角ゴ ProN W3" charset="0"/>
                <a:cs typeface="ヒラギノ角ゴ ProN W3" charset="0"/>
                <a:sym typeface="Calibri" charset="0"/>
              </a:rPr>
              <a:t/>
            </a:r>
            <a:br>
              <a:rPr lang="en-US" sz="1400">
                <a:solidFill>
                  <a:srgbClr val="525252"/>
                </a:solidFill>
                <a:latin typeface="Calibri" charset="0"/>
                <a:ea typeface="ヒラギノ角ゴ ProN W3" charset="0"/>
                <a:cs typeface="ヒラギノ角ゴ ProN W3" charset="0"/>
                <a:sym typeface="Calibri" charset="0"/>
              </a:rPr>
            </a:br>
            <a:r>
              <a:rPr lang="en-US" sz="1400">
                <a:solidFill>
                  <a:srgbClr val="525252"/>
                </a:solidFill>
                <a:latin typeface="Calibri" charset="0"/>
                <a:ea typeface="ヒラギノ角ゴ ProN W3" charset="0"/>
                <a:cs typeface="Calibri" charset="0"/>
                <a:sym typeface="Calibri" charset="0"/>
              </a:rPr>
              <a:t>Mobil: (+47) 99 50 40 78 | Kontortelefonen vår: (+47) 22 42 46 42</a:t>
            </a:r>
            <a:r>
              <a:rPr lang="en-US" sz="1400">
                <a:solidFill>
                  <a:srgbClr val="525252"/>
                </a:solidFill>
                <a:latin typeface="Calibri" charset="0"/>
                <a:ea typeface="ヒラギノ角ゴ ProN W3" charset="0"/>
                <a:cs typeface="ヒラギノ角ゴ ProN W3" charset="0"/>
                <a:sym typeface="Calibri" charset="0"/>
              </a:rPr>
              <a:t/>
            </a:r>
            <a:br>
              <a:rPr lang="en-US" sz="1400">
                <a:solidFill>
                  <a:srgbClr val="525252"/>
                </a:solidFill>
                <a:latin typeface="Calibri" charset="0"/>
                <a:ea typeface="ヒラギノ角ゴ ProN W3" charset="0"/>
                <a:cs typeface="ヒラギノ角ゴ ProN W3" charset="0"/>
                <a:sym typeface="Calibri" charset="0"/>
              </a:rPr>
            </a:br>
            <a:r>
              <a:rPr lang="en-US" sz="1400">
                <a:solidFill>
                  <a:srgbClr val="0000FE"/>
                </a:solidFill>
                <a:latin typeface="Calibri" charset="0"/>
                <a:ea typeface="ヒラギノ角ゴ ProN W3" charset="0"/>
                <a:cs typeface="Calibri" charset="0"/>
                <a:sym typeface="Calibri" charset="0"/>
                <a:hlinkClick r:id="rId4"/>
              </a:rPr>
              <a:t>http://www.netliferesearch.no</a:t>
            </a:r>
            <a:r>
              <a:rPr lang="en-US" sz="1400">
                <a:solidFill>
                  <a:srgbClr val="515151"/>
                </a:solidFill>
                <a:latin typeface="Calibri" charset="0"/>
                <a:ea typeface="ヒラギノ角ゴ ProN W3" charset="0"/>
                <a:cs typeface="Calibri" charset="0"/>
                <a:sym typeface="Calibri" charset="0"/>
              </a:rPr>
              <a:t> | </a:t>
            </a:r>
            <a:r>
              <a:rPr lang="en-US" sz="1400">
                <a:solidFill>
                  <a:srgbClr val="0000FE"/>
                </a:solidFill>
                <a:latin typeface="Calibri" charset="0"/>
                <a:ea typeface="ヒラギノ角ゴ ProN W3" charset="0"/>
                <a:cs typeface="Calibri" charset="0"/>
                <a:sym typeface="Calibri" charset="0"/>
                <a:hlinkClick r:id="rId5"/>
              </a:rPr>
              <a:t>http://www.iallenkelhet.no</a:t>
            </a:r>
            <a:r>
              <a:rPr lang="en-US" sz="1400">
                <a:solidFill>
                  <a:srgbClr val="515151"/>
                </a:solidFill>
                <a:latin typeface="Calibri" charset="0"/>
                <a:ea typeface="ヒラギノ角ゴ ProN W3" charset="0"/>
                <a:cs typeface="Calibri" charset="0"/>
                <a:sym typeface="Calibri" charset="0"/>
              </a:rPr>
              <a:t> | </a:t>
            </a:r>
            <a:r>
              <a:rPr lang="en-US" sz="1400">
                <a:solidFill>
                  <a:srgbClr val="0000FE"/>
                </a:solidFill>
                <a:latin typeface="Calibri" charset="0"/>
                <a:ea typeface="ヒラギノ角ゴ ProN W3" charset="0"/>
                <a:cs typeface="Calibri" charset="0"/>
                <a:sym typeface="Calibri" charset="0"/>
                <a:hlinkClick r:id="rId6"/>
              </a:rPr>
              <a:t>http://www.badusability.com</a:t>
            </a:r>
            <a:endParaRPr lang="en-US" sz="1400">
              <a:solidFill>
                <a:srgbClr val="0000FE"/>
              </a:solidFill>
              <a:latin typeface="Calibri" charset="0"/>
              <a:ea typeface="ヒラギノ角ゴ ProN W3" charset="0"/>
              <a:cs typeface="ヒラギノ角ゴ ProN W3" charset="0"/>
              <a:sym typeface="Calibri" charset="0"/>
            </a:endParaRPr>
          </a:p>
        </p:txBody>
      </p:sp>
      <p:sp>
        <p:nvSpPr>
          <p:cNvPr id="497670" name="Rectangle 4"/>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Tree>
    <p:extLst>
      <p:ext uri="{BB962C8B-B14F-4D97-AF65-F5344CB8AC3E}">
        <p14:creationId xmlns:p14="http://schemas.microsoft.com/office/powerpoint/2010/main" val="2997215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Text Box 1"/>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BBF3741F-0F42-184A-B550-A3FBEA12E224}" type="slidenum">
              <a:rPr lang="en-US" sz="1300">
                <a:solidFill>
                  <a:schemeClr val="tx1"/>
                </a:solidFill>
                <a:cs typeface="Gill Sans" charset="0"/>
              </a:rPr>
              <a:pPr eaLnBrk="1" hangingPunct="1"/>
              <a:t>162</a:t>
            </a:fld>
            <a:endParaRPr lang="en-US" sz="1300">
              <a:solidFill>
                <a:schemeClr val="tx1"/>
              </a:solidFill>
              <a:cs typeface="Gill Sans" charset="0"/>
            </a:endParaRPr>
          </a:p>
        </p:txBody>
      </p:sp>
      <p:sp>
        <p:nvSpPr>
          <p:cNvPr id="499715" name="Rectangle 2"/>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pic>
        <p:nvPicPr>
          <p:cNvPr id="4997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60000">
            <a:off x="2445619" y="705445"/>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9971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389582">
            <a:off x="4311923" y="-53578"/>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9971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328146">
            <a:off x="6366867" y="882923"/>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9971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9999">
            <a:off x="7009805" y="2642072"/>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9972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697825">
            <a:off x="6223992" y="4563070"/>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99721"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264142">
            <a:off x="4196953" y="5338837"/>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99722"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00000">
            <a:off x="2330648" y="4491633"/>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99723"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7439">
            <a:off x="1625203" y="2571750"/>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99724" name="Rectangle 11"/>
          <p:cNvSpPr>
            <a:spLocks/>
          </p:cNvSpPr>
          <p:nvPr/>
        </p:nvSpPr>
        <p:spPr bwMode="auto">
          <a:xfrm>
            <a:off x="5345535" y="687496"/>
            <a:ext cx="12518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Stakeholders</a:t>
            </a:r>
          </a:p>
        </p:txBody>
      </p:sp>
      <p:sp>
        <p:nvSpPr>
          <p:cNvPr id="499725" name="Rectangle 12"/>
          <p:cNvSpPr>
            <a:spLocks/>
          </p:cNvSpPr>
          <p:nvPr/>
        </p:nvSpPr>
        <p:spPr bwMode="auto">
          <a:xfrm>
            <a:off x="6956227" y="2263586"/>
            <a:ext cx="6343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Values</a:t>
            </a:r>
          </a:p>
        </p:txBody>
      </p:sp>
      <p:sp>
        <p:nvSpPr>
          <p:cNvPr id="499726" name="Rectangle 13"/>
          <p:cNvSpPr>
            <a:spLocks/>
          </p:cNvSpPr>
          <p:nvPr/>
        </p:nvSpPr>
        <p:spPr bwMode="auto">
          <a:xfrm>
            <a:off x="6744146" y="4263836"/>
            <a:ext cx="8976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Solutions</a:t>
            </a:r>
          </a:p>
        </p:txBody>
      </p:sp>
      <p:sp>
        <p:nvSpPr>
          <p:cNvPr id="499727" name="Rectangle 14"/>
          <p:cNvSpPr>
            <a:spLocks/>
          </p:cNvSpPr>
          <p:nvPr/>
        </p:nvSpPr>
        <p:spPr bwMode="auto">
          <a:xfrm>
            <a:off x="5096619" y="5719375"/>
            <a:ext cx="11390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Decompose</a:t>
            </a:r>
          </a:p>
        </p:txBody>
      </p:sp>
      <p:sp>
        <p:nvSpPr>
          <p:cNvPr id="499728" name="Rectangle 15"/>
          <p:cNvSpPr>
            <a:spLocks/>
          </p:cNvSpPr>
          <p:nvPr/>
        </p:nvSpPr>
        <p:spPr bwMode="auto">
          <a:xfrm>
            <a:off x="3151064" y="5656867"/>
            <a:ext cx="7892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Develop</a:t>
            </a:r>
          </a:p>
        </p:txBody>
      </p:sp>
      <p:sp>
        <p:nvSpPr>
          <p:cNvPr id="499729" name="Rectangle 16"/>
          <p:cNvSpPr>
            <a:spLocks/>
          </p:cNvSpPr>
          <p:nvPr/>
        </p:nvSpPr>
        <p:spPr bwMode="auto">
          <a:xfrm>
            <a:off x="1741289" y="4263836"/>
            <a:ext cx="6796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Deliver</a:t>
            </a:r>
          </a:p>
        </p:txBody>
      </p:sp>
      <p:sp>
        <p:nvSpPr>
          <p:cNvPr id="499730" name="Rectangle 17"/>
          <p:cNvSpPr>
            <a:spLocks/>
          </p:cNvSpPr>
          <p:nvPr/>
        </p:nvSpPr>
        <p:spPr bwMode="auto">
          <a:xfrm>
            <a:off x="1740174" y="2129641"/>
            <a:ext cx="8225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Measure</a:t>
            </a:r>
          </a:p>
        </p:txBody>
      </p:sp>
      <p:sp>
        <p:nvSpPr>
          <p:cNvPr id="499731" name="Rectangle 18"/>
          <p:cNvSpPr>
            <a:spLocks/>
          </p:cNvSpPr>
          <p:nvPr/>
        </p:nvSpPr>
        <p:spPr bwMode="auto">
          <a:xfrm>
            <a:off x="3306217" y="691961"/>
            <a:ext cx="5471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Learn</a:t>
            </a:r>
          </a:p>
        </p:txBody>
      </p:sp>
      <p:sp>
        <p:nvSpPr>
          <p:cNvPr id="139283" name="AutoShape 19"/>
          <p:cNvSpPr>
            <a:spLocks/>
          </p:cNvSpPr>
          <p:nvPr/>
        </p:nvSpPr>
        <p:spPr bwMode="auto">
          <a:xfrm>
            <a:off x="3071812" y="2357438"/>
            <a:ext cx="3098602" cy="1937742"/>
          </a:xfrm>
          <a:custGeom>
            <a:avLst/>
            <a:gdLst>
              <a:gd name="T0" fmla="*/ 10800 w 21600"/>
              <a:gd name="T1" fmla="*/ 10800 h 12671"/>
            </a:gdLst>
            <a:ahLst/>
            <a:cxnLst>
              <a:cxn ang="0">
                <a:pos x="T0" y="T1"/>
              </a:cxn>
            </a:cxnLst>
            <a:rect l="0" t="0" r="r" b="b"/>
            <a:pathLst>
              <a:path w="21600" h="12671">
                <a:moveTo>
                  <a:pt x="1245" y="0"/>
                </a:moveTo>
                <a:cubicBezTo>
                  <a:pt x="557" y="0"/>
                  <a:pt x="0" y="523"/>
                  <a:pt x="0" y="1168"/>
                </a:cubicBezTo>
                <a:lnTo>
                  <a:pt x="0" y="11503"/>
                </a:lnTo>
                <a:cubicBezTo>
                  <a:pt x="0" y="12148"/>
                  <a:pt x="557" y="12671"/>
                  <a:pt x="1245" y="12671"/>
                </a:cubicBezTo>
                <a:lnTo>
                  <a:pt x="2194" y="12671"/>
                </a:lnTo>
                <a:lnTo>
                  <a:pt x="3287" y="21600"/>
                </a:lnTo>
                <a:lnTo>
                  <a:pt x="4381" y="12671"/>
                </a:lnTo>
                <a:lnTo>
                  <a:pt x="20355" y="12671"/>
                </a:lnTo>
                <a:cubicBezTo>
                  <a:pt x="21043" y="12671"/>
                  <a:pt x="21600" y="12148"/>
                  <a:pt x="21600" y="11503"/>
                </a:cubicBezTo>
                <a:lnTo>
                  <a:pt x="21600" y="1168"/>
                </a:lnTo>
                <a:cubicBezTo>
                  <a:pt x="21600" y="523"/>
                  <a:pt x="21043" y="0"/>
                  <a:pt x="20355" y="0"/>
                </a:cubicBezTo>
                <a:lnTo>
                  <a:pt x="1245" y="0"/>
                </a:lnTo>
                <a:close/>
                <a:moveTo>
                  <a:pt x="1245" y="0"/>
                </a:moveTo>
              </a:path>
            </a:pathLst>
          </a:custGeom>
          <a:blipFill dpi="0" rotWithShape="0">
            <a:blip r:embed="rId4"/>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Develop</a:t>
            </a:r>
          </a:p>
          <a:p>
            <a:r>
              <a:rPr lang="en-US" sz="1700">
                <a:solidFill>
                  <a:srgbClr val="FFFFFF"/>
                </a:solidFill>
                <a:effectLst>
                  <a:outerShdw blurRad="38100" dist="38100" dir="2700000" algn="tl">
                    <a:srgbClr val="DDDDDD"/>
                  </a:outerShdw>
                </a:effectLst>
                <a:cs typeface="Gill Sans" charset="0"/>
              </a:rPr>
              <a:t>Develop the packages that</a:t>
            </a:r>
            <a:br>
              <a:rPr lang="en-US" sz="1700">
                <a:solidFill>
                  <a:srgbClr val="FFFFFF"/>
                </a:solidFill>
                <a:effectLst>
                  <a:outerShdw blurRad="38100" dist="38100" dir="2700000" algn="tl">
                    <a:srgbClr val="DDDDDD"/>
                  </a:outerShdw>
                </a:effectLst>
                <a:cs typeface="Gill Sans" charset="0"/>
              </a:rPr>
            </a:br>
            <a:r>
              <a:rPr lang="en-US" sz="1700">
                <a:solidFill>
                  <a:srgbClr val="FFFFFF"/>
                </a:solidFill>
                <a:effectLst>
                  <a:outerShdw blurRad="38100" dist="38100" dir="2700000" algn="tl">
                    <a:srgbClr val="DDDDDD"/>
                  </a:outerShdw>
                </a:effectLst>
                <a:cs typeface="Gill Sans" charset="0"/>
              </a:rPr>
              <a:t> deliver the Value.</a:t>
            </a:r>
          </a:p>
        </p:txBody>
      </p:sp>
    </p:spTree>
    <p:extLst>
      <p:ext uri="{BB962C8B-B14F-4D97-AF65-F5344CB8AC3E}">
        <p14:creationId xmlns:p14="http://schemas.microsoft.com/office/powerpoint/2010/main" val="2461220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9" y="-17859"/>
            <a:ext cx="9081492" cy="7018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00739" name="Text Box 2"/>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5C85C5B-317E-D34D-8219-9199AE50751F}" type="slidenum">
              <a:rPr lang="en-US" sz="1300">
                <a:solidFill>
                  <a:schemeClr val="tx1"/>
                </a:solidFill>
                <a:cs typeface="Gill Sans" charset="0"/>
              </a:rPr>
              <a:pPr eaLnBrk="1" hangingPunct="1"/>
              <a:t>163</a:t>
            </a:fld>
            <a:endParaRPr lang="en-US" sz="1300">
              <a:solidFill>
                <a:schemeClr val="tx1"/>
              </a:solidFill>
              <a:cs typeface="Gill Sans" charset="0"/>
            </a:endParaRPr>
          </a:p>
        </p:txBody>
      </p:sp>
      <p:pic>
        <p:nvPicPr>
          <p:cNvPr id="500740" name="Picture 3"/>
          <p:cNvPicPr>
            <a:picLocks noChangeAspect="1" noChangeArrowheads="1"/>
          </p:cNvPicPr>
          <p:nvPr/>
        </p:nvPicPr>
        <p:blipFill>
          <a:blip r:embed="rId3">
            <a:alphaModFix amt="67000"/>
            <a:extLst>
              <a:ext uri="{28A0092B-C50C-407E-A947-70E740481C1C}">
                <a14:useLocalDpi xmlns:a14="http://schemas.microsoft.com/office/drawing/2010/main" val="0"/>
              </a:ext>
            </a:extLst>
          </a:blip>
          <a:srcRect/>
          <a:stretch>
            <a:fillRect/>
          </a:stretch>
        </p:blipFill>
        <p:spPr bwMode="auto">
          <a:xfrm>
            <a:off x="6715125" y="-1598414"/>
            <a:ext cx="3902273" cy="3795117"/>
          </a:xfrm>
          <a:prstGeom prst="rect">
            <a:avLst/>
          </a:prstGeom>
          <a:noFill/>
          <a:ln>
            <a:noFill/>
          </a:ln>
          <a:extLst>
            <a:ext uri="{909E8E84-426E-40dd-AFC4-6F175D3DCCD1}">
              <a14:hiddenFill xmlns:a14="http://schemas.microsoft.com/office/drawing/2010/main">
                <a:solidFill>
                  <a:srgbClr val="FFFFFF">
                    <a:alpha val="67000"/>
                  </a:srgbClr>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799018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509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01763" name="Picture 2"/>
          <p:cNvPicPr>
            <a:picLocks noChangeAspect="1" noChangeArrowheads="1"/>
          </p:cNvPicPr>
          <p:nvPr/>
        </p:nvPicPr>
        <p:blipFill>
          <a:blip r:embed="rId3">
            <a:alphaModFix amt="67000"/>
            <a:extLst>
              <a:ext uri="{28A0092B-C50C-407E-A947-70E740481C1C}">
                <a14:useLocalDpi xmlns:a14="http://schemas.microsoft.com/office/drawing/2010/main" val="0"/>
              </a:ext>
            </a:extLst>
          </a:blip>
          <a:srcRect/>
          <a:stretch>
            <a:fillRect/>
          </a:stretch>
        </p:blipFill>
        <p:spPr bwMode="auto">
          <a:xfrm>
            <a:off x="6715125" y="-1598414"/>
            <a:ext cx="3902273" cy="3795117"/>
          </a:xfrm>
          <a:prstGeom prst="rect">
            <a:avLst/>
          </a:prstGeom>
          <a:noFill/>
          <a:ln>
            <a:noFill/>
          </a:ln>
          <a:extLst>
            <a:ext uri="{909E8E84-426E-40dd-AFC4-6F175D3DCCD1}">
              <a14:hiddenFill xmlns:a14="http://schemas.microsoft.com/office/drawing/2010/main">
                <a:solidFill>
                  <a:srgbClr val="FFFFFF">
                    <a:alpha val="67000"/>
                  </a:srgbClr>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878403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0" y="8930"/>
            <a:ext cx="9144000" cy="7617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02787" name="Picture 2"/>
          <p:cNvPicPr>
            <a:picLocks noChangeAspect="1" noChangeArrowheads="1"/>
          </p:cNvPicPr>
          <p:nvPr/>
        </p:nvPicPr>
        <p:blipFill>
          <a:blip r:embed="rId3">
            <a:alphaModFix amt="67000"/>
            <a:extLst>
              <a:ext uri="{28A0092B-C50C-407E-A947-70E740481C1C}">
                <a14:useLocalDpi xmlns:a14="http://schemas.microsoft.com/office/drawing/2010/main" val="0"/>
              </a:ext>
            </a:extLst>
          </a:blip>
          <a:srcRect/>
          <a:stretch>
            <a:fillRect/>
          </a:stretch>
        </p:blipFill>
        <p:spPr bwMode="auto">
          <a:xfrm>
            <a:off x="6715125" y="-1598414"/>
            <a:ext cx="3902273" cy="3795117"/>
          </a:xfrm>
          <a:prstGeom prst="rect">
            <a:avLst/>
          </a:prstGeom>
          <a:noFill/>
          <a:ln>
            <a:noFill/>
          </a:ln>
          <a:extLst>
            <a:ext uri="{909E8E84-426E-40dd-AFC4-6F175D3DCCD1}">
              <a14:hiddenFill xmlns:a14="http://schemas.microsoft.com/office/drawing/2010/main">
                <a:solidFill>
                  <a:srgbClr val="FFFFFF">
                    <a:alpha val="67000"/>
                  </a:srgbClr>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188090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56" y="0"/>
            <a:ext cx="9144000" cy="7581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3362" name="AutoShape 2"/>
          <p:cNvSpPr>
            <a:spLocks/>
          </p:cNvSpPr>
          <p:nvPr/>
        </p:nvSpPr>
        <p:spPr bwMode="auto">
          <a:xfrm>
            <a:off x="6188273" y="5018484"/>
            <a:ext cx="1830586" cy="1571625"/>
          </a:xfrm>
          <a:custGeom>
            <a:avLst/>
            <a:gdLst>
              <a:gd name="T0" fmla="+- 0 10800 4235"/>
              <a:gd name="T1" fmla="*/ T0 w 17365"/>
              <a:gd name="T2" fmla="*/ 10800 h 21600"/>
            </a:gdLst>
            <a:ahLst/>
            <a:cxnLst>
              <a:cxn ang="0">
                <a:pos x="T1" y="T2"/>
              </a:cxn>
            </a:cxnLst>
            <a:rect l="0" t="0" r="r" b="b"/>
            <a:pathLst>
              <a:path w="17365" h="21600">
                <a:moveTo>
                  <a:pt x="1694" y="0"/>
                </a:moveTo>
                <a:cubicBezTo>
                  <a:pt x="759" y="0"/>
                  <a:pt x="0" y="1099"/>
                  <a:pt x="0" y="2455"/>
                </a:cubicBezTo>
                <a:lnTo>
                  <a:pt x="0" y="4909"/>
                </a:lnTo>
                <a:lnTo>
                  <a:pt x="-4235" y="6136"/>
                </a:lnTo>
                <a:lnTo>
                  <a:pt x="0" y="7364"/>
                </a:lnTo>
                <a:lnTo>
                  <a:pt x="0" y="19145"/>
                </a:lnTo>
                <a:cubicBezTo>
                  <a:pt x="0" y="20501"/>
                  <a:pt x="759" y="21600"/>
                  <a:pt x="1694" y="21600"/>
                </a:cubicBezTo>
                <a:lnTo>
                  <a:pt x="15671" y="21600"/>
                </a:lnTo>
                <a:cubicBezTo>
                  <a:pt x="16607" y="21600"/>
                  <a:pt x="17365" y="20501"/>
                  <a:pt x="17365" y="19145"/>
                </a:cubicBezTo>
                <a:lnTo>
                  <a:pt x="17365" y="2455"/>
                </a:lnTo>
                <a:cubicBezTo>
                  <a:pt x="17365" y="1099"/>
                  <a:pt x="16607" y="0"/>
                  <a:pt x="15671" y="0"/>
                </a:cubicBezTo>
                <a:lnTo>
                  <a:pt x="1694" y="0"/>
                </a:lnTo>
                <a:close/>
                <a:moveTo>
                  <a:pt x="1694" y="0"/>
                </a:moveTo>
              </a:path>
            </a:pathLst>
          </a:custGeom>
          <a:blipFill dpi="0" rotWithShape="0">
            <a:blip r:embed="rId3"/>
            <a:srcRect/>
            <a:tile tx="0" ty="0" sx="100000" sy="100000" flip="none" algn="tl"/>
          </a:blipFill>
          <a:ln w="25400" cap="flat">
            <a:solidFill>
              <a:schemeClr val="tx1"/>
            </a:solidFill>
            <a:prstDash val="solid"/>
            <a:miter lim="800000"/>
            <a:headEnd type="none" w="med" len="med"/>
            <a:tailEnd type="none" w="med" len="med"/>
          </a:ln>
          <a:effectLst>
            <a:outerShdw blurRad="127000" dist="228599" dir="2700000" algn="ctr" rotWithShape="0">
              <a:schemeClr val="bg2">
                <a:alpha val="75000"/>
              </a:schemeClr>
            </a:outerShdw>
          </a:effectLst>
        </p:spPr>
        <p:txBody>
          <a:bodyPr lIns="0" tIns="0" rIns="0" bIns="0" anchor="ctr"/>
          <a:lstStyle/>
          <a:p>
            <a:r>
              <a:rPr lang="en-US" sz="2800">
                <a:solidFill>
                  <a:srgbClr val="FFFFFF"/>
                </a:solidFill>
                <a:effectLst>
                  <a:outerShdw blurRad="38100" dist="38100" dir="2700000" algn="tl">
                    <a:srgbClr val="DDDDDD"/>
                  </a:outerShdw>
                </a:effectLst>
                <a:cs typeface="Gill Sans" charset="0"/>
              </a:rPr>
              <a:t>about</a:t>
            </a:r>
          </a:p>
          <a:p>
            <a:r>
              <a:rPr lang="en-US" sz="2800">
                <a:solidFill>
                  <a:srgbClr val="FFFFFF"/>
                </a:solidFill>
                <a:effectLst>
                  <a:outerShdw blurRad="38100" dist="38100" dir="2700000" algn="tl">
                    <a:srgbClr val="DDDDDD"/>
                  </a:outerShdw>
                </a:effectLst>
                <a:cs typeface="Gill Sans" charset="0"/>
              </a:rPr>
              <a:t>75</a:t>
            </a:r>
          </a:p>
          <a:p>
            <a:r>
              <a:rPr lang="en-US" sz="2800">
                <a:solidFill>
                  <a:srgbClr val="FFFFFF"/>
                </a:solidFill>
                <a:effectLst>
                  <a:outerShdw blurRad="38100" dist="38100" dir="2700000" algn="tl">
                    <a:srgbClr val="DDDDDD"/>
                  </a:outerShdw>
                </a:effectLst>
                <a:cs typeface="Gill Sans" charset="0"/>
              </a:rPr>
              <a:t>services</a:t>
            </a:r>
          </a:p>
        </p:txBody>
      </p:sp>
      <p:pic>
        <p:nvPicPr>
          <p:cNvPr id="503812" name="Picture 3"/>
          <p:cNvPicPr>
            <a:picLocks noChangeAspect="1" noChangeArrowheads="1"/>
          </p:cNvPicPr>
          <p:nvPr/>
        </p:nvPicPr>
        <p:blipFill>
          <a:blip r:embed="rId4">
            <a:alphaModFix amt="67000"/>
            <a:extLst>
              <a:ext uri="{28A0092B-C50C-407E-A947-70E740481C1C}">
                <a14:useLocalDpi xmlns:a14="http://schemas.microsoft.com/office/drawing/2010/main" val="0"/>
              </a:ext>
            </a:extLst>
          </a:blip>
          <a:srcRect/>
          <a:stretch>
            <a:fillRect/>
          </a:stretch>
        </p:blipFill>
        <p:spPr bwMode="auto">
          <a:xfrm>
            <a:off x="6715125" y="-1598414"/>
            <a:ext cx="3902273" cy="3795117"/>
          </a:xfrm>
          <a:prstGeom prst="rect">
            <a:avLst/>
          </a:prstGeom>
          <a:noFill/>
          <a:ln>
            <a:noFill/>
          </a:ln>
          <a:extLst>
            <a:ext uri="{909E8E84-426E-40dd-AFC4-6F175D3DCCD1}">
              <a14:hiddenFill xmlns:a14="http://schemas.microsoft.com/office/drawing/2010/main">
                <a:solidFill>
                  <a:srgbClr val="FFFFFF">
                    <a:alpha val="67000"/>
                  </a:srgbClr>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572495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83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48" y="0"/>
            <a:ext cx="9144000" cy="757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4386" name="AutoShape 2"/>
          <p:cNvSpPr>
            <a:spLocks/>
          </p:cNvSpPr>
          <p:nvPr/>
        </p:nvSpPr>
        <p:spPr bwMode="auto">
          <a:xfrm>
            <a:off x="6188273" y="5018484"/>
            <a:ext cx="1830586" cy="1571625"/>
          </a:xfrm>
          <a:custGeom>
            <a:avLst/>
            <a:gdLst>
              <a:gd name="T0" fmla="+- 0 10800 4235"/>
              <a:gd name="T1" fmla="*/ T0 w 17365"/>
              <a:gd name="T2" fmla="*/ 10800 h 21600"/>
            </a:gdLst>
            <a:ahLst/>
            <a:cxnLst>
              <a:cxn ang="0">
                <a:pos x="T1" y="T2"/>
              </a:cxn>
            </a:cxnLst>
            <a:rect l="0" t="0" r="r" b="b"/>
            <a:pathLst>
              <a:path w="17365" h="21600">
                <a:moveTo>
                  <a:pt x="1694" y="0"/>
                </a:moveTo>
                <a:cubicBezTo>
                  <a:pt x="759" y="0"/>
                  <a:pt x="0" y="1099"/>
                  <a:pt x="0" y="2455"/>
                </a:cubicBezTo>
                <a:lnTo>
                  <a:pt x="0" y="4909"/>
                </a:lnTo>
                <a:lnTo>
                  <a:pt x="-4235" y="6136"/>
                </a:lnTo>
                <a:lnTo>
                  <a:pt x="0" y="7364"/>
                </a:lnTo>
                <a:lnTo>
                  <a:pt x="0" y="19145"/>
                </a:lnTo>
                <a:cubicBezTo>
                  <a:pt x="0" y="20501"/>
                  <a:pt x="759" y="21600"/>
                  <a:pt x="1694" y="21600"/>
                </a:cubicBezTo>
                <a:lnTo>
                  <a:pt x="15671" y="21600"/>
                </a:lnTo>
                <a:cubicBezTo>
                  <a:pt x="16607" y="21600"/>
                  <a:pt x="17365" y="20501"/>
                  <a:pt x="17365" y="19145"/>
                </a:cubicBezTo>
                <a:lnTo>
                  <a:pt x="17365" y="2455"/>
                </a:lnTo>
                <a:cubicBezTo>
                  <a:pt x="17365" y="1099"/>
                  <a:pt x="16607" y="0"/>
                  <a:pt x="15671" y="0"/>
                </a:cubicBezTo>
                <a:lnTo>
                  <a:pt x="1694" y="0"/>
                </a:lnTo>
                <a:close/>
                <a:moveTo>
                  <a:pt x="1694" y="0"/>
                </a:moveTo>
              </a:path>
            </a:pathLst>
          </a:custGeom>
          <a:blipFill dpi="0" rotWithShape="0">
            <a:blip r:embed="rId3"/>
            <a:srcRect/>
            <a:tile tx="0" ty="0" sx="100000" sy="100000" flip="none" algn="tl"/>
          </a:blipFill>
          <a:ln w="25400" cap="flat">
            <a:solidFill>
              <a:schemeClr val="tx1"/>
            </a:solidFill>
            <a:prstDash val="solid"/>
            <a:miter lim="800000"/>
            <a:headEnd type="none" w="med" len="med"/>
            <a:tailEnd type="none" w="med" len="med"/>
          </a:ln>
          <a:effectLst>
            <a:outerShdw blurRad="127000" dist="228599" dir="2700000" algn="ctr" rotWithShape="0">
              <a:schemeClr val="bg2">
                <a:alpha val="75000"/>
              </a:schemeClr>
            </a:outerShdw>
          </a:effectLst>
        </p:spPr>
        <p:txBody>
          <a:bodyPr lIns="0" tIns="0" rIns="0" bIns="0" anchor="ctr"/>
          <a:lstStyle/>
          <a:p>
            <a:r>
              <a:rPr lang="en-US" sz="2800">
                <a:solidFill>
                  <a:srgbClr val="FFFFFF"/>
                </a:solidFill>
                <a:effectLst>
                  <a:outerShdw blurRad="38100" dist="38100" dir="2700000" algn="tl">
                    <a:srgbClr val="DDDDDD"/>
                  </a:outerShdw>
                </a:effectLst>
                <a:cs typeface="Gill Sans" charset="0"/>
              </a:rPr>
              <a:t>11</a:t>
            </a:r>
          </a:p>
          <a:p>
            <a:r>
              <a:rPr lang="en-US" sz="2800">
                <a:solidFill>
                  <a:srgbClr val="FFFFFF"/>
                </a:solidFill>
                <a:effectLst>
                  <a:outerShdw blurRad="38100" dist="38100" dir="2700000" algn="tl">
                    <a:srgbClr val="DDDDDD"/>
                  </a:outerShdw>
                </a:effectLst>
                <a:cs typeface="Gill Sans" charset="0"/>
              </a:rPr>
              <a:t>services</a:t>
            </a:r>
          </a:p>
        </p:txBody>
      </p:sp>
      <p:pic>
        <p:nvPicPr>
          <p:cNvPr id="504836" name="Picture 3"/>
          <p:cNvPicPr>
            <a:picLocks noChangeAspect="1" noChangeArrowheads="1"/>
          </p:cNvPicPr>
          <p:nvPr/>
        </p:nvPicPr>
        <p:blipFill>
          <a:blip r:embed="rId4">
            <a:alphaModFix amt="67000"/>
            <a:extLst>
              <a:ext uri="{28A0092B-C50C-407E-A947-70E740481C1C}">
                <a14:useLocalDpi xmlns:a14="http://schemas.microsoft.com/office/drawing/2010/main" val="0"/>
              </a:ext>
            </a:extLst>
          </a:blip>
          <a:srcRect/>
          <a:stretch>
            <a:fillRect/>
          </a:stretch>
        </p:blipFill>
        <p:spPr bwMode="auto">
          <a:xfrm>
            <a:off x="6715125" y="-1598414"/>
            <a:ext cx="3902273" cy="3795117"/>
          </a:xfrm>
          <a:prstGeom prst="rect">
            <a:avLst/>
          </a:prstGeom>
          <a:noFill/>
          <a:ln>
            <a:noFill/>
          </a:ln>
          <a:extLst>
            <a:ext uri="{909E8E84-426E-40dd-AFC4-6F175D3DCCD1}">
              <a14:hiddenFill xmlns:a14="http://schemas.microsoft.com/office/drawing/2010/main">
                <a:solidFill>
                  <a:srgbClr val="FFFFFF">
                    <a:alpha val="67000"/>
                  </a:srgbClr>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595139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5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67" y="-8929"/>
            <a:ext cx="9108281" cy="7590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5410" name="AutoShape 2"/>
          <p:cNvSpPr>
            <a:spLocks/>
          </p:cNvSpPr>
          <p:nvPr/>
        </p:nvSpPr>
        <p:spPr bwMode="auto">
          <a:xfrm>
            <a:off x="6188273" y="5018484"/>
            <a:ext cx="1830586" cy="1571625"/>
          </a:xfrm>
          <a:custGeom>
            <a:avLst/>
            <a:gdLst>
              <a:gd name="T0" fmla="+- 0 10800 4235"/>
              <a:gd name="T1" fmla="*/ T0 w 17365"/>
              <a:gd name="T2" fmla="*/ 10800 h 21600"/>
            </a:gdLst>
            <a:ahLst/>
            <a:cxnLst>
              <a:cxn ang="0">
                <a:pos x="T1" y="T2"/>
              </a:cxn>
            </a:cxnLst>
            <a:rect l="0" t="0" r="r" b="b"/>
            <a:pathLst>
              <a:path w="17365" h="21600">
                <a:moveTo>
                  <a:pt x="1694" y="0"/>
                </a:moveTo>
                <a:cubicBezTo>
                  <a:pt x="759" y="0"/>
                  <a:pt x="0" y="1099"/>
                  <a:pt x="0" y="2455"/>
                </a:cubicBezTo>
                <a:lnTo>
                  <a:pt x="0" y="4909"/>
                </a:lnTo>
                <a:lnTo>
                  <a:pt x="-4235" y="6136"/>
                </a:lnTo>
                <a:lnTo>
                  <a:pt x="0" y="7364"/>
                </a:lnTo>
                <a:lnTo>
                  <a:pt x="0" y="19145"/>
                </a:lnTo>
                <a:cubicBezTo>
                  <a:pt x="0" y="20501"/>
                  <a:pt x="759" y="21600"/>
                  <a:pt x="1694" y="21600"/>
                </a:cubicBezTo>
                <a:lnTo>
                  <a:pt x="15671" y="21600"/>
                </a:lnTo>
                <a:cubicBezTo>
                  <a:pt x="16607" y="21600"/>
                  <a:pt x="17365" y="20501"/>
                  <a:pt x="17365" y="19145"/>
                </a:cubicBezTo>
                <a:lnTo>
                  <a:pt x="17365" y="2455"/>
                </a:lnTo>
                <a:cubicBezTo>
                  <a:pt x="17365" y="1099"/>
                  <a:pt x="16607" y="0"/>
                  <a:pt x="15671" y="0"/>
                </a:cubicBezTo>
                <a:lnTo>
                  <a:pt x="1694" y="0"/>
                </a:lnTo>
                <a:close/>
                <a:moveTo>
                  <a:pt x="1694" y="0"/>
                </a:moveTo>
              </a:path>
            </a:pathLst>
          </a:custGeom>
          <a:blipFill dpi="0" rotWithShape="0">
            <a:blip r:embed="rId3"/>
            <a:srcRect/>
            <a:tile tx="0" ty="0" sx="100000" sy="100000" flip="none" algn="tl"/>
          </a:blipFill>
          <a:ln w="25400" cap="flat">
            <a:solidFill>
              <a:schemeClr val="tx1"/>
            </a:solidFill>
            <a:prstDash val="solid"/>
            <a:miter lim="800000"/>
            <a:headEnd type="none" w="med" len="med"/>
            <a:tailEnd type="none" w="med" len="med"/>
          </a:ln>
          <a:effectLst>
            <a:outerShdw blurRad="127000" dist="228599" dir="2700000" algn="ctr" rotWithShape="0">
              <a:schemeClr val="bg2">
                <a:alpha val="75000"/>
              </a:schemeClr>
            </a:outerShdw>
          </a:effectLst>
        </p:spPr>
        <p:txBody>
          <a:bodyPr lIns="0" tIns="0" rIns="0" bIns="0" anchor="ctr"/>
          <a:lstStyle/>
          <a:p>
            <a:r>
              <a:rPr lang="en-US" sz="2800">
                <a:solidFill>
                  <a:srgbClr val="FFFFFF"/>
                </a:solidFill>
                <a:effectLst>
                  <a:outerShdw blurRad="38100" dist="38100" dir="2700000" algn="tl">
                    <a:srgbClr val="DDDDDD"/>
                  </a:outerShdw>
                </a:effectLst>
                <a:cs typeface="Gill Sans" charset="0"/>
              </a:rPr>
              <a:t>7</a:t>
            </a:r>
          </a:p>
          <a:p>
            <a:r>
              <a:rPr lang="en-US" sz="2800">
                <a:solidFill>
                  <a:srgbClr val="FFFFFF"/>
                </a:solidFill>
                <a:effectLst>
                  <a:outerShdw blurRad="38100" dist="38100" dir="2700000" algn="tl">
                    <a:srgbClr val="DDDDDD"/>
                  </a:outerShdw>
                </a:effectLst>
                <a:cs typeface="Gill Sans" charset="0"/>
              </a:rPr>
              <a:t>services</a:t>
            </a:r>
          </a:p>
        </p:txBody>
      </p:sp>
      <p:pic>
        <p:nvPicPr>
          <p:cNvPr id="505860" name="Picture 3"/>
          <p:cNvPicPr>
            <a:picLocks noChangeAspect="1" noChangeArrowheads="1"/>
          </p:cNvPicPr>
          <p:nvPr/>
        </p:nvPicPr>
        <p:blipFill>
          <a:blip r:embed="rId4">
            <a:alphaModFix amt="67000"/>
            <a:extLst>
              <a:ext uri="{28A0092B-C50C-407E-A947-70E740481C1C}">
                <a14:useLocalDpi xmlns:a14="http://schemas.microsoft.com/office/drawing/2010/main" val="0"/>
              </a:ext>
            </a:extLst>
          </a:blip>
          <a:srcRect/>
          <a:stretch>
            <a:fillRect/>
          </a:stretch>
        </p:blipFill>
        <p:spPr bwMode="auto">
          <a:xfrm>
            <a:off x="6715125" y="-1598414"/>
            <a:ext cx="3902273" cy="3795117"/>
          </a:xfrm>
          <a:prstGeom prst="rect">
            <a:avLst/>
          </a:prstGeom>
          <a:noFill/>
          <a:ln>
            <a:noFill/>
          </a:ln>
          <a:extLst>
            <a:ext uri="{909E8E84-426E-40dd-AFC4-6F175D3DCCD1}">
              <a14:hiddenFill xmlns:a14="http://schemas.microsoft.com/office/drawing/2010/main">
                <a:solidFill>
                  <a:srgbClr val="FFFFFF">
                    <a:alpha val="67000"/>
                  </a:srgbClr>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006956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88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49" y="0"/>
            <a:ext cx="9351615" cy="760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6434" name="AutoShape 2"/>
          <p:cNvSpPr>
            <a:spLocks/>
          </p:cNvSpPr>
          <p:nvPr/>
        </p:nvSpPr>
        <p:spPr bwMode="auto">
          <a:xfrm>
            <a:off x="6188273" y="5018484"/>
            <a:ext cx="1830586" cy="1571625"/>
          </a:xfrm>
          <a:custGeom>
            <a:avLst/>
            <a:gdLst>
              <a:gd name="T0" fmla="+- 0 10800 4235"/>
              <a:gd name="T1" fmla="*/ T0 w 17365"/>
              <a:gd name="T2" fmla="*/ 10800 h 21600"/>
            </a:gdLst>
            <a:ahLst/>
            <a:cxnLst>
              <a:cxn ang="0">
                <a:pos x="T1" y="T2"/>
              </a:cxn>
            </a:cxnLst>
            <a:rect l="0" t="0" r="r" b="b"/>
            <a:pathLst>
              <a:path w="17365" h="21600">
                <a:moveTo>
                  <a:pt x="1694" y="0"/>
                </a:moveTo>
                <a:cubicBezTo>
                  <a:pt x="759" y="0"/>
                  <a:pt x="0" y="1099"/>
                  <a:pt x="0" y="2455"/>
                </a:cubicBezTo>
                <a:lnTo>
                  <a:pt x="0" y="4909"/>
                </a:lnTo>
                <a:lnTo>
                  <a:pt x="-4235" y="6136"/>
                </a:lnTo>
                <a:lnTo>
                  <a:pt x="0" y="7364"/>
                </a:lnTo>
                <a:lnTo>
                  <a:pt x="0" y="19145"/>
                </a:lnTo>
                <a:cubicBezTo>
                  <a:pt x="0" y="20501"/>
                  <a:pt x="759" y="21600"/>
                  <a:pt x="1694" y="21600"/>
                </a:cubicBezTo>
                <a:lnTo>
                  <a:pt x="15671" y="21600"/>
                </a:lnTo>
                <a:cubicBezTo>
                  <a:pt x="16607" y="21600"/>
                  <a:pt x="17365" y="20501"/>
                  <a:pt x="17365" y="19145"/>
                </a:cubicBezTo>
                <a:lnTo>
                  <a:pt x="17365" y="2455"/>
                </a:lnTo>
                <a:cubicBezTo>
                  <a:pt x="17365" y="1099"/>
                  <a:pt x="16607" y="0"/>
                  <a:pt x="15671" y="0"/>
                </a:cubicBezTo>
                <a:lnTo>
                  <a:pt x="1694" y="0"/>
                </a:lnTo>
                <a:close/>
                <a:moveTo>
                  <a:pt x="1694" y="0"/>
                </a:moveTo>
              </a:path>
            </a:pathLst>
          </a:custGeom>
          <a:blipFill dpi="0" rotWithShape="0">
            <a:blip r:embed="rId3"/>
            <a:srcRect/>
            <a:tile tx="0" ty="0" sx="100000" sy="100000" flip="none" algn="tl"/>
          </a:blipFill>
          <a:ln w="25400" cap="flat">
            <a:solidFill>
              <a:schemeClr val="tx1"/>
            </a:solidFill>
            <a:prstDash val="solid"/>
            <a:miter lim="800000"/>
            <a:headEnd type="none" w="med" len="med"/>
            <a:tailEnd type="none" w="med" len="med"/>
          </a:ln>
          <a:effectLst>
            <a:outerShdw blurRad="127000" dist="228599" dir="2700000" algn="ctr" rotWithShape="0">
              <a:schemeClr val="bg2">
                <a:alpha val="75000"/>
              </a:schemeClr>
            </a:outerShdw>
          </a:effectLst>
        </p:spPr>
        <p:txBody>
          <a:bodyPr lIns="0" tIns="0" rIns="0" bIns="0" anchor="ctr"/>
          <a:lstStyle/>
          <a:p>
            <a:r>
              <a:rPr lang="en-US" sz="2800">
                <a:solidFill>
                  <a:srgbClr val="FFFFFF"/>
                </a:solidFill>
                <a:effectLst>
                  <a:outerShdw blurRad="38100" dist="38100" dir="2700000" algn="tl">
                    <a:srgbClr val="DDDDDD"/>
                  </a:outerShdw>
                </a:effectLst>
                <a:cs typeface="Gill Sans" charset="0"/>
              </a:rPr>
              <a:t>1</a:t>
            </a:r>
          </a:p>
          <a:p>
            <a:r>
              <a:rPr lang="en-US" sz="2800">
                <a:solidFill>
                  <a:srgbClr val="FFFFFF"/>
                </a:solidFill>
                <a:effectLst>
                  <a:outerShdw blurRad="38100" dist="38100" dir="2700000" algn="tl">
                    <a:srgbClr val="DDDDDD"/>
                  </a:outerShdw>
                </a:effectLst>
                <a:cs typeface="Gill Sans" charset="0"/>
              </a:rPr>
              <a:t>service</a:t>
            </a:r>
          </a:p>
        </p:txBody>
      </p:sp>
      <p:pic>
        <p:nvPicPr>
          <p:cNvPr id="506884" name="Picture 3"/>
          <p:cNvPicPr>
            <a:picLocks noChangeAspect="1" noChangeArrowheads="1"/>
          </p:cNvPicPr>
          <p:nvPr/>
        </p:nvPicPr>
        <p:blipFill>
          <a:blip r:embed="rId4">
            <a:alphaModFix amt="67000"/>
            <a:extLst>
              <a:ext uri="{28A0092B-C50C-407E-A947-70E740481C1C}">
                <a14:useLocalDpi xmlns:a14="http://schemas.microsoft.com/office/drawing/2010/main" val="0"/>
              </a:ext>
            </a:extLst>
          </a:blip>
          <a:srcRect/>
          <a:stretch>
            <a:fillRect/>
          </a:stretch>
        </p:blipFill>
        <p:spPr bwMode="auto">
          <a:xfrm>
            <a:off x="6715125" y="-1598414"/>
            <a:ext cx="3902273" cy="3795117"/>
          </a:xfrm>
          <a:prstGeom prst="rect">
            <a:avLst/>
          </a:prstGeom>
          <a:noFill/>
          <a:ln>
            <a:noFill/>
          </a:ln>
          <a:extLst>
            <a:ext uri="{909E8E84-426E-40dd-AFC4-6F175D3DCCD1}">
              <a14:hiddenFill xmlns:a14="http://schemas.microsoft.com/office/drawing/2010/main">
                <a:solidFill>
                  <a:srgbClr val="FFFFFF">
                    <a:alpha val="67000"/>
                  </a:srgbClr>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768899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Evaluating the Requirement</a:t>
            </a:r>
            <a:endParaRPr lang="en-GB" dirty="0"/>
          </a:p>
        </p:txBody>
      </p:sp>
      <p:sp>
        <p:nvSpPr>
          <p:cNvPr id="3" name="Text Placeholder 2"/>
          <p:cNvSpPr>
            <a:spLocks noGrp="1"/>
          </p:cNvSpPr>
          <p:nvPr>
            <p:ph type="body" idx="1"/>
          </p:nvPr>
        </p:nvSpPr>
        <p:spPr/>
        <p:txBody>
          <a:bodyPr/>
          <a:lstStyle/>
          <a:p>
            <a:r>
              <a:rPr lang="en-GB" dirty="0" smtClean="0"/>
              <a:t>Raw Major defect count</a:t>
            </a:r>
            <a:endParaRPr lang="en-GB" dirty="0"/>
          </a:p>
        </p:txBody>
      </p:sp>
      <p:sp>
        <p:nvSpPr>
          <p:cNvPr id="4" name="Content Placeholder 3"/>
          <p:cNvSpPr>
            <a:spLocks noGrp="1"/>
          </p:cNvSpPr>
          <p:nvPr>
            <p:ph sz="half" idx="2"/>
          </p:nvPr>
        </p:nvSpPr>
        <p:spPr/>
        <p:txBody>
          <a:bodyPr/>
          <a:lstStyle/>
          <a:p>
            <a:r>
              <a:rPr lang="en-GB" dirty="0" smtClean="0"/>
              <a:t>Pages are about 300 words (327, 287)</a:t>
            </a:r>
          </a:p>
          <a:p>
            <a:r>
              <a:rPr lang="en-GB" dirty="0" smtClean="0"/>
              <a:t>23 30? 24 23 35</a:t>
            </a:r>
          </a:p>
          <a:p>
            <a:endParaRPr lang="en-GB" dirty="0" smtClean="0"/>
          </a:p>
          <a:p>
            <a:r>
              <a:rPr lang="en-GB" dirty="0" smtClean="0"/>
              <a:t>Other table</a:t>
            </a:r>
          </a:p>
          <a:p>
            <a:pPr lvl="1"/>
            <a:r>
              <a:rPr lang="en-GB" dirty="0" smtClean="0"/>
              <a:t>6 5 14 14 10 12</a:t>
            </a:r>
          </a:p>
          <a:p>
            <a:pPr lvl="1"/>
            <a:endParaRPr lang="en-GB" dirty="0" smtClean="0"/>
          </a:p>
          <a:p>
            <a:r>
              <a:rPr lang="en-GB" dirty="0" smtClean="0"/>
              <a:t>Dennis: 65,  words on page 2 </a:t>
            </a:r>
            <a:endParaRPr lang="en-GB" dirty="0"/>
          </a:p>
        </p:txBody>
      </p:sp>
      <p:sp>
        <p:nvSpPr>
          <p:cNvPr id="5" name="Text Placeholder 4"/>
          <p:cNvSpPr>
            <a:spLocks noGrp="1"/>
          </p:cNvSpPr>
          <p:nvPr>
            <p:ph type="body" sz="quarter" idx="3"/>
          </p:nvPr>
        </p:nvSpPr>
        <p:spPr/>
        <p:txBody>
          <a:bodyPr/>
          <a:lstStyle/>
          <a:p>
            <a:r>
              <a:rPr lang="en-GB" dirty="0" smtClean="0"/>
              <a:t>Extrapolation: real defect density.</a:t>
            </a:r>
            <a:endParaRPr lang="en-GB" dirty="0"/>
          </a:p>
        </p:txBody>
      </p:sp>
      <p:sp>
        <p:nvSpPr>
          <p:cNvPr id="6" name="Content Placeholder 5"/>
          <p:cNvSpPr>
            <a:spLocks noGrp="1"/>
          </p:cNvSpPr>
          <p:nvPr>
            <p:ph sz="quarter" idx="4"/>
          </p:nvPr>
        </p:nvSpPr>
        <p:spPr/>
        <p:txBody>
          <a:bodyPr>
            <a:normAutofit fontScale="92500" lnSpcReduction="10000"/>
          </a:bodyPr>
          <a:lstStyle/>
          <a:p>
            <a:r>
              <a:rPr lang="en-GB" dirty="0" smtClean="0"/>
              <a:t>If Exit was Max 1.0 major</a:t>
            </a:r>
          </a:p>
          <a:p>
            <a:pPr lvl="1"/>
            <a:r>
              <a:rPr lang="en-GB" dirty="0" smtClean="0"/>
              <a:t>.</a:t>
            </a:r>
          </a:p>
          <a:p>
            <a:pPr lvl="1"/>
            <a:r>
              <a:rPr lang="en-GB" dirty="0" smtClean="0"/>
              <a:t>Estimate majors found by Team = 2 </a:t>
            </a:r>
            <a:r>
              <a:rPr lang="en-GB" dirty="0" err="1" smtClean="0"/>
              <a:t>x</a:t>
            </a:r>
            <a:r>
              <a:rPr lang="en-GB" dirty="0" smtClean="0"/>
              <a:t> 35 ±10 = 70</a:t>
            </a:r>
          </a:p>
          <a:p>
            <a:pPr lvl="1"/>
            <a:endParaRPr lang="en-GB" dirty="0" smtClean="0"/>
          </a:p>
          <a:p>
            <a:pPr lvl="1"/>
            <a:r>
              <a:rPr lang="en-GB" dirty="0" smtClean="0"/>
              <a:t>Inspection effectiveness is about 1/3</a:t>
            </a:r>
            <a:r>
              <a:rPr lang="en-GB" baseline="30000" dirty="0" smtClean="0"/>
              <a:t>rd</a:t>
            </a:r>
            <a:r>
              <a:rPr lang="en-GB" dirty="0" smtClean="0"/>
              <a:t>     33%</a:t>
            </a:r>
          </a:p>
          <a:p>
            <a:pPr lvl="1"/>
            <a:r>
              <a:rPr lang="en-GB" dirty="0" smtClean="0"/>
              <a:t>There are about 3 </a:t>
            </a:r>
            <a:r>
              <a:rPr lang="en-GB" dirty="0" err="1" smtClean="0"/>
              <a:t>x</a:t>
            </a:r>
            <a:r>
              <a:rPr lang="en-GB" dirty="0" smtClean="0"/>
              <a:t> 70 = 210 Majors on these pages on average.</a:t>
            </a:r>
          </a:p>
          <a:p>
            <a:pPr lvl="1"/>
            <a:r>
              <a:rPr lang="en-GB" dirty="0" smtClean="0"/>
              <a:t>The total requirements has about 450 majors in the one requirement doc (701 word)</a:t>
            </a:r>
          </a:p>
        </p:txBody>
      </p:sp>
      <p:sp>
        <p:nvSpPr>
          <p:cNvPr id="7" name="Date Placeholder 6"/>
          <p:cNvSpPr>
            <a:spLocks noGrp="1"/>
          </p:cNvSpPr>
          <p:nvPr>
            <p:ph type="dt" sz="half" idx="10"/>
          </p:nvPr>
        </p:nvSpPr>
        <p:spPr/>
        <p:txBody>
          <a:bodyPr/>
          <a:lstStyle/>
          <a:p>
            <a:fld id="{906037CF-1240-714F-9742-DACFFD54F192}" type="datetime2">
              <a:rPr lang="en-US" smtClean="0"/>
              <a:pPr/>
              <a:t>Tuesday, 8 March 2011</a:t>
            </a:fld>
            <a:endParaRPr lang="en-GB"/>
          </a:p>
        </p:txBody>
      </p:sp>
      <p:sp>
        <p:nvSpPr>
          <p:cNvPr id="8" name="Footer Placeholder 7"/>
          <p:cNvSpPr>
            <a:spLocks noGrp="1"/>
          </p:cNvSpPr>
          <p:nvPr>
            <p:ph type="ftr" sz="quarter" idx="11"/>
          </p:nvPr>
        </p:nvSpPr>
        <p:spPr/>
        <p:txBody>
          <a:bodyPr/>
          <a:lstStyle/>
          <a:p>
            <a:r>
              <a:rPr lang="en-US" smtClean="0"/>
              <a:t>© Gilb.com</a:t>
            </a:r>
            <a:endParaRPr lang="en-GB"/>
          </a:p>
        </p:txBody>
      </p:sp>
      <p:sp>
        <p:nvSpPr>
          <p:cNvPr id="9" name="Slide Number Placeholder 8"/>
          <p:cNvSpPr>
            <a:spLocks noGrp="1"/>
          </p:cNvSpPr>
          <p:nvPr>
            <p:ph type="sldNum" sz="quarter" idx="12"/>
          </p:nvPr>
        </p:nvSpPr>
        <p:spPr/>
        <p:txBody>
          <a:bodyPr/>
          <a:lstStyle/>
          <a:p>
            <a:fld id="{1DD9AF87-53B6-FD4A-B2D3-CF1EEADDF73C}" type="slidenum">
              <a:rPr lang="en-GB" smtClean="0"/>
              <a:pPr/>
              <a:t>17</a:t>
            </a:fld>
            <a:endParaRPr lang="en-GB"/>
          </a:p>
        </p:txBody>
      </p:sp>
    </p:spTree>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790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52930" cy="6431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191382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893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6609" y="0"/>
            <a:ext cx="1202828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8482" name="AutoShape 2"/>
          <p:cNvSpPr>
            <a:spLocks/>
          </p:cNvSpPr>
          <p:nvPr/>
        </p:nvSpPr>
        <p:spPr bwMode="auto">
          <a:xfrm>
            <a:off x="6402586" y="4518422"/>
            <a:ext cx="1830586" cy="1571625"/>
          </a:xfrm>
          <a:custGeom>
            <a:avLst/>
            <a:gdLst>
              <a:gd name="T0" fmla="+- 0 10800 4235"/>
              <a:gd name="T1" fmla="*/ T0 w 17365"/>
              <a:gd name="T2" fmla="*/ 10800 h 21600"/>
            </a:gdLst>
            <a:ahLst/>
            <a:cxnLst>
              <a:cxn ang="0">
                <a:pos x="T1" y="T2"/>
              </a:cxn>
            </a:cxnLst>
            <a:rect l="0" t="0" r="r" b="b"/>
            <a:pathLst>
              <a:path w="17365" h="21600">
                <a:moveTo>
                  <a:pt x="1694" y="0"/>
                </a:moveTo>
                <a:cubicBezTo>
                  <a:pt x="759" y="0"/>
                  <a:pt x="0" y="1099"/>
                  <a:pt x="0" y="2455"/>
                </a:cubicBezTo>
                <a:lnTo>
                  <a:pt x="0" y="4909"/>
                </a:lnTo>
                <a:lnTo>
                  <a:pt x="-4235" y="6136"/>
                </a:lnTo>
                <a:lnTo>
                  <a:pt x="0" y="7364"/>
                </a:lnTo>
                <a:lnTo>
                  <a:pt x="0" y="19145"/>
                </a:lnTo>
                <a:cubicBezTo>
                  <a:pt x="0" y="20501"/>
                  <a:pt x="759" y="21600"/>
                  <a:pt x="1694" y="21600"/>
                </a:cubicBezTo>
                <a:lnTo>
                  <a:pt x="15671" y="21600"/>
                </a:lnTo>
                <a:cubicBezTo>
                  <a:pt x="16607" y="21600"/>
                  <a:pt x="17365" y="20501"/>
                  <a:pt x="17365" y="19145"/>
                </a:cubicBezTo>
                <a:lnTo>
                  <a:pt x="17365" y="2455"/>
                </a:lnTo>
                <a:cubicBezTo>
                  <a:pt x="17365" y="1099"/>
                  <a:pt x="16607" y="0"/>
                  <a:pt x="15671" y="0"/>
                </a:cubicBezTo>
                <a:lnTo>
                  <a:pt x="1694" y="0"/>
                </a:lnTo>
                <a:close/>
                <a:moveTo>
                  <a:pt x="1694" y="0"/>
                </a:moveTo>
              </a:path>
            </a:pathLst>
          </a:custGeom>
          <a:blipFill dpi="0" rotWithShape="0">
            <a:blip r:embed="rId3"/>
            <a:srcRect/>
            <a:tile tx="0" ty="0" sx="100000" sy="100000" flip="none" algn="tl"/>
          </a:blipFill>
          <a:ln w="25400" cap="flat">
            <a:solidFill>
              <a:schemeClr val="tx1"/>
            </a:solidFill>
            <a:prstDash val="solid"/>
            <a:miter lim="800000"/>
            <a:headEnd type="none" w="med" len="med"/>
            <a:tailEnd type="none" w="med" len="med"/>
          </a:ln>
          <a:effectLst>
            <a:outerShdw blurRad="127000" dist="228599" dir="2700000" algn="ctr" rotWithShape="0">
              <a:schemeClr val="bg2">
                <a:alpha val="75000"/>
              </a:schemeClr>
            </a:outerShdw>
          </a:effectLst>
        </p:spPr>
        <p:txBody>
          <a:bodyPr lIns="0" tIns="0" rIns="0" bIns="0" anchor="ctr"/>
          <a:lstStyle/>
          <a:p>
            <a:r>
              <a:rPr lang="en-US" sz="2800">
                <a:solidFill>
                  <a:srgbClr val="FFFFFF"/>
                </a:solidFill>
                <a:effectLst>
                  <a:outerShdw blurRad="38100" dist="38100" dir="2700000" algn="tl">
                    <a:srgbClr val="DDDDDD"/>
                  </a:outerShdw>
                </a:effectLst>
                <a:cs typeface="Gill Sans" charset="0"/>
              </a:rPr>
              <a:t>about</a:t>
            </a:r>
          </a:p>
          <a:p>
            <a:r>
              <a:rPr lang="en-US" sz="2800">
                <a:solidFill>
                  <a:srgbClr val="FFFFFF"/>
                </a:solidFill>
                <a:effectLst>
                  <a:outerShdw blurRad="38100" dist="38100" dir="2700000" algn="tl">
                    <a:srgbClr val="DDDDDD"/>
                  </a:outerShdw>
                </a:effectLst>
                <a:cs typeface="Gill Sans" charset="0"/>
              </a:rPr>
              <a:t>75</a:t>
            </a:r>
          </a:p>
          <a:p>
            <a:r>
              <a:rPr lang="en-US" sz="2800">
                <a:solidFill>
                  <a:srgbClr val="FFFFFF"/>
                </a:solidFill>
                <a:effectLst>
                  <a:outerShdw blurRad="38100" dist="38100" dir="2700000" algn="tl">
                    <a:srgbClr val="DDDDDD"/>
                  </a:outerShdw>
                </a:effectLst>
                <a:cs typeface="Gill Sans" charset="0"/>
              </a:rPr>
              <a:t>services</a:t>
            </a:r>
          </a:p>
        </p:txBody>
      </p:sp>
      <p:sp>
        <p:nvSpPr>
          <p:cNvPr id="508932" name="Text Box 3"/>
          <p:cNvSpPr txBox="1">
            <a:spLocks noChangeArrowheads="1"/>
          </p:cNvSpPr>
          <p:nvPr/>
        </p:nvSpPr>
        <p:spPr bwMode="auto">
          <a:xfrm>
            <a:off x="4470426" y="6509742"/>
            <a:ext cx="193104"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7E933081-CB1D-BC4C-A5DD-78D34C2BBFA5}" type="slidenum">
              <a:rPr lang="en-US" sz="1300">
                <a:solidFill>
                  <a:schemeClr val="tx1"/>
                </a:solidFill>
                <a:cs typeface="Gill Sans" charset="0"/>
              </a:rPr>
              <a:pPr eaLnBrk="1" hangingPunct="1"/>
              <a:t>171</a:t>
            </a:fld>
            <a:endParaRPr lang="en-US" sz="1300">
              <a:solidFill>
                <a:schemeClr val="tx1"/>
              </a:solidFill>
              <a:cs typeface="Gill Sans" charset="0"/>
            </a:endParaRPr>
          </a:p>
        </p:txBody>
      </p:sp>
    </p:spTree>
    <p:extLst>
      <p:ext uri="{BB962C8B-B14F-4D97-AF65-F5344CB8AC3E}">
        <p14:creationId xmlns:p14="http://schemas.microsoft.com/office/powerpoint/2010/main" val="3301354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995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4469" y="0"/>
            <a:ext cx="1203721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9506" name="AutoShape 2"/>
          <p:cNvSpPr>
            <a:spLocks/>
          </p:cNvSpPr>
          <p:nvPr/>
        </p:nvSpPr>
        <p:spPr bwMode="auto">
          <a:xfrm>
            <a:off x="6402586" y="4518422"/>
            <a:ext cx="1830586" cy="1571625"/>
          </a:xfrm>
          <a:custGeom>
            <a:avLst/>
            <a:gdLst>
              <a:gd name="T0" fmla="+- 0 10800 4235"/>
              <a:gd name="T1" fmla="*/ T0 w 17365"/>
              <a:gd name="T2" fmla="*/ 10800 h 21600"/>
            </a:gdLst>
            <a:ahLst/>
            <a:cxnLst>
              <a:cxn ang="0">
                <a:pos x="T1" y="T2"/>
              </a:cxn>
            </a:cxnLst>
            <a:rect l="0" t="0" r="r" b="b"/>
            <a:pathLst>
              <a:path w="17365" h="21600">
                <a:moveTo>
                  <a:pt x="1694" y="0"/>
                </a:moveTo>
                <a:cubicBezTo>
                  <a:pt x="759" y="0"/>
                  <a:pt x="0" y="1099"/>
                  <a:pt x="0" y="2455"/>
                </a:cubicBezTo>
                <a:lnTo>
                  <a:pt x="0" y="4909"/>
                </a:lnTo>
                <a:lnTo>
                  <a:pt x="-4235" y="6136"/>
                </a:lnTo>
                <a:lnTo>
                  <a:pt x="0" y="7364"/>
                </a:lnTo>
                <a:lnTo>
                  <a:pt x="0" y="19145"/>
                </a:lnTo>
                <a:cubicBezTo>
                  <a:pt x="0" y="20501"/>
                  <a:pt x="759" y="21600"/>
                  <a:pt x="1694" y="21600"/>
                </a:cubicBezTo>
                <a:lnTo>
                  <a:pt x="15671" y="21600"/>
                </a:lnTo>
                <a:cubicBezTo>
                  <a:pt x="16607" y="21600"/>
                  <a:pt x="17365" y="20501"/>
                  <a:pt x="17365" y="19145"/>
                </a:cubicBezTo>
                <a:lnTo>
                  <a:pt x="17365" y="2455"/>
                </a:lnTo>
                <a:cubicBezTo>
                  <a:pt x="17365" y="1099"/>
                  <a:pt x="16607" y="0"/>
                  <a:pt x="15671" y="0"/>
                </a:cubicBezTo>
                <a:lnTo>
                  <a:pt x="1694" y="0"/>
                </a:lnTo>
                <a:close/>
                <a:moveTo>
                  <a:pt x="1694" y="0"/>
                </a:moveTo>
              </a:path>
            </a:pathLst>
          </a:custGeom>
          <a:blipFill dpi="0" rotWithShape="0">
            <a:blip r:embed="rId3"/>
            <a:srcRect/>
            <a:tile tx="0" ty="0" sx="100000" sy="100000" flip="none" algn="tl"/>
          </a:blipFill>
          <a:ln w="25400" cap="flat">
            <a:solidFill>
              <a:schemeClr val="tx1"/>
            </a:solidFill>
            <a:prstDash val="solid"/>
            <a:miter lim="800000"/>
            <a:headEnd type="none" w="med" len="med"/>
            <a:tailEnd type="none" w="med" len="med"/>
          </a:ln>
          <a:effectLst>
            <a:outerShdw blurRad="127000" dist="228599" dir="2700000" algn="ctr" rotWithShape="0">
              <a:schemeClr val="bg2">
                <a:alpha val="75000"/>
              </a:schemeClr>
            </a:outerShdw>
          </a:effectLst>
        </p:spPr>
        <p:txBody>
          <a:bodyPr lIns="0" tIns="0" rIns="0" bIns="0" anchor="ctr"/>
          <a:lstStyle/>
          <a:p>
            <a:r>
              <a:rPr lang="en-US" sz="2800">
                <a:solidFill>
                  <a:srgbClr val="FFFFFF"/>
                </a:solidFill>
                <a:effectLst>
                  <a:outerShdw blurRad="38100" dist="38100" dir="2700000" algn="tl">
                    <a:srgbClr val="DDDDDD"/>
                  </a:outerShdw>
                </a:effectLst>
                <a:cs typeface="Gill Sans" charset="0"/>
              </a:rPr>
              <a:t>12</a:t>
            </a:r>
          </a:p>
          <a:p>
            <a:r>
              <a:rPr lang="en-US" sz="2800">
                <a:solidFill>
                  <a:srgbClr val="FFFFFF"/>
                </a:solidFill>
                <a:effectLst>
                  <a:outerShdw blurRad="38100" dist="38100" dir="2700000" algn="tl">
                    <a:srgbClr val="DDDDDD"/>
                  </a:outerShdw>
                </a:effectLst>
                <a:cs typeface="Gill Sans" charset="0"/>
              </a:rPr>
              <a:t>services</a:t>
            </a:r>
          </a:p>
        </p:txBody>
      </p:sp>
    </p:spTree>
    <p:extLst>
      <p:ext uri="{BB962C8B-B14F-4D97-AF65-F5344CB8AC3E}">
        <p14:creationId xmlns:p14="http://schemas.microsoft.com/office/powerpoint/2010/main" val="1306735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097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7680" y="0"/>
            <a:ext cx="1201935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50530" name="AutoShape 2"/>
          <p:cNvSpPr>
            <a:spLocks/>
          </p:cNvSpPr>
          <p:nvPr/>
        </p:nvSpPr>
        <p:spPr bwMode="auto">
          <a:xfrm>
            <a:off x="6402586" y="4518422"/>
            <a:ext cx="1830586" cy="1571625"/>
          </a:xfrm>
          <a:custGeom>
            <a:avLst/>
            <a:gdLst>
              <a:gd name="T0" fmla="+- 0 10800 4235"/>
              <a:gd name="T1" fmla="*/ T0 w 17365"/>
              <a:gd name="T2" fmla="*/ 10800 h 21600"/>
            </a:gdLst>
            <a:ahLst/>
            <a:cxnLst>
              <a:cxn ang="0">
                <a:pos x="T1" y="T2"/>
              </a:cxn>
            </a:cxnLst>
            <a:rect l="0" t="0" r="r" b="b"/>
            <a:pathLst>
              <a:path w="17365" h="21600">
                <a:moveTo>
                  <a:pt x="1694" y="0"/>
                </a:moveTo>
                <a:cubicBezTo>
                  <a:pt x="759" y="0"/>
                  <a:pt x="0" y="1099"/>
                  <a:pt x="0" y="2455"/>
                </a:cubicBezTo>
                <a:lnTo>
                  <a:pt x="0" y="4909"/>
                </a:lnTo>
                <a:lnTo>
                  <a:pt x="-4235" y="6136"/>
                </a:lnTo>
                <a:lnTo>
                  <a:pt x="0" y="7364"/>
                </a:lnTo>
                <a:lnTo>
                  <a:pt x="0" y="19145"/>
                </a:lnTo>
                <a:cubicBezTo>
                  <a:pt x="0" y="20501"/>
                  <a:pt x="759" y="21600"/>
                  <a:pt x="1694" y="21600"/>
                </a:cubicBezTo>
                <a:lnTo>
                  <a:pt x="15671" y="21600"/>
                </a:lnTo>
                <a:cubicBezTo>
                  <a:pt x="16607" y="21600"/>
                  <a:pt x="17365" y="20501"/>
                  <a:pt x="17365" y="19145"/>
                </a:cubicBezTo>
                <a:lnTo>
                  <a:pt x="17365" y="2455"/>
                </a:lnTo>
                <a:cubicBezTo>
                  <a:pt x="17365" y="1099"/>
                  <a:pt x="16607" y="0"/>
                  <a:pt x="15671" y="0"/>
                </a:cubicBezTo>
                <a:lnTo>
                  <a:pt x="1694" y="0"/>
                </a:lnTo>
                <a:close/>
                <a:moveTo>
                  <a:pt x="1694" y="0"/>
                </a:moveTo>
              </a:path>
            </a:pathLst>
          </a:custGeom>
          <a:blipFill dpi="0" rotWithShape="0">
            <a:blip r:embed="rId3"/>
            <a:srcRect/>
            <a:tile tx="0" ty="0" sx="100000" sy="100000" flip="none" algn="tl"/>
          </a:blipFill>
          <a:ln w="25400" cap="flat">
            <a:solidFill>
              <a:schemeClr val="tx1"/>
            </a:solidFill>
            <a:prstDash val="solid"/>
            <a:miter lim="800000"/>
            <a:headEnd type="none" w="med" len="med"/>
            <a:tailEnd type="none" w="med" len="med"/>
          </a:ln>
          <a:effectLst>
            <a:outerShdw blurRad="127000" dist="228599" dir="2700000" algn="ctr" rotWithShape="0">
              <a:schemeClr val="bg2">
                <a:alpha val="75000"/>
              </a:schemeClr>
            </a:outerShdw>
          </a:effectLst>
        </p:spPr>
        <p:txBody>
          <a:bodyPr lIns="0" tIns="0" rIns="0" bIns="0" anchor="ctr"/>
          <a:lstStyle/>
          <a:p>
            <a:r>
              <a:rPr lang="en-US" sz="2800">
                <a:solidFill>
                  <a:srgbClr val="FFFFFF"/>
                </a:solidFill>
                <a:effectLst>
                  <a:outerShdw blurRad="38100" dist="38100" dir="2700000" algn="tl">
                    <a:srgbClr val="DDDDDD"/>
                  </a:outerShdw>
                </a:effectLst>
                <a:cs typeface="Gill Sans" charset="0"/>
              </a:rPr>
              <a:t>11</a:t>
            </a:r>
          </a:p>
          <a:p>
            <a:r>
              <a:rPr lang="en-US" sz="2800">
                <a:solidFill>
                  <a:srgbClr val="FFFFFF"/>
                </a:solidFill>
                <a:effectLst>
                  <a:outerShdw blurRad="38100" dist="38100" dir="2700000" algn="tl">
                    <a:srgbClr val="DDDDDD"/>
                  </a:outerShdw>
                </a:effectLst>
                <a:cs typeface="Gill Sans" charset="0"/>
              </a:rPr>
              <a:t>services</a:t>
            </a:r>
          </a:p>
        </p:txBody>
      </p:sp>
    </p:spTree>
    <p:extLst>
      <p:ext uri="{BB962C8B-B14F-4D97-AF65-F5344CB8AC3E}">
        <p14:creationId xmlns:p14="http://schemas.microsoft.com/office/powerpoint/2010/main" val="1843951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00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5539" y="-142875"/>
            <a:ext cx="1201043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51554" name="AutoShape 2"/>
          <p:cNvSpPr>
            <a:spLocks/>
          </p:cNvSpPr>
          <p:nvPr/>
        </p:nvSpPr>
        <p:spPr bwMode="auto">
          <a:xfrm>
            <a:off x="6402586" y="4518422"/>
            <a:ext cx="1830586" cy="1571625"/>
          </a:xfrm>
          <a:custGeom>
            <a:avLst/>
            <a:gdLst>
              <a:gd name="T0" fmla="+- 0 10800 4235"/>
              <a:gd name="T1" fmla="*/ T0 w 17365"/>
              <a:gd name="T2" fmla="*/ 10800 h 21600"/>
            </a:gdLst>
            <a:ahLst/>
            <a:cxnLst>
              <a:cxn ang="0">
                <a:pos x="T1" y="T2"/>
              </a:cxn>
            </a:cxnLst>
            <a:rect l="0" t="0" r="r" b="b"/>
            <a:pathLst>
              <a:path w="17365" h="21600">
                <a:moveTo>
                  <a:pt x="1694" y="0"/>
                </a:moveTo>
                <a:cubicBezTo>
                  <a:pt x="759" y="0"/>
                  <a:pt x="0" y="1099"/>
                  <a:pt x="0" y="2455"/>
                </a:cubicBezTo>
                <a:lnTo>
                  <a:pt x="0" y="4909"/>
                </a:lnTo>
                <a:lnTo>
                  <a:pt x="-4235" y="6136"/>
                </a:lnTo>
                <a:lnTo>
                  <a:pt x="0" y="7364"/>
                </a:lnTo>
                <a:lnTo>
                  <a:pt x="0" y="19145"/>
                </a:lnTo>
                <a:cubicBezTo>
                  <a:pt x="0" y="20501"/>
                  <a:pt x="759" y="21600"/>
                  <a:pt x="1694" y="21600"/>
                </a:cubicBezTo>
                <a:lnTo>
                  <a:pt x="15671" y="21600"/>
                </a:lnTo>
                <a:cubicBezTo>
                  <a:pt x="16607" y="21600"/>
                  <a:pt x="17365" y="20501"/>
                  <a:pt x="17365" y="19145"/>
                </a:cubicBezTo>
                <a:lnTo>
                  <a:pt x="17365" y="2455"/>
                </a:lnTo>
                <a:cubicBezTo>
                  <a:pt x="17365" y="1099"/>
                  <a:pt x="16607" y="0"/>
                  <a:pt x="15671" y="0"/>
                </a:cubicBezTo>
                <a:lnTo>
                  <a:pt x="1694" y="0"/>
                </a:lnTo>
                <a:close/>
                <a:moveTo>
                  <a:pt x="1694" y="0"/>
                </a:moveTo>
              </a:path>
            </a:pathLst>
          </a:custGeom>
          <a:blipFill dpi="0" rotWithShape="0">
            <a:blip r:embed="rId3"/>
            <a:srcRect/>
            <a:tile tx="0" ty="0" sx="100000" sy="100000" flip="none" algn="tl"/>
          </a:blipFill>
          <a:ln w="25400" cap="flat">
            <a:solidFill>
              <a:schemeClr val="tx1"/>
            </a:solidFill>
            <a:prstDash val="solid"/>
            <a:miter lim="800000"/>
            <a:headEnd type="none" w="med" len="med"/>
            <a:tailEnd type="none" w="med" len="med"/>
          </a:ln>
          <a:effectLst>
            <a:outerShdw blurRad="127000" dist="228599" dir="2700000" algn="ctr" rotWithShape="0">
              <a:schemeClr val="bg2">
                <a:alpha val="75000"/>
              </a:schemeClr>
            </a:outerShdw>
          </a:effectLst>
        </p:spPr>
        <p:txBody>
          <a:bodyPr lIns="0" tIns="0" rIns="0" bIns="0" anchor="ctr"/>
          <a:lstStyle/>
          <a:p>
            <a:r>
              <a:rPr lang="en-US" sz="2800">
                <a:solidFill>
                  <a:srgbClr val="FFFFFF"/>
                </a:solidFill>
                <a:effectLst>
                  <a:outerShdw blurRad="38100" dist="38100" dir="2700000" algn="tl">
                    <a:srgbClr val="DDDDDD"/>
                  </a:outerShdw>
                </a:effectLst>
                <a:cs typeface="Gill Sans" charset="0"/>
              </a:rPr>
              <a:t>2</a:t>
            </a:r>
          </a:p>
          <a:p>
            <a:r>
              <a:rPr lang="en-US" sz="2800">
                <a:solidFill>
                  <a:srgbClr val="FFFFFF"/>
                </a:solidFill>
                <a:effectLst>
                  <a:outerShdw blurRad="38100" dist="38100" dir="2700000" algn="tl">
                    <a:srgbClr val="DDDDDD"/>
                  </a:outerShdw>
                </a:effectLst>
                <a:cs typeface="Gill Sans" charset="0"/>
              </a:rPr>
              <a:t>services</a:t>
            </a:r>
          </a:p>
        </p:txBody>
      </p:sp>
    </p:spTree>
    <p:extLst>
      <p:ext uri="{BB962C8B-B14F-4D97-AF65-F5344CB8AC3E}">
        <p14:creationId xmlns:p14="http://schemas.microsoft.com/office/powerpoint/2010/main" val="78615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Text Box 1"/>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A0BD1CA1-FC10-0441-8778-A121AAD411AC}" type="slidenum">
              <a:rPr lang="en-US" sz="1300">
                <a:solidFill>
                  <a:schemeClr val="tx1"/>
                </a:solidFill>
                <a:cs typeface="Gill Sans" charset="0"/>
              </a:rPr>
              <a:pPr eaLnBrk="1" hangingPunct="1"/>
              <a:t>175</a:t>
            </a:fld>
            <a:endParaRPr lang="en-US" sz="1300">
              <a:solidFill>
                <a:schemeClr val="tx1"/>
              </a:solidFill>
              <a:cs typeface="Gill Sans" charset="0"/>
            </a:endParaRPr>
          </a:p>
        </p:txBody>
      </p:sp>
      <p:sp>
        <p:nvSpPr>
          <p:cNvPr id="513027" name="Rectangle 2"/>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pic>
        <p:nvPicPr>
          <p:cNvPr id="51302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60000">
            <a:off x="2445619" y="705445"/>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1302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389582">
            <a:off x="4311923" y="-53578"/>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1303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328146">
            <a:off x="6366867" y="882923"/>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1303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9999">
            <a:off x="7009805" y="2642072"/>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1303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697825">
            <a:off x="6223992" y="4563070"/>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1303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264142">
            <a:off x="4196953" y="5338837"/>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13034"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00000">
            <a:off x="2330648" y="4491633"/>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13035"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7439">
            <a:off x="1625203" y="2571750"/>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13036" name="Rectangle 11"/>
          <p:cNvSpPr>
            <a:spLocks/>
          </p:cNvSpPr>
          <p:nvPr/>
        </p:nvSpPr>
        <p:spPr bwMode="auto">
          <a:xfrm>
            <a:off x="5345535" y="687496"/>
            <a:ext cx="12518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Stakeholders</a:t>
            </a:r>
          </a:p>
        </p:txBody>
      </p:sp>
      <p:sp>
        <p:nvSpPr>
          <p:cNvPr id="513037" name="Rectangle 12"/>
          <p:cNvSpPr>
            <a:spLocks/>
          </p:cNvSpPr>
          <p:nvPr/>
        </p:nvSpPr>
        <p:spPr bwMode="auto">
          <a:xfrm>
            <a:off x="6956227" y="2263586"/>
            <a:ext cx="6343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Values</a:t>
            </a:r>
          </a:p>
        </p:txBody>
      </p:sp>
      <p:sp>
        <p:nvSpPr>
          <p:cNvPr id="513038" name="Rectangle 13"/>
          <p:cNvSpPr>
            <a:spLocks/>
          </p:cNvSpPr>
          <p:nvPr/>
        </p:nvSpPr>
        <p:spPr bwMode="auto">
          <a:xfrm>
            <a:off x="6744146" y="4263836"/>
            <a:ext cx="8976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Solutions</a:t>
            </a:r>
          </a:p>
        </p:txBody>
      </p:sp>
      <p:sp>
        <p:nvSpPr>
          <p:cNvPr id="513039" name="Rectangle 14"/>
          <p:cNvSpPr>
            <a:spLocks/>
          </p:cNvSpPr>
          <p:nvPr/>
        </p:nvSpPr>
        <p:spPr bwMode="auto">
          <a:xfrm>
            <a:off x="5096619" y="5719375"/>
            <a:ext cx="11390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Decompose</a:t>
            </a:r>
          </a:p>
        </p:txBody>
      </p:sp>
      <p:sp>
        <p:nvSpPr>
          <p:cNvPr id="513040" name="Rectangle 15"/>
          <p:cNvSpPr>
            <a:spLocks/>
          </p:cNvSpPr>
          <p:nvPr/>
        </p:nvSpPr>
        <p:spPr bwMode="auto">
          <a:xfrm>
            <a:off x="3151064" y="5656867"/>
            <a:ext cx="7892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Develop</a:t>
            </a:r>
          </a:p>
        </p:txBody>
      </p:sp>
      <p:sp>
        <p:nvSpPr>
          <p:cNvPr id="513041" name="Rectangle 16"/>
          <p:cNvSpPr>
            <a:spLocks/>
          </p:cNvSpPr>
          <p:nvPr/>
        </p:nvSpPr>
        <p:spPr bwMode="auto">
          <a:xfrm>
            <a:off x="1741289" y="4263836"/>
            <a:ext cx="6796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Deliver</a:t>
            </a:r>
          </a:p>
        </p:txBody>
      </p:sp>
      <p:sp>
        <p:nvSpPr>
          <p:cNvPr id="513042" name="Rectangle 17"/>
          <p:cNvSpPr>
            <a:spLocks/>
          </p:cNvSpPr>
          <p:nvPr/>
        </p:nvSpPr>
        <p:spPr bwMode="auto">
          <a:xfrm>
            <a:off x="1740174" y="2129641"/>
            <a:ext cx="8225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Measure</a:t>
            </a:r>
          </a:p>
        </p:txBody>
      </p:sp>
      <p:sp>
        <p:nvSpPr>
          <p:cNvPr id="513043" name="Rectangle 18"/>
          <p:cNvSpPr>
            <a:spLocks/>
          </p:cNvSpPr>
          <p:nvPr/>
        </p:nvSpPr>
        <p:spPr bwMode="auto">
          <a:xfrm>
            <a:off x="3306217" y="691961"/>
            <a:ext cx="5471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Learn</a:t>
            </a:r>
          </a:p>
        </p:txBody>
      </p:sp>
      <p:sp>
        <p:nvSpPr>
          <p:cNvPr id="152595" name="AutoShape 19"/>
          <p:cNvSpPr>
            <a:spLocks/>
          </p:cNvSpPr>
          <p:nvPr/>
        </p:nvSpPr>
        <p:spPr bwMode="auto">
          <a:xfrm>
            <a:off x="3071812" y="2357438"/>
            <a:ext cx="3098602" cy="1937742"/>
          </a:xfrm>
          <a:custGeom>
            <a:avLst/>
            <a:gdLst>
              <a:gd name="T0" fmla="+- 0 10800 2668"/>
              <a:gd name="T1" fmla="*/ T0 w 18932"/>
              <a:gd name="T2" fmla="+- 0 10800 730"/>
              <a:gd name="T3" fmla="*/ 10800 h 20870"/>
            </a:gdLst>
            <a:ahLst/>
            <a:cxnLst>
              <a:cxn ang="0">
                <a:pos x="T1" y="T3"/>
              </a:cxn>
            </a:cxnLst>
            <a:rect l="0" t="0" r="r" b="b"/>
            <a:pathLst>
              <a:path w="18932" h="20870">
                <a:moveTo>
                  <a:pt x="-2668" y="-730"/>
                </a:moveTo>
                <a:lnTo>
                  <a:pt x="0" y="3186"/>
                </a:lnTo>
                <a:lnTo>
                  <a:pt x="0" y="18947"/>
                </a:lnTo>
                <a:cubicBezTo>
                  <a:pt x="0" y="20009"/>
                  <a:pt x="489" y="20870"/>
                  <a:pt x="1091" y="20870"/>
                </a:cubicBezTo>
                <a:lnTo>
                  <a:pt x="17841" y="20870"/>
                </a:lnTo>
                <a:cubicBezTo>
                  <a:pt x="18443" y="20870"/>
                  <a:pt x="18932" y="20009"/>
                  <a:pt x="18932" y="18947"/>
                </a:cubicBezTo>
                <a:lnTo>
                  <a:pt x="18932" y="1924"/>
                </a:lnTo>
                <a:cubicBezTo>
                  <a:pt x="18932" y="861"/>
                  <a:pt x="18443" y="0"/>
                  <a:pt x="17841" y="0"/>
                </a:cubicBezTo>
                <a:lnTo>
                  <a:pt x="3478" y="0"/>
                </a:lnTo>
                <a:lnTo>
                  <a:pt x="-2668" y="-730"/>
                </a:lnTo>
                <a:close/>
                <a:moveTo>
                  <a:pt x="-2668" y="-730"/>
                </a:moveTo>
              </a:path>
            </a:pathLst>
          </a:custGeom>
          <a:blipFill dpi="0" rotWithShape="0">
            <a:blip r:embed="rId4"/>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Measure Change</a:t>
            </a:r>
          </a:p>
          <a:p>
            <a:r>
              <a:rPr lang="en-US" sz="1700">
                <a:solidFill>
                  <a:srgbClr val="FFFFFF"/>
                </a:solidFill>
                <a:effectLst>
                  <a:outerShdw blurRad="38100" dist="38100" dir="2700000" algn="tl">
                    <a:srgbClr val="DDDDDD"/>
                  </a:outerShdw>
                </a:effectLst>
                <a:cs typeface="Gill Sans" charset="0"/>
              </a:rPr>
              <a:t>Measure how much the Values changed.</a:t>
            </a:r>
          </a:p>
        </p:txBody>
      </p:sp>
    </p:spTree>
    <p:extLst>
      <p:ext uri="{BB962C8B-B14F-4D97-AF65-F5344CB8AC3E}">
        <p14:creationId xmlns:p14="http://schemas.microsoft.com/office/powerpoint/2010/main" val="2793222926"/>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050" name="Picture 1"/>
          <p:cNvPicPr>
            <a:picLocks noChangeAspect="1" noChangeArrowheads="1"/>
          </p:cNvPicPr>
          <p:nvPr/>
        </p:nvPicPr>
        <p:blipFill>
          <a:blip r:embed="rId2">
            <a:alphaModFix amt="61000"/>
            <a:extLst>
              <a:ext uri="{28A0092B-C50C-407E-A947-70E740481C1C}">
                <a14:useLocalDpi xmlns:a14="http://schemas.microsoft.com/office/drawing/2010/main" val="0"/>
              </a:ext>
            </a:extLst>
          </a:blip>
          <a:srcRect/>
          <a:stretch>
            <a:fillRect/>
          </a:stretch>
        </p:blipFill>
        <p:spPr bwMode="auto">
          <a:xfrm>
            <a:off x="6581180" y="3812976"/>
            <a:ext cx="3866555" cy="3777258"/>
          </a:xfrm>
          <a:prstGeom prst="rect">
            <a:avLst/>
          </a:prstGeom>
          <a:noFill/>
          <a:ln>
            <a:noFill/>
          </a:ln>
          <a:extLst>
            <a:ext uri="{909E8E84-426E-40dd-AFC4-6F175D3DCCD1}">
              <a14:hiddenFill xmlns:a14="http://schemas.microsoft.com/office/drawing/2010/main">
                <a:solidFill>
                  <a:srgbClr val="FFFFFF">
                    <a:alpha val="61000"/>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14051" name="Text Box 2"/>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17938B18-3C80-FB47-8898-9FF539EB58FD}" type="slidenum">
              <a:rPr lang="en-US" sz="1300">
                <a:solidFill>
                  <a:schemeClr val="tx1"/>
                </a:solidFill>
                <a:cs typeface="Gill Sans" charset="0"/>
              </a:rPr>
              <a:pPr eaLnBrk="1" hangingPunct="1"/>
              <a:t>176</a:t>
            </a:fld>
            <a:endParaRPr lang="en-US" sz="1300">
              <a:solidFill>
                <a:schemeClr val="tx1"/>
              </a:solidFill>
              <a:cs typeface="Gill Sans" charset="0"/>
            </a:endParaRPr>
          </a:p>
        </p:txBody>
      </p:sp>
      <p:pic>
        <p:nvPicPr>
          <p:cNvPr id="153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1078" y="482203"/>
            <a:ext cx="2877592" cy="2536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514053" name="Group 4"/>
          <p:cNvGrpSpPr>
            <a:grpSpLocks/>
          </p:cNvGrpSpPr>
          <p:nvPr/>
        </p:nvGrpSpPr>
        <p:grpSpPr bwMode="auto">
          <a:xfrm>
            <a:off x="687586" y="2160985"/>
            <a:ext cx="7500938" cy="2154287"/>
            <a:chOff x="0" y="0"/>
            <a:chExt cx="6720" cy="1930"/>
          </a:xfrm>
        </p:grpSpPr>
        <p:pic>
          <p:nvPicPr>
            <p:cNvPr id="51405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720" cy="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14057" name="Rectangle 6"/>
            <p:cNvSpPr>
              <a:spLocks/>
            </p:cNvSpPr>
            <p:nvPr/>
          </p:nvSpPr>
          <p:spPr bwMode="auto">
            <a:xfrm>
              <a:off x="646" y="1034"/>
              <a:ext cx="237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p>
              <a:pPr>
                <a:spcBef>
                  <a:spcPts val="1125"/>
                </a:spcBef>
              </a:pPr>
              <a:r>
                <a:rPr lang="en-US" sz="1500">
                  <a:solidFill>
                    <a:srgbClr val="44422C"/>
                  </a:solidFill>
                  <a:latin typeface="Helvetica" charset="0"/>
                  <a:cs typeface="Helvetica" charset="0"/>
                  <a:sym typeface="Helvetica" charset="0"/>
                </a:rPr>
                <a:t>Past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[Dec. 2008]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50 sec.</a:t>
              </a:r>
            </a:p>
          </p:txBody>
        </p:sp>
        <p:sp>
          <p:nvSpPr>
            <p:cNvPr id="514058" name="Rectangle 7"/>
            <p:cNvSpPr>
              <a:spLocks/>
            </p:cNvSpPr>
            <p:nvPr/>
          </p:nvSpPr>
          <p:spPr bwMode="auto">
            <a:xfrm>
              <a:off x="3516" y="1034"/>
              <a:ext cx="237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p>
              <a:pPr>
                <a:spcBef>
                  <a:spcPts val="1125"/>
                </a:spcBef>
              </a:pPr>
              <a:r>
                <a:rPr lang="en-US" sz="1500">
                  <a:solidFill>
                    <a:srgbClr val="44422C"/>
                  </a:solidFill>
                  <a:latin typeface="Helvetica" charset="0"/>
                  <a:cs typeface="Helvetica" charset="0"/>
                  <a:sym typeface="Helvetica" charset="0"/>
                </a:rPr>
                <a:t>Goal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[April 2009]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15 sec.</a:t>
              </a:r>
            </a:p>
          </p:txBody>
        </p:sp>
        <p:sp>
          <p:nvSpPr>
            <p:cNvPr id="514059" name="Rectangle 8"/>
            <p:cNvSpPr>
              <a:spLocks/>
            </p:cNvSpPr>
            <p:nvPr/>
          </p:nvSpPr>
          <p:spPr bwMode="auto">
            <a:xfrm>
              <a:off x="1726" y="1034"/>
              <a:ext cx="237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p>
              <a:pPr>
                <a:spcBef>
                  <a:spcPts val="1125"/>
                </a:spcBef>
              </a:pPr>
              <a:r>
                <a:rPr lang="en-US" sz="1500">
                  <a:solidFill>
                    <a:srgbClr val="44422C"/>
                  </a:solidFill>
                  <a:latin typeface="Helvetica" charset="0"/>
                  <a:cs typeface="Helvetica" charset="0"/>
                  <a:sym typeface="Helvetica" charset="0"/>
                </a:rPr>
                <a:t>Tolerable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[April 2009]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40 sec.</a:t>
              </a:r>
            </a:p>
          </p:txBody>
        </p:sp>
        <p:sp>
          <p:nvSpPr>
            <p:cNvPr id="153609" name="Line 9"/>
            <p:cNvSpPr>
              <a:spLocks noChangeShapeType="1"/>
            </p:cNvSpPr>
            <p:nvPr/>
          </p:nvSpPr>
          <p:spPr bwMode="auto">
            <a:xfrm flipH="1">
              <a:off x="2743" y="520"/>
              <a:ext cx="0" cy="501"/>
            </a:xfrm>
            <a:prstGeom prst="line">
              <a:avLst/>
            </a:prstGeom>
            <a:noFill/>
            <a:ln w="88900" cap="flat">
              <a:solidFill>
                <a:schemeClr val="tx1"/>
              </a:solidFill>
              <a:prstDash val="solid"/>
              <a:miter lim="800000"/>
              <a:headEnd type="none" w="med" len="med"/>
              <a:tailEnd type="none" w="med" len="med"/>
            </a:ln>
            <a:effectLst>
              <a:outerShdw blurRad="38100" dist="25399" dir="2700000" algn="ctr" rotWithShape="0">
                <a:schemeClr val="bg2">
                  <a:alpha val="75000"/>
                </a:schemeClr>
              </a:outerShdw>
            </a:effectLst>
          </p:spPr>
          <p:txBody>
            <a:bodyPr lIns="0" tIns="0" rIns="0" bIns="0"/>
            <a:lstStyle/>
            <a:p>
              <a:pPr>
                <a:defRPr/>
              </a:pPr>
              <a:endParaRPr lang="nb-NO">
                <a:ea typeface="ヒラギノ角ゴ ProN W3" charset="-128"/>
                <a:cs typeface="ヒラギノ角ゴ ProN W3" charset="-128"/>
              </a:endParaRPr>
            </a:p>
          </p:txBody>
        </p:sp>
      </p:grpSp>
      <p:sp>
        <p:nvSpPr>
          <p:cNvPr id="153610" name="AutoShape 10"/>
          <p:cNvSpPr>
            <a:spLocks/>
          </p:cNvSpPr>
          <p:nvPr/>
        </p:nvSpPr>
        <p:spPr bwMode="auto">
          <a:xfrm>
            <a:off x="2884289" y="2134195"/>
            <a:ext cx="1553766" cy="571500"/>
          </a:xfrm>
          <a:prstGeom prst="roundRect">
            <a:avLst>
              <a:gd name="adj" fmla="val 23435"/>
            </a:avLst>
          </a:prstGeom>
          <a:blipFill dpi="0" rotWithShape="0">
            <a:blip r:embed="rId5"/>
            <a:srcRect/>
            <a:tile tx="0" ty="0" sx="100000" sy="100000" flip="none" algn="tl"/>
          </a:blipFill>
          <a:ln>
            <a:noFill/>
          </a:ln>
          <a:extLst>
            <a:ext uri="{91240B29-F687-4f45-9708-019B960494DF}">
              <a14:hiddenLine xmlns:a14="http://schemas.microsoft.com/office/drawing/2010/main" w="25400">
                <a:solidFill>
                  <a:srgbClr val="000000"/>
                </a:solidFill>
                <a:miter lim="800000"/>
                <a:headEnd/>
                <a:tailEnd/>
              </a14:hiddenLine>
            </a:ext>
          </a:extLst>
        </p:spPr>
        <p:txBody>
          <a:bodyPr lIns="26788" tIns="26788" rIns="26788" bIns="26788" anchor="ctr"/>
          <a:lstStyle/>
          <a:p>
            <a:r>
              <a:rPr lang="en-US">
                <a:solidFill>
                  <a:srgbClr val="FFFFFF"/>
                </a:solidFill>
                <a:cs typeface="Gill Sans" charset="0"/>
              </a:rPr>
              <a:t>20 sec.</a:t>
            </a:r>
          </a:p>
        </p:txBody>
      </p:sp>
      <p:sp>
        <p:nvSpPr>
          <p:cNvPr id="153611" name="Rectangle 11"/>
          <p:cNvSpPr>
            <a:spLocks/>
          </p:cNvSpPr>
          <p:nvPr/>
        </p:nvSpPr>
        <p:spPr bwMode="auto">
          <a:xfrm>
            <a:off x="6759773" y="629037"/>
            <a:ext cx="1673422" cy="3108543"/>
          </a:xfrm>
          <a:prstGeom prst="rect">
            <a:avLst/>
          </a:prstGeom>
          <a:noFill/>
          <a:ln w="12700" cap="flat">
            <a:noFill/>
            <a:miter lim="800000"/>
            <a:headEnd type="none" w="med" len="med"/>
            <a:tailEnd type="none" w="med" len="med"/>
          </a:ln>
          <a:effectLst>
            <a:outerShdw blurRad="127000" dist="228599" dir="2700000" algn="ctr" rotWithShape="0">
              <a:schemeClr val="bg2">
                <a:alpha val="75000"/>
              </a:schemeClr>
            </a:outerShdw>
          </a:effectLst>
        </p:spPr>
        <p:txBody>
          <a:bodyPr wrap="none" lIns="0" tIns="0" rIns="0" bIns="0" anchor="ctr">
            <a:spAutoFit/>
          </a:bodyPr>
          <a:lstStyle/>
          <a:p>
            <a:pPr>
              <a:defRPr/>
            </a:pPr>
            <a:r>
              <a:rPr lang="en-US" sz="20200">
                <a:latin typeface="Engravers MT" charset="0"/>
                <a:ea typeface="Engravers MT" charset="0"/>
                <a:cs typeface="Engravers MT" charset="0"/>
                <a:sym typeface="Engravers MT" charset="0"/>
              </a:rPr>
              <a:t>?</a:t>
            </a:r>
          </a:p>
        </p:txBody>
      </p:sp>
    </p:spTree>
    <p:extLst>
      <p:ext uri="{BB962C8B-B14F-4D97-AF65-F5344CB8AC3E}">
        <p14:creationId xmlns:p14="http://schemas.microsoft.com/office/powerpoint/2010/main" val="3455800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53603"/>
                                        </p:tgtEl>
                                        <p:attrNameLst>
                                          <p:attrName>style.visibility</p:attrName>
                                        </p:attrNameLst>
                                      </p:cBhvr>
                                      <p:to>
                                        <p:strVal val="visible"/>
                                      </p:to>
                                    </p:set>
                                    <p:anim calcmode="lin" valueType="num">
                                      <p:cBhvr additive="base">
                                        <p:cTn id="7" dur="500" fill="hold"/>
                                        <p:tgtEl>
                                          <p:spTgt spid="153603"/>
                                        </p:tgtEl>
                                        <p:attrNameLst>
                                          <p:attrName>ppt_x</p:attrName>
                                        </p:attrNameLst>
                                      </p:cBhvr>
                                      <p:tavLst>
                                        <p:tav tm="0">
                                          <p:val>
                                            <p:strVal val="0-#ppt_w/2"/>
                                          </p:val>
                                        </p:tav>
                                        <p:tav tm="100000">
                                          <p:val>
                                            <p:strVal val="#ppt_x"/>
                                          </p:val>
                                        </p:tav>
                                      </p:tavLst>
                                    </p:anim>
                                    <p:anim calcmode="lin" valueType="num">
                                      <p:cBhvr additive="base">
                                        <p:cTn id="8" dur="500" fill="hold"/>
                                        <p:tgtEl>
                                          <p:spTgt spid="1536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536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0" grpId="0" animBg="1"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074" name="Picture 1"/>
          <p:cNvPicPr>
            <a:picLocks noChangeAspect="1" noChangeArrowheads="1"/>
          </p:cNvPicPr>
          <p:nvPr/>
        </p:nvPicPr>
        <p:blipFill>
          <a:blip r:embed="rId2">
            <a:alphaModFix amt="61000"/>
            <a:extLst>
              <a:ext uri="{28A0092B-C50C-407E-A947-70E740481C1C}">
                <a14:useLocalDpi xmlns:a14="http://schemas.microsoft.com/office/drawing/2010/main" val="0"/>
              </a:ext>
            </a:extLst>
          </a:blip>
          <a:srcRect/>
          <a:stretch>
            <a:fillRect/>
          </a:stretch>
        </p:blipFill>
        <p:spPr bwMode="auto">
          <a:xfrm>
            <a:off x="6581180" y="3812976"/>
            <a:ext cx="3866555" cy="3777258"/>
          </a:xfrm>
          <a:prstGeom prst="rect">
            <a:avLst/>
          </a:prstGeom>
          <a:noFill/>
          <a:ln>
            <a:noFill/>
          </a:ln>
          <a:extLst>
            <a:ext uri="{909E8E84-426E-40dd-AFC4-6F175D3DCCD1}">
              <a14:hiddenFill xmlns:a14="http://schemas.microsoft.com/office/drawing/2010/main">
                <a:solidFill>
                  <a:srgbClr val="FFFFFF">
                    <a:alpha val="61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150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97" y="1401961"/>
            <a:ext cx="8752210" cy="287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54627" name="Rectangle 3"/>
          <p:cNvSpPr>
            <a:spLocks/>
          </p:cNvSpPr>
          <p:nvPr/>
        </p:nvSpPr>
        <p:spPr bwMode="auto">
          <a:xfrm>
            <a:off x="6759773" y="629037"/>
            <a:ext cx="1673422" cy="3108543"/>
          </a:xfrm>
          <a:prstGeom prst="rect">
            <a:avLst/>
          </a:prstGeom>
          <a:noFill/>
          <a:ln w="12700" cap="flat">
            <a:noFill/>
            <a:miter lim="800000"/>
            <a:headEnd type="none" w="med" len="med"/>
            <a:tailEnd type="none" w="med" len="med"/>
          </a:ln>
          <a:effectLst>
            <a:outerShdw blurRad="127000" dist="228599" dir="2700000" algn="ctr" rotWithShape="0">
              <a:schemeClr val="bg2">
                <a:alpha val="75000"/>
              </a:schemeClr>
            </a:outerShdw>
          </a:effectLst>
        </p:spPr>
        <p:txBody>
          <a:bodyPr wrap="none" lIns="0" tIns="0" rIns="0" bIns="0" anchor="ctr">
            <a:spAutoFit/>
          </a:bodyPr>
          <a:lstStyle/>
          <a:p>
            <a:pPr>
              <a:defRPr/>
            </a:pPr>
            <a:r>
              <a:rPr lang="en-US" sz="20200">
                <a:latin typeface="Engravers MT" charset="0"/>
                <a:ea typeface="Engravers MT" charset="0"/>
                <a:cs typeface="Engravers MT" charset="0"/>
                <a:sym typeface="Engravers MT" charset="0"/>
              </a:rPr>
              <a:t>?</a:t>
            </a:r>
          </a:p>
        </p:txBody>
      </p:sp>
      <p:sp>
        <p:nvSpPr>
          <p:cNvPr id="515077" name="Text Box 4"/>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11CC783B-7B37-504D-8E67-D18A5185540F}" type="slidenum">
              <a:rPr lang="en-US" sz="1300">
                <a:solidFill>
                  <a:schemeClr val="tx1"/>
                </a:solidFill>
                <a:cs typeface="Gill Sans" charset="0"/>
              </a:rPr>
              <a:pPr eaLnBrk="1" hangingPunct="1"/>
              <a:t>177</a:t>
            </a:fld>
            <a:endParaRPr lang="en-US" sz="1300">
              <a:solidFill>
                <a:schemeClr val="tx1"/>
              </a:solidFill>
              <a:cs typeface="Gill Sans" charset="0"/>
            </a:endParaRPr>
          </a:p>
        </p:txBody>
      </p:sp>
      <p:sp>
        <p:nvSpPr>
          <p:cNvPr id="515078" name="Rectangle 5"/>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Tree>
    <p:extLst>
      <p:ext uri="{BB962C8B-B14F-4D97-AF65-F5344CB8AC3E}">
        <p14:creationId xmlns:p14="http://schemas.microsoft.com/office/powerpoint/2010/main" val="1132192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BC7CF958-8FEE-B64B-8DB2-C39FBE4599DD}" type="slidenum">
              <a:rPr lang="en-US" sz="1300">
                <a:solidFill>
                  <a:schemeClr val="tx1"/>
                </a:solidFill>
                <a:cs typeface="Gill Sans" charset="0"/>
              </a:rPr>
              <a:pPr eaLnBrk="1" hangingPunct="1"/>
              <a:t>178</a:t>
            </a:fld>
            <a:endParaRPr lang="en-US" sz="1300">
              <a:solidFill>
                <a:schemeClr val="tx1"/>
              </a:solidFill>
              <a:cs typeface="Gill Sans" charset="0"/>
            </a:endParaRPr>
          </a:p>
        </p:txBody>
      </p:sp>
      <p:pic>
        <p:nvPicPr>
          <p:cNvPr id="516099" name="Picture 1"/>
          <p:cNvPicPr>
            <a:picLocks noChangeAspect="1" noChangeArrowheads="1"/>
          </p:cNvPicPr>
          <p:nvPr/>
        </p:nvPicPr>
        <p:blipFill>
          <a:blip r:embed="rId3">
            <a:alphaModFix amt="61000"/>
            <a:extLst>
              <a:ext uri="{28A0092B-C50C-407E-A947-70E740481C1C}">
                <a14:useLocalDpi xmlns:a14="http://schemas.microsoft.com/office/drawing/2010/main" val="0"/>
              </a:ext>
            </a:extLst>
          </a:blip>
          <a:srcRect/>
          <a:stretch>
            <a:fillRect/>
          </a:stretch>
        </p:blipFill>
        <p:spPr bwMode="auto">
          <a:xfrm>
            <a:off x="6581180" y="3812976"/>
            <a:ext cx="3866555" cy="3777258"/>
          </a:xfrm>
          <a:prstGeom prst="rect">
            <a:avLst/>
          </a:prstGeom>
          <a:noFill/>
          <a:ln>
            <a:noFill/>
          </a:ln>
          <a:extLst>
            <a:ext uri="{909E8E84-426E-40dd-AFC4-6F175D3DCCD1}">
              <a14:hiddenFill xmlns:a14="http://schemas.microsoft.com/office/drawing/2010/main">
                <a:solidFill>
                  <a:srgbClr val="FFFFFF">
                    <a:alpha val="61000"/>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16100" name="Rectangle 2"/>
          <p:cNvSpPr>
            <a:spLocks noGrp="1" noChangeArrowheads="1"/>
          </p:cNvSpPr>
          <p:nvPr>
            <p:ph type="title"/>
          </p:nvPr>
        </p:nvSpPr>
        <p:spPr>
          <a:xfrm>
            <a:off x="1107281" y="392906"/>
            <a:ext cx="7804547" cy="3518297"/>
          </a:xfrm>
        </p:spPr>
        <p:txBody>
          <a:bodyPr/>
          <a:lstStyle/>
          <a:p>
            <a:pPr algn="l" eaLnBrk="1" hangingPunct="1"/>
            <a:r>
              <a:rPr lang="en-US" sz="3400">
                <a:solidFill>
                  <a:srgbClr val="18376A"/>
                </a:solidFill>
                <a:latin typeface="Gill Sans" charset="0"/>
                <a:ea typeface="ヒラギノ角ゴ ProN W3" charset="0"/>
                <a:cs typeface="ヒラギノ角ゴ ProN W3" charset="0"/>
              </a:rPr>
              <a:t/>
            </a:r>
            <a:br>
              <a:rPr lang="en-US" sz="3400">
                <a:solidFill>
                  <a:srgbClr val="18376A"/>
                </a:solidFill>
                <a:latin typeface="Gill Sans" charset="0"/>
                <a:ea typeface="ヒラギノ角ゴ ProN W3" charset="0"/>
                <a:cs typeface="ヒラギノ角ゴ ProN W3" charset="0"/>
              </a:rPr>
            </a:br>
            <a:r>
              <a:rPr lang="ja-JP" altLang="en-US" sz="3400">
                <a:solidFill>
                  <a:srgbClr val="18376A"/>
                </a:solidFill>
                <a:latin typeface="Gill Sans" charset="0"/>
                <a:ea typeface="ヒラギノ角ゴ ProN W3" charset="0"/>
                <a:cs typeface="ヒラギノ角ゴ ProN W3" charset="0"/>
              </a:rPr>
              <a:t>“</a:t>
            </a:r>
            <a:r>
              <a:rPr lang="en-US" sz="3400">
                <a:solidFill>
                  <a:srgbClr val="18376A"/>
                </a:solidFill>
                <a:latin typeface="Gill Sans" charset="0"/>
                <a:ea typeface="ヒラギノ角ゴ ProN W3" charset="0"/>
                <a:cs typeface="ヒラギノ角ゴ ProN W3" charset="0"/>
              </a:rPr>
              <a:t>Our challenge is to measure in practice</a:t>
            </a:r>
            <a:r>
              <a:rPr lang="ja-JP" altLang="en-US" sz="3400">
                <a:solidFill>
                  <a:srgbClr val="18376A"/>
                </a:solidFill>
                <a:latin typeface="Gill Sans" charset="0"/>
                <a:ea typeface="ヒラギノ角ゴ ProN W3" charset="0"/>
                <a:cs typeface="ヒラギノ角ゴ ProN W3" charset="0"/>
              </a:rPr>
              <a:t>”</a:t>
            </a:r>
            <a:r>
              <a:rPr lang="en-US" sz="3400">
                <a:solidFill>
                  <a:srgbClr val="18376A"/>
                </a:solidFill>
                <a:latin typeface="Gill Sans" charset="0"/>
                <a:ea typeface="ヒラギノ角ゴ ProN W3" charset="0"/>
                <a:cs typeface="ヒラギノ角ゴ ProN W3" charset="0"/>
              </a:rPr>
              <a:t/>
            </a:r>
            <a:br>
              <a:rPr lang="en-US" sz="3400">
                <a:solidFill>
                  <a:srgbClr val="18376A"/>
                </a:solidFill>
                <a:latin typeface="Gill Sans" charset="0"/>
                <a:ea typeface="ヒラギノ角ゴ ProN W3" charset="0"/>
                <a:cs typeface="ヒラギノ角ゴ ProN W3" charset="0"/>
              </a:rPr>
            </a:br>
            <a:endParaRPr lang="en-US" sz="3400">
              <a:solidFill>
                <a:srgbClr val="18376A"/>
              </a:solidFill>
              <a:latin typeface="Gill Sans" charset="0"/>
              <a:ea typeface="ヒラギノ角ゴ ProN W3" charset="0"/>
              <a:cs typeface="ヒラギノ角ゴ ProN W3" charset="0"/>
            </a:endParaRPr>
          </a:p>
        </p:txBody>
      </p:sp>
      <p:sp>
        <p:nvSpPr>
          <p:cNvPr id="516101" name="Rectangle 3"/>
          <p:cNvSpPr>
            <a:spLocks noGrp="1" noChangeArrowheads="1"/>
          </p:cNvSpPr>
          <p:nvPr>
            <p:ph type="body" idx="1"/>
          </p:nvPr>
        </p:nvSpPr>
        <p:spPr>
          <a:xfrm>
            <a:off x="598289" y="4759523"/>
            <a:ext cx="8081367" cy="1357313"/>
          </a:xfrm>
        </p:spPr>
        <p:txBody>
          <a:bodyPr/>
          <a:lstStyle/>
          <a:p>
            <a:pPr marL="0" indent="0"/>
            <a:r>
              <a:rPr lang="en-US" sz="3000">
                <a:solidFill>
                  <a:srgbClr val="535353"/>
                </a:solidFill>
                <a:latin typeface="Calibri Bold" charset="0"/>
                <a:ea typeface="ヒラギノ角ゴ ProN W3" charset="0"/>
                <a:cs typeface="Calibri Bold" charset="0"/>
                <a:sym typeface="Calibri Bold" charset="0"/>
              </a:rPr>
              <a:t>Anne Hognestad</a:t>
            </a:r>
            <a:r>
              <a:rPr lang="en-US" sz="1400">
                <a:solidFill>
                  <a:srgbClr val="535353"/>
                </a:solidFill>
                <a:latin typeface="Calibri Bold" charset="0"/>
                <a:ea typeface="ヒラギノ角ゴ ProN W6" charset="0"/>
                <a:cs typeface="ヒラギノ角ゴ ProN W6" charset="0"/>
                <a:sym typeface="Calibri Bold" charset="0"/>
              </a:rPr>
              <a:t/>
            </a:r>
            <a:br>
              <a:rPr lang="en-US" sz="1400">
                <a:solidFill>
                  <a:srgbClr val="535353"/>
                </a:solidFill>
                <a:latin typeface="Calibri Bold" charset="0"/>
                <a:ea typeface="ヒラギノ角ゴ ProN W6" charset="0"/>
                <a:cs typeface="ヒラギノ角ゴ ProN W6" charset="0"/>
                <a:sym typeface="Calibri Bold" charset="0"/>
              </a:rPr>
            </a:br>
            <a:r>
              <a:rPr lang="en-US" sz="1400">
                <a:solidFill>
                  <a:srgbClr val="535353"/>
                </a:solidFill>
                <a:latin typeface="Calibri" charset="0"/>
                <a:ea typeface="ヒラギノ角ゴ ProN W3" charset="0"/>
                <a:cs typeface="Calibri" charset="0"/>
                <a:sym typeface="Calibri" charset="0"/>
              </a:rPr>
              <a:t>Project Owner:</a:t>
            </a:r>
            <a:r>
              <a:rPr lang="en-US" sz="1400">
                <a:solidFill>
                  <a:srgbClr val="535353"/>
                </a:solidFill>
                <a:latin typeface="Calibri" charset="0"/>
                <a:ea typeface="ヒラギノ角ゴ ProN W3" charset="0"/>
                <a:cs typeface="ヒラギノ角ゴ ProN W3" charset="0"/>
                <a:sym typeface="Calibri" charset="0"/>
              </a:rPr>
              <a:t/>
            </a:r>
            <a:br>
              <a:rPr lang="en-US" sz="1400">
                <a:solidFill>
                  <a:srgbClr val="535353"/>
                </a:solidFill>
                <a:latin typeface="Calibri" charset="0"/>
                <a:ea typeface="ヒラギノ角ゴ ProN W3" charset="0"/>
                <a:cs typeface="ヒラギノ角ゴ ProN W3" charset="0"/>
                <a:sym typeface="Calibri" charset="0"/>
              </a:rPr>
            </a:br>
            <a:r>
              <a:rPr lang="en-US" sz="1400">
                <a:solidFill>
                  <a:srgbClr val="1197FF"/>
                </a:solidFill>
                <a:latin typeface="Calibri" charset="0"/>
                <a:ea typeface="ヒラギノ角ゴ ProN W3" charset="0"/>
                <a:cs typeface="Calibri" charset="0"/>
                <a:sym typeface="Calibri" charset="0"/>
              </a:rPr>
              <a:t>anne.hognestad@posten.no</a:t>
            </a:r>
            <a:endParaRPr lang="en-US" sz="1400">
              <a:solidFill>
                <a:srgbClr val="1197FF"/>
              </a:solidFill>
              <a:latin typeface="Calibri" charset="0"/>
              <a:ea typeface="ヒラギノ角ゴ ProN W3" charset="0"/>
              <a:cs typeface="ヒラギノ角ゴ ProN W3" charset="0"/>
              <a:sym typeface="Calibri" charset="0"/>
            </a:endParaRPr>
          </a:p>
        </p:txBody>
      </p:sp>
      <p:sp>
        <p:nvSpPr>
          <p:cNvPr id="516102" name="Rectangle 4"/>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Tree>
    <p:extLst>
      <p:ext uri="{BB962C8B-B14F-4D97-AF65-F5344CB8AC3E}">
        <p14:creationId xmlns:p14="http://schemas.microsoft.com/office/powerpoint/2010/main" val="3844497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1D227AB9-D66C-184B-9319-0872AEF10F99}" type="slidenum">
              <a:rPr lang="en-US" sz="1300">
                <a:solidFill>
                  <a:schemeClr val="tx1"/>
                </a:solidFill>
                <a:cs typeface="Gill Sans" charset="0"/>
              </a:rPr>
              <a:pPr eaLnBrk="1" hangingPunct="1"/>
              <a:t>179</a:t>
            </a:fld>
            <a:endParaRPr lang="en-US" sz="1300">
              <a:solidFill>
                <a:schemeClr val="tx1"/>
              </a:solidFill>
              <a:cs typeface="Gill Sans" charset="0"/>
            </a:endParaRPr>
          </a:p>
        </p:txBody>
      </p:sp>
      <p:pic>
        <p:nvPicPr>
          <p:cNvPr id="518147" name="Picture 1"/>
          <p:cNvPicPr>
            <a:picLocks noChangeAspect="1" noChangeArrowheads="1"/>
          </p:cNvPicPr>
          <p:nvPr/>
        </p:nvPicPr>
        <p:blipFill>
          <a:blip r:embed="rId3">
            <a:alphaModFix amt="61000"/>
            <a:extLst>
              <a:ext uri="{28A0092B-C50C-407E-A947-70E740481C1C}">
                <a14:useLocalDpi xmlns:a14="http://schemas.microsoft.com/office/drawing/2010/main" val="0"/>
              </a:ext>
            </a:extLst>
          </a:blip>
          <a:srcRect/>
          <a:stretch>
            <a:fillRect/>
          </a:stretch>
        </p:blipFill>
        <p:spPr bwMode="auto">
          <a:xfrm>
            <a:off x="6581180" y="3812976"/>
            <a:ext cx="3866555" cy="3777258"/>
          </a:xfrm>
          <a:prstGeom prst="rect">
            <a:avLst/>
          </a:prstGeom>
          <a:noFill/>
          <a:ln>
            <a:noFill/>
          </a:ln>
          <a:extLst>
            <a:ext uri="{909E8E84-426E-40dd-AFC4-6F175D3DCCD1}">
              <a14:hiddenFill xmlns:a14="http://schemas.microsoft.com/office/drawing/2010/main">
                <a:solidFill>
                  <a:srgbClr val="FFFFFF">
                    <a:alpha val="61000"/>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18148" name="Rectangle 2"/>
          <p:cNvSpPr>
            <a:spLocks noGrp="1" noChangeArrowheads="1"/>
          </p:cNvSpPr>
          <p:nvPr>
            <p:ph type="title"/>
          </p:nvPr>
        </p:nvSpPr>
        <p:spPr>
          <a:xfrm>
            <a:off x="-44648" y="178594"/>
            <a:ext cx="9188648" cy="1857375"/>
          </a:xfrm>
        </p:spPr>
        <p:txBody>
          <a:bodyPr/>
          <a:lstStyle/>
          <a:p>
            <a:pPr eaLnBrk="1" hangingPunct="1"/>
            <a:r>
              <a:rPr lang="en-US">
                <a:latin typeface="Gill Sans" charset="0"/>
                <a:ea typeface="ヒラギノ角ゴ ProN W3" charset="0"/>
                <a:cs typeface="ヒラギノ角ゴ ProN W3" charset="0"/>
              </a:rPr>
              <a:t>Measurements:</a:t>
            </a:r>
            <a:br>
              <a:rPr lang="en-US">
                <a:latin typeface="Gill Sans" charset="0"/>
                <a:ea typeface="ヒラギノ角ゴ ProN W3" charset="0"/>
                <a:cs typeface="ヒラギノ角ゴ ProN W3" charset="0"/>
              </a:rPr>
            </a:br>
            <a:r>
              <a:rPr lang="en-US">
                <a:latin typeface="Gill Sans" charset="0"/>
                <a:ea typeface="ヒラギノ角ゴ ProN W3" charset="0"/>
                <a:cs typeface="ヒラギノ角ゴ ProN W3" charset="0"/>
              </a:rPr>
              <a:t>Establishing </a:t>
            </a:r>
            <a:r>
              <a:rPr lang="en-US" b="1">
                <a:latin typeface="Gill Sans" charset="0"/>
                <a:ea typeface="ヒラギノ角ゴ ProN W3" charset="0"/>
                <a:cs typeface="ヒラギノ角ゴ ProN W3" charset="0"/>
              </a:rPr>
              <a:t>Past</a:t>
            </a:r>
            <a:r>
              <a:rPr lang="en-US">
                <a:latin typeface="Gill Sans" charset="0"/>
                <a:ea typeface="ヒラギノ角ゴ ProN W3" charset="0"/>
                <a:cs typeface="ヒラギノ角ゴ ProN W3" charset="0"/>
              </a:rPr>
              <a:t> Levels</a:t>
            </a:r>
          </a:p>
        </p:txBody>
      </p:sp>
      <p:grpSp>
        <p:nvGrpSpPr>
          <p:cNvPr id="518149" name="Group 3"/>
          <p:cNvGrpSpPr>
            <a:grpSpLocks/>
          </p:cNvGrpSpPr>
          <p:nvPr/>
        </p:nvGrpSpPr>
        <p:grpSpPr bwMode="auto">
          <a:xfrm>
            <a:off x="750094" y="2687836"/>
            <a:ext cx="7500938" cy="2154287"/>
            <a:chOff x="0" y="0"/>
            <a:chExt cx="6720" cy="1930"/>
          </a:xfrm>
        </p:grpSpPr>
        <p:pic>
          <p:nvPicPr>
            <p:cNvPr id="5181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720" cy="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18153" name="Rectangle 5"/>
            <p:cNvSpPr>
              <a:spLocks/>
            </p:cNvSpPr>
            <p:nvPr/>
          </p:nvSpPr>
          <p:spPr bwMode="auto">
            <a:xfrm>
              <a:off x="646" y="1034"/>
              <a:ext cx="237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p>
              <a:pPr>
                <a:spcBef>
                  <a:spcPts val="1125"/>
                </a:spcBef>
              </a:pPr>
              <a:r>
                <a:rPr lang="en-US" sz="1500">
                  <a:solidFill>
                    <a:srgbClr val="44422C"/>
                  </a:solidFill>
                  <a:latin typeface="Helvetica" charset="0"/>
                  <a:cs typeface="Helvetica" charset="0"/>
                  <a:sym typeface="Helvetica" charset="0"/>
                </a:rPr>
                <a:t>Past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[March. 2008]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 sec.</a:t>
              </a:r>
            </a:p>
          </p:txBody>
        </p:sp>
      </p:grpSp>
      <p:sp>
        <p:nvSpPr>
          <p:cNvPr id="518150" name="Rectangle 6"/>
          <p:cNvSpPr>
            <a:spLocks/>
          </p:cNvSpPr>
          <p:nvPr/>
        </p:nvSpPr>
        <p:spPr bwMode="auto">
          <a:xfrm>
            <a:off x="491133" y="4567535"/>
            <a:ext cx="8295680" cy="1009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endParaRPr lang="en-US" sz="1700" b="1">
              <a:cs typeface="Gill Sans" charset="0"/>
            </a:endParaRPr>
          </a:p>
          <a:p>
            <a:pPr algn="l"/>
            <a:endParaRPr lang="en-US" sz="1700" b="1">
              <a:cs typeface="Gill Sans" charset="0"/>
            </a:endParaRPr>
          </a:p>
          <a:p>
            <a:pPr algn="l"/>
            <a:r>
              <a:rPr lang="en-US" sz="1700" b="1">
                <a:cs typeface="Gill Sans" charset="0"/>
              </a:rPr>
              <a:t>Scale: Average time, in seconds, a User </a:t>
            </a:r>
            <a:r>
              <a:rPr lang="en-US" sz="1700">
                <a:cs typeface="Gill Sans" charset="0"/>
              </a:rPr>
              <a:t>with def. [User-Experience, default=Normal]</a:t>
            </a:r>
            <a:r>
              <a:rPr lang="en-US" sz="1700" b="1">
                <a:cs typeface="Gill Sans" charset="0"/>
              </a:rPr>
              <a:t> uses to find what they and we want them to find.</a:t>
            </a:r>
          </a:p>
        </p:txBody>
      </p:sp>
      <p:sp>
        <p:nvSpPr>
          <p:cNvPr id="518151" name="Rectangle 7"/>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Tree>
    <p:extLst>
      <p:ext uri="{BB962C8B-B14F-4D97-AF65-F5344CB8AC3E}">
        <p14:creationId xmlns:p14="http://schemas.microsoft.com/office/powerpoint/2010/main" val="2126034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Game 1: Analyze Your Plans</a:t>
            </a:r>
            <a:endParaRPr lang="en-GB" dirty="0"/>
          </a:p>
        </p:txBody>
      </p:sp>
      <p:sp>
        <p:nvSpPr>
          <p:cNvPr id="8" name="Text Placeholder 7"/>
          <p:cNvSpPr>
            <a:spLocks noGrp="1"/>
          </p:cNvSpPr>
          <p:nvPr>
            <p:ph type="body" idx="1"/>
          </p:nvPr>
        </p:nvSpPr>
        <p:spPr/>
        <p:txBody>
          <a:bodyPr/>
          <a:lstStyle/>
          <a:p>
            <a:r>
              <a:rPr lang="en-GB" dirty="0" smtClean="0"/>
              <a:t>Instructions</a:t>
            </a:r>
            <a:endParaRPr lang="en-GB" dirty="0"/>
          </a:p>
        </p:txBody>
      </p:sp>
      <p:sp>
        <p:nvSpPr>
          <p:cNvPr id="3" name="Content Placeholder 2"/>
          <p:cNvSpPr>
            <a:spLocks noGrp="1"/>
          </p:cNvSpPr>
          <p:nvPr>
            <p:ph sz="half" idx="2"/>
          </p:nvPr>
        </p:nvSpPr>
        <p:spPr/>
        <p:txBody>
          <a:bodyPr>
            <a:normAutofit fontScale="85000" lnSpcReduction="10000"/>
          </a:bodyPr>
          <a:lstStyle/>
          <a:p>
            <a:r>
              <a:rPr lang="en-GB" dirty="0" smtClean="0"/>
              <a:t>From plans or presentations identify the Top Critical Objectives</a:t>
            </a:r>
          </a:p>
          <a:p>
            <a:pPr lvl="1"/>
            <a:r>
              <a:rPr lang="en-GB" dirty="0" smtClean="0">
                <a:solidFill>
                  <a:srgbClr val="FFFF00"/>
                </a:solidFill>
              </a:rPr>
              <a:t>Enhanced </a:t>
            </a:r>
            <a:r>
              <a:rPr lang="en-GB" dirty="0" err="1" smtClean="0">
                <a:solidFill>
                  <a:srgbClr val="FFFF00"/>
                </a:solidFill>
              </a:rPr>
              <a:t>x</a:t>
            </a:r>
            <a:r>
              <a:rPr lang="en-GB" dirty="0" smtClean="0">
                <a:solidFill>
                  <a:srgbClr val="FFFF00"/>
                </a:solidFill>
              </a:rPr>
              <a:t>, Improved Y, Reduced </a:t>
            </a:r>
            <a:r>
              <a:rPr lang="en-GB" dirty="0" smtClean="0"/>
              <a:t>Z</a:t>
            </a:r>
          </a:p>
          <a:p>
            <a:r>
              <a:rPr lang="en-GB" dirty="0" smtClean="0"/>
              <a:t>How many of them are defined, somewhere, so that you could test and prove they were delivered?</a:t>
            </a:r>
          </a:p>
          <a:p>
            <a:r>
              <a:rPr lang="en-GB" dirty="0" smtClean="0"/>
              <a:t>How many of them are ‘what you really want?”</a:t>
            </a:r>
          </a:p>
          <a:p>
            <a:pPr lvl="1"/>
            <a:r>
              <a:rPr lang="en-GB" dirty="0" smtClean="0"/>
              <a:t>As opposed to someone belief on how to get it?</a:t>
            </a:r>
          </a:p>
          <a:p>
            <a:pPr lvl="2"/>
            <a:r>
              <a:rPr lang="en-GB" dirty="0" smtClean="0"/>
              <a:t>Which, if mistaken, might not get you what you want ?</a:t>
            </a:r>
            <a:endParaRPr lang="en-GB" dirty="0"/>
          </a:p>
        </p:txBody>
      </p:sp>
      <p:sp>
        <p:nvSpPr>
          <p:cNvPr id="9" name="Text Placeholder 8"/>
          <p:cNvSpPr>
            <a:spLocks noGrp="1"/>
          </p:cNvSpPr>
          <p:nvPr>
            <p:ph type="body" sz="quarter" idx="3"/>
          </p:nvPr>
        </p:nvSpPr>
        <p:spPr/>
        <p:txBody>
          <a:bodyPr/>
          <a:lstStyle/>
          <a:p>
            <a:r>
              <a:rPr lang="en-GB" dirty="0" smtClean="0"/>
              <a:t>Examples</a:t>
            </a:r>
            <a:endParaRPr lang="en-GB" dirty="0"/>
          </a:p>
        </p:txBody>
      </p:sp>
      <p:sp>
        <p:nvSpPr>
          <p:cNvPr id="10" name="Content Placeholder 9"/>
          <p:cNvSpPr>
            <a:spLocks noGrp="1"/>
          </p:cNvSpPr>
          <p:nvPr>
            <p:ph sz="quarter" idx="4"/>
          </p:nvPr>
        </p:nvSpPr>
        <p:spPr/>
        <p:txBody>
          <a:bodyPr>
            <a:normAutofit fontScale="85000" lnSpcReduction="10000"/>
          </a:bodyPr>
          <a:lstStyle/>
          <a:p>
            <a:r>
              <a:rPr lang="en-GB" dirty="0" smtClean="0"/>
              <a:t>Faster to Market (Time to Market)</a:t>
            </a:r>
          </a:p>
          <a:p>
            <a:r>
              <a:rPr lang="en-GB" dirty="0" smtClean="0"/>
              <a:t>Reduce Change Costs (Adaptability)</a:t>
            </a:r>
          </a:p>
          <a:p>
            <a:r>
              <a:rPr lang="en-GB" dirty="0" smtClean="0"/>
              <a:t>Better Integration [3</a:t>
            </a:r>
            <a:r>
              <a:rPr lang="en-GB" baseline="30000" dirty="0" smtClean="0"/>
              <a:t>rd</a:t>
            </a:r>
            <a:r>
              <a:rPr lang="en-GB" dirty="0" smtClean="0"/>
              <a:t> Party]</a:t>
            </a:r>
          </a:p>
          <a:p>
            <a:r>
              <a:rPr lang="en-GB" dirty="0" smtClean="0"/>
              <a:t>Improved Employee Retention</a:t>
            </a:r>
          </a:p>
          <a:p>
            <a:r>
              <a:rPr lang="en-GB" dirty="0" smtClean="0"/>
              <a:t>Easier Recruitment</a:t>
            </a:r>
          </a:p>
          <a:p>
            <a:r>
              <a:rPr lang="en-GB" dirty="0" smtClean="0"/>
              <a:t>Reduce Tech Capability Bottleneck</a:t>
            </a:r>
          </a:p>
          <a:p>
            <a:r>
              <a:rPr lang="en-GB" dirty="0" smtClean="0"/>
              <a:t>Enhanced Market Responsiveness</a:t>
            </a:r>
          </a:p>
          <a:p>
            <a:pPr lvl="1"/>
            <a:r>
              <a:rPr lang="en-GB" dirty="0" smtClean="0"/>
              <a:t>More Membership Growth</a:t>
            </a:r>
          </a:p>
          <a:p>
            <a:pPr lvl="1"/>
            <a:r>
              <a:rPr lang="en-GB" dirty="0" smtClean="0"/>
              <a:t>Better Member Retention</a:t>
            </a:r>
          </a:p>
          <a:p>
            <a:pPr lvl="1"/>
            <a:r>
              <a:rPr lang="en-GB" dirty="0" smtClean="0"/>
              <a:t>Greater Service Launch Speed</a:t>
            </a:r>
          </a:p>
          <a:p>
            <a:pPr lvl="1"/>
            <a:r>
              <a:rPr lang="en-GB" dirty="0" smtClean="0"/>
              <a:t>Better Product launch Speed</a:t>
            </a:r>
          </a:p>
          <a:p>
            <a:pPr lvl="1"/>
            <a:r>
              <a:rPr lang="en-GB" dirty="0" smtClean="0"/>
              <a:t>Enhanced User Experience</a:t>
            </a:r>
            <a:endParaRPr lang="en-GB" dirty="0"/>
          </a:p>
        </p:txBody>
      </p:sp>
      <p:sp>
        <p:nvSpPr>
          <p:cNvPr id="4" name="Date Placeholder 3"/>
          <p:cNvSpPr>
            <a:spLocks noGrp="1"/>
          </p:cNvSpPr>
          <p:nvPr>
            <p:ph type="dt" sz="half" idx="10"/>
          </p:nvPr>
        </p:nvSpPr>
        <p:spPr/>
        <p:txBody>
          <a:bodyPr/>
          <a:lstStyle/>
          <a:p>
            <a:fld id="{CD680204-AAAD-634F-BB78-CF4982024AC1}" type="datetime2">
              <a:rPr lang="en-US" smtClean="0"/>
              <a:pPr/>
              <a:t>Tuesday, 8 March 2011</a:t>
            </a:fld>
            <a:endParaRPr lang="en-GB"/>
          </a:p>
        </p:txBody>
      </p:sp>
      <p:sp>
        <p:nvSpPr>
          <p:cNvPr id="5" name="Footer Placeholder 4"/>
          <p:cNvSpPr>
            <a:spLocks noGrp="1"/>
          </p:cNvSpPr>
          <p:nvPr>
            <p:ph type="ftr" sz="quarter" idx="11"/>
          </p:nvPr>
        </p:nvSpPr>
        <p:spPr/>
        <p:txBody>
          <a:bodyPr/>
          <a:lstStyle/>
          <a:p>
            <a:r>
              <a:rPr lang="en-US" smtClean="0"/>
              <a:t>© Gilb.com</a:t>
            </a:r>
            <a:endParaRPr lang="en-GB"/>
          </a:p>
        </p:txBody>
      </p:sp>
      <p:sp>
        <p:nvSpPr>
          <p:cNvPr id="6" name="Slide Number Placeholder 5"/>
          <p:cNvSpPr>
            <a:spLocks noGrp="1"/>
          </p:cNvSpPr>
          <p:nvPr>
            <p:ph type="sldNum" sz="quarter" idx="12"/>
          </p:nvPr>
        </p:nvSpPr>
        <p:spPr/>
        <p:txBody>
          <a:bodyPr/>
          <a:lstStyle/>
          <a:p>
            <a:fld id="{1DD9AF87-53B6-FD4A-B2D3-CF1EEADDF73C}" type="slidenum">
              <a:rPr lang="en-GB" smtClean="0"/>
              <a:pPr/>
              <a:t>18</a:t>
            </a:fld>
            <a:endParaRPr lang="en-GB"/>
          </a:p>
        </p:txBody>
      </p:sp>
    </p:spTree>
  </p:cSld>
  <p:clrMapOvr>
    <a:masterClrMapping/>
  </p:clrMapOvr>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194" name="Picture 1"/>
          <p:cNvPicPr>
            <a:picLocks noChangeAspect="1" noChangeArrowheads="1"/>
          </p:cNvPicPr>
          <p:nvPr/>
        </p:nvPicPr>
        <p:blipFill>
          <a:blip r:embed="rId3">
            <a:alphaModFix amt="38000"/>
            <a:extLst>
              <a:ext uri="{28A0092B-C50C-407E-A947-70E740481C1C}">
                <a14:useLocalDpi xmlns:a14="http://schemas.microsoft.com/office/drawing/2010/main" val="0"/>
              </a:ext>
            </a:extLst>
          </a:blip>
          <a:srcRect/>
          <a:stretch>
            <a:fillRect/>
          </a:stretch>
        </p:blipFill>
        <p:spPr bwMode="auto">
          <a:xfrm>
            <a:off x="6581180" y="3812976"/>
            <a:ext cx="3866555" cy="3777258"/>
          </a:xfrm>
          <a:prstGeom prst="rect">
            <a:avLst/>
          </a:prstGeom>
          <a:noFill/>
          <a:ln>
            <a:noFill/>
          </a:ln>
          <a:extLst>
            <a:ext uri="{909E8E84-426E-40dd-AFC4-6F175D3DCCD1}">
              <a14:hiddenFill xmlns:a14="http://schemas.microsoft.com/office/drawing/2010/main">
                <a:solidFill>
                  <a:srgbClr val="FFFFFF">
                    <a:alpha val="38000"/>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20195" name="Rectangle 2"/>
          <p:cNvSpPr>
            <a:spLocks/>
          </p:cNvSpPr>
          <p:nvPr/>
        </p:nvSpPr>
        <p:spPr bwMode="auto">
          <a:xfrm>
            <a:off x="723305" y="133945"/>
            <a:ext cx="7884914" cy="658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spcBef>
                <a:spcPts val="562"/>
              </a:spcBef>
            </a:pPr>
            <a:r>
              <a:rPr lang="en-US" sz="1500" b="1">
                <a:cs typeface="Gill Sans" charset="0"/>
              </a:rPr>
              <a:t>Use Cases</a:t>
            </a:r>
            <a:r>
              <a:rPr lang="en-US" sz="1500">
                <a:cs typeface="Gill Sans" charset="0"/>
              </a:rPr>
              <a:t>:</a:t>
            </a:r>
          </a:p>
          <a:p>
            <a:pPr>
              <a:spcBef>
                <a:spcPts val="562"/>
              </a:spcBef>
            </a:pPr>
            <a:r>
              <a:rPr lang="en-US" sz="1500">
                <a:cs typeface="Gill Sans" charset="0"/>
              </a:rPr>
              <a:t>1.      Send a contract to another company in Oslo. It has to be delivered within two hours </a:t>
            </a:r>
          </a:p>
          <a:p>
            <a:pPr>
              <a:spcBef>
                <a:spcPts val="562"/>
              </a:spcBef>
            </a:pPr>
            <a:r>
              <a:rPr lang="en-US" sz="1500">
                <a:cs typeface="Gill Sans" charset="0"/>
              </a:rPr>
              <a:t>Correct: (Express – Budservice)</a:t>
            </a:r>
          </a:p>
          <a:p>
            <a:pPr>
              <a:spcBef>
                <a:spcPts val="562"/>
              </a:spcBef>
            </a:pPr>
            <a:r>
              <a:rPr lang="en-US" sz="1500">
                <a:cs typeface="Gill Sans" charset="0"/>
              </a:rPr>
              <a:t>2.       Send five books to an office in Trondheim. The time it takes is not critical.</a:t>
            </a:r>
          </a:p>
          <a:p>
            <a:pPr marL="0" lvl="1">
              <a:spcBef>
                <a:spcPts val="562"/>
              </a:spcBef>
            </a:pPr>
            <a:r>
              <a:rPr lang="en-US" sz="1500" i="1">
                <a:cs typeface="Gill Sans" charset="0"/>
              </a:rPr>
              <a:t>Correct: (Logistics – Bedriftspakke Dør-til-Dør)</a:t>
            </a:r>
          </a:p>
          <a:p>
            <a:pPr>
              <a:spcBef>
                <a:spcPts val="562"/>
              </a:spcBef>
            </a:pPr>
            <a:r>
              <a:rPr lang="en-US" sz="1500">
                <a:cs typeface="Gill Sans" charset="0"/>
              </a:rPr>
              <a:t>3.       You are selling sofas. You store them in Kolbotn and ship them to customers accross the country. Find a service to deliver the sofas from your wearhouse to your customers home.</a:t>
            </a:r>
          </a:p>
          <a:p>
            <a:pPr marL="0" lvl="1">
              <a:spcBef>
                <a:spcPts val="562"/>
              </a:spcBef>
            </a:pPr>
            <a:r>
              <a:rPr lang="en-US" sz="1500" i="1">
                <a:cs typeface="Gill Sans" charset="0"/>
              </a:rPr>
              <a:t>Correct: (Logistics – Hjemlevering, Nasjonalt gods)</a:t>
            </a:r>
          </a:p>
          <a:p>
            <a:pPr marL="0" lvl="1">
              <a:spcBef>
                <a:spcPts val="562"/>
              </a:spcBef>
            </a:pPr>
            <a:r>
              <a:rPr lang="en-US" sz="1500">
                <a:cs typeface="Gill Sans" charset="0"/>
              </a:rPr>
              <a:t>4.      You have a container stocked with bicycles that you are going to ship to South-Africa. Find a product/service that will do this for you.</a:t>
            </a:r>
          </a:p>
          <a:p>
            <a:pPr marL="0" lvl="1">
              <a:spcBef>
                <a:spcPts val="562"/>
              </a:spcBef>
            </a:pPr>
            <a:r>
              <a:rPr lang="en-US" sz="1500" i="1">
                <a:cs typeface="Gill Sans" charset="0"/>
              </a:rPr>
              <a:t>Correct: (Logistics – FCL, Full Containerlast)</a:t>
            </a:r>
          </a:p>
          <a:p>
            <a:pPr>
              <a:spcBef>
                <a:spcPts val="562"/>
              </a:spcBef>
            </a:pPr>
            <a:r>
              <a:rPr lang="en-US" sz="1500">
                <a:cs typeface="Gill Sans" charset="0"/>
              </a:rPr>
              <a:t>5.      You are expecting a shipment of frozen vegetables. Find a service to store them for 2-3 months.</a:t>
            </a:r>
          </a:p>
          <a:p>
            <a:pPr marL="0" lvl="1">
              <a:spcBef>
                <a:spcPts val="562"/>
              </a:spcBef>
            </a:pPr>
            <a:r>
              <a:rPr lang="en-US" sz="1500" i="1">
                <a:cs typeface="Gill Sans" charset="0"/>
              </a:rPr>
              <a:t>Correct: (Frigoscandia – Fryselagring, Lagertjenester)</a:t>
            </a:r>
          </a:p>
          <a:p>
            <a:pPr>
              <a:spcBef>
                <a:spcPts val="562"/>
              </a:spcBef>
            </a:pPr>
            <a:r>
              <a:rPr lang="en-US" sz="1500">
                <a:cs typeface="Gill Sans" charset="0"/>
              </a:rPr>
              <a:t>6.       You want to send advertising to children families in Tvedestrand and want to add addresses that you do not have in your customer database.</a:t>
            </a:r>
          </a:p>
          <a:p>
            <a:pPr marL="0" lvl="1">
              <a:spcBef>
                <a:spcPts val="562"/>
              </a:spcBef>
            </a:pPr>
            <a:r>
              <a:rPr lang="en-US" sz="1500" i="1">
                <a:cs typeface="Gill Sans" charset="0"/>
              </a:rPr>
              <a:t>Correct: (Dialogue – Målgrupper og adresser)</a:t>
            </a:r>
          </a:p>
          <a:p>
            <a:pPr>
              <a:spcBef>
                <a:spcPts val="562"/>
              </a:spcBef>
            </a:pPr>
            <a:r>
              <a:rPr lang="en-US" sz="1500">
                <a:cs typeface="Gill Sans" charset="0"/>
              </a:rPr>
              <a:t>7.       You are tasked by your company to find the most profitable way for them to send mail. Your company normaly sends about 500 to 600 letters a month.</a:t>
            </a:r>
          </a:p>
          <a:p>
            <a:pPr marL="0" lvl="1">
              <a:spcBef>
                <a:spcPts val="562"/>
              </a:spcBef>
            </a:pPr>
            <a:r>
              <a:rPr lang="en-US" sz="1500" i="1">
                <a:cs typeface="Gill Sans" charset="0"/>
              </a:rPr>
              <a:t>Correct: (Mail – Fleksipost)</a:t>
            </a:r>
          </a:p>
          <a:p>
            <a:pPr>
              <a:spcBef>
                <a:spcPts val="562"/>
              </a:spcBef>
            </a:pPr>
            <a:r>
              <a:rPr lang="en-US" sz="1500">
                <a:cs typeface="Gill Sans" charset="0"/>
              </a:rPr>
              <a:t>8.       You have already sent out an offer to a list of potential customers, and you now want to send to the customers that have not responded, an followup offer. Find the service.Correct: (CityMail – Effekt och oppföljning)</a:t>
            </a:r>
          </a:p>
          <a:p>
            <a:pPr>
              <a:spcBef>
                <a:spcPts val="562"/>
              </a:spcBef>
            </a:pPr>
            <a:endParaRPr lang="en-US" sz="1500">
              <a:cs typeface="Gill Sans" charset="0"/>
            </a:endParaRPr>
          </a:p>
        </p:txBody>
      </p:sp>
      <p:sp>
        <p:nvSpPr>
          <p:cNvPr id="520196" name="Text Box 3"/>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3BB865F5-28CB-F64F-8347-13BF934D97FA}" type="slidenum">
              <a:rPr lang="en-US" sz="1300">
                <a:solidFill>
                  <a:schemeClr val="tx1"/>
                </a:solidFill>
                <a:cs typeface="Gill Sans" charset="0"/>
              </a:rPr>
              <a:pPr eaLnBrk="1" hangingPunct="1"/>
              <a:t>180</a:t>
            </a:fld>
            <a:endParaRPr lang="en-US" sz="1300">
              <a:solidFill>
                <a:schemeClr val="tx1"/>
              </a:solidFill>
              <a:cs typeface="Gill Sans" charset="0"/>
            </a:endParaRPr>
          </a:p>
        </p:txBody>
      </p:sp>
      <p:sp>
        <p:nvSpPr>
          <p:cNvPr id="520197" name="Rectangle 4"/>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Tree>
    <p:extLst>
      <p:ext uri="{BB962C8B-B14F-4D97-AF65-F5344CB8AC3E}">
        <p14:creationId xmlns:p14="http://schemas.microsoft.com/office/powerpoint/2010/main" val="1246577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42" name="Picture 1"/>
          <p:cNvPicPr>
            <a:picLocks noChangeAspect="1" noChangeArrowheads="1"/>
          </p:cNvPicPr>
          <p:nvPr/>
        </p:nvPicPr>
        <p:blipFill>
          <a:blip r:embed="rId2">
            <a:alphaModFix amt="61000"/>
            <a:extLst>
              <a:ext uri="{28A0092B-C50C-407E-A947-70E740481C1C}">
                <a14:useLocalDpi xmlns:a14="http://schemas.microsoft.com/office/drawing/2010/main" val="0"/>
              </a:ext>
            </a:extLst>
          </a:blip>
          <a:srcRect/>
          <a:stretch>
            <a:fillRect/>
          </a:stretch>
        </p:blipFill>
        <p:spPr bwMode="auto">
          <a:xfrm>
            <a:off x="6581180" y="3812976"/>
            <a:ext cx="3866555" cy="3777258"/>
          </a:xfrm>
          <a:prstGeom prst="rect">
            <a:avLst/>
          </a:prstGeom>
          <a:noFill/>
          <a:ln>
            <a:noFill/>
          </a:ln>
          <a:extLst>
            <a:ext uri="{909E8E84-426E-40dd-AFC4-6F175D3DCCD1}">
              <a14:hiddenFill xmlns:a14="http://schemas.microsoft.com/office/drawing/2010/main">
                <a:solidFill>
                  <a:srgbClr val="FFFFFF">
                    <a:alpha val="61000"/>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22243" name="Rectangle 2"/>
          <p:cNvSpPr>
            <a:spLocks/>
          </p:cNvSpPr>
          <p:nvPr/>
        </p:nvSpPr>
        <p:spPr bwMode="auto">
          <a:xfrm>
            <a:off x="330399" y="1299270"/>
            <a:ext cx="8626078" cy="3562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2400">
                <a:cs typeface="Gill Sans" charset="0"/>
              </a:rPr>
              <a:t>Penalty Time:</a:t>
            </a:r>
          </a:p>
          <a:p>
            <a:pPr algn="l"/>
            <a:endParaRPr lang="en-US" sz="2400">
              <a:cs typeface="Gill Sans" charset="0"/>
            </a:endParaRPr>
          </a:p>
          <a:p>
            <a:pPr algn="l"/>
            <a:r>
              <a:rPr lang="en-US" sz="2400" b="1">
                <a:cs typeface="Gill Sans" charset="0"/>
              </a:rPr>
              <a:t>Wrong Service</a:t>
            </a:r>
            <a:r>
              <a:rPr lang="en-US" sz="2400">
                <a:cs typeface="Gill Sans" charset="0"/>
              </a:rPr>
              <a:t>: The service the user chose would NOT do the task.</a:t>
            </a:r>
          </a:p>
          <a:p>
            <a:pPr algn="l"/>
            <a:r>
              <a:rPr lang="en-US" sz="2400" b="1">
                <a:cs typeface="Gill Sans" charset="0"/>
              </a:rPr>
              <a:t>+300 seconds.</a:t>
            </a:r>
          </a:p>
          <a:p>
            <a:pPr algn="l"/>
            <a:endParaRPr lang="en-US" sz="2400">
              <a:cs typeface="Gill Sans" charset="0"/>
            </a:endParaRPr>
          </a:p>
          <a:p>
            <a:pPr algn="l"/>
            <a:r>
              <a:rPr lang="en-US" sz="2400" b="1">
                <a:cs typeface="Gill Sans" charset="0"/>
              </a:rPr>
              <a:t>Suboptimal Service</a:t>
            </a:r>
            <a:r>
              <a:rPr lang="en-US" sz="2400">
                <a:cs typeface="Gill Sans" charset="0"/>
              </a:rPr>
              <a:t>: The service the user chose could do the task, but it is not the optimal service.</a:t>
            </a:r>
          </a:p>
          <a:p>
            <a:pPr algn="l"/>
            <a:r>
              <a:rPr lang="en-US" sz="2400" b="1">
                <a:cs typeface="Gill Sans" charset="0"/>
              </a:rPr>
              <a:t>+30-120 seconds</a:t>
            </a:r>
          </a:p>
          <a:p>
            <a:endParaRPr lang="en-US" sz="2400">
              <a:cs typeface="Gill Sans" charset="0"/>
            </a:endParaRPr>
          </a:p>
        </p:txBody>
      </p:sp>
      <p:sp>
        <p:nvSpPr>
          <p:cNvPr id="522244" name="Text Box 3"/>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5B787C6A-0B4C-F243-B779-076E0E6E841C}" type="slidenum">
              <a:rPr lang="en-US" sz="1300">
                <a:solidFill>
                  <a:schemeClr val="tx1"/>
                </a:solidFill>
                <a:cs typeface="Gill Sans" charset="0"/>
              </a:rPr>
              <a:pPr eaLnBrk="1" hangingPunct="1"/>
              <a:t>181</a:t>
            </a:fld>
            <a:endParaRPr lang="en-US" sz="1300">
              <a:solidFill>
                <a:schemeClr val="tx1"/>
              </a:solidFill>
              <a:cs typeface="Gill Sans" charset="0"/>
            </a:endParaRPr>
          </a:p>
        </p:txBody>
      </p:sp>
      <p:sp>
        <p:nvSpPr>
          <p:cNvPr id="522245" name="Rectangle 4"/>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Tree>
    <p:extLst>
      <p:ext uri="{BB962C8B-B14F-4D97-AF65-F5344CB8AC3E}">
        <p14:creationId xmlns:p14="http://schemas.microsoft.com/office/powerpoint/2010/main" val="2087145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3266" name="Picture 1"/>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6581180" y="3812976"/>
            <a:ext cx="3866555" cy="3777258"/>
          </a:xfrm>
          <a:prstGeom prst="rect">
            <a:avLst/>
          </a:prstGeom>
          <a:noFill/>
          <a:ln>
            <a:noFill/>
          </a:ln>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23267" name="Text Box 2"/>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A775B686-AAE0-9448-A5EF-69405B593040}" type="slidenum">
              <a:rPr lang="en-US" sz="1300">
                <a:solidFill>
                  <a:schemeClr val="tx1"/>
                </a:solidFill>
                <a:cs typeface="Gill Sans" charset="0"/>
              </a:rPr>
              <a:pPr eaLnBrk="1" hangingPunct="1"/>
              <a:t>182</a:t>
            </a:fld>
            <a:endParaRPr lang="en-US" sz="1300">
              <a:solidFill>
                <a:schemeClr val="tx1"/>
              </a:solidFill>
              <a:cs typeface="Gill Sans" charset="0"/>
            </a:endParaRPr>
          </a:p>
        </p:txBody>
      </p:sp>
      <p:sp>
        <p:nvSpPr>
          <p:cNvPr id="523268" name="Rectangle 3"/>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pic>
        <p:nvPicPr>
          <p:cNvPr id="52326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 y="98226"/>
            <a:ext cx="8518922" cy="643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23270" name="Rectangle 5"/>
          <p:cNvSpPr>
            <a:spLocks/>
          </p:cNvSpPr>
          <p:nvPr/>
        </p:nvSpPr>
        <p:spPr bwMode="auto">
          <a:xfrm>
            <a:off x="7546703" y="6360318"/>
            <a:ext cx="1267374" cy="307777"/>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marL="241093"/>
            <a:r>
              <a:rPr lang="en-US" sz="2000">
                <a:cs typeface="Gill Sans" charset="0"/>
              </a:rPr>
              <a:t>197 seconds</a:t>
            </a:r>
          </a:p>
        </p:txBody>
      </p:sp>
      <p:sp>
        <p:nvSpPr>
          <p:cNvPr id="162822" name="AutoShape 6"/>
          <p:cNvSpPr>
            <a:spLocks/>
          </p:cNvSpPr>
          <p:nvPr/>
        </p:nvSpPr>
        <p:spPr bwMode="auto">
          <a:xfrm>
            <a:off x="1812727" y="660797"/>
            <a:ext cx="6161484" cy="2652117"/>
          </a:xfrm>
          <a:prstGeom prst="roundRect">
            <a:avLst>
              <a:gd name="adj" fmla="val 5046"/>
            </a:avLst>
          </a:prstGeom>
          <a:blipFill dpi="0" rotWithShape="0">
            <a:blip r:embed="rId4"/>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Result data from testing 5 users on Find.Fast</a:t>
            </a:r>
          </a:p>
        </p:txBody>
      </p:sp>
    </p:spTree>
    <p:extLst>
      <p:ext uri="{BB962C8B-B14F-4D97-AF65-F5344CB8AC3E}">
        <p14:creationId xmlns:p14="http://schemas.microsoft.com/office/powerpoint/2010/main" val="3122163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94A9BC31-6263-E045-ADF0-B234862CB526}" type="slidenum">
              <a:rPr lang="en-US" sz="1300">
                <a:solidFill>
                  <a:schemeClr val="tx1"/>
                </a:solidFill>
                <a:cs typeface="Gill Sans" charset="0"/>
              </a:rPr>
              <a:pPr eaLnBrk="1" hangingPunct="1"/>
              <a:t>183</a:t>
            </a:fld>
            <a:endParaRPr lang="en-US" sz="1300">
              <a:solidFill>
                <a:schemeClr val="tx1"/>
              </a:solidFill>
              <a:cs typeface="Gill Sans" charset="0"/>
            </a:endParaRPr>
          </a:p>
        </p:txBody>
      </p:sp>
      <p:pic>
        <p:nvPicPr>
          <p:cNvPr id="524291" name="Picture 1"/>
          <p:cNvPicPr>
            <a:picLocks noChangeAspect="1" noChangeArrowheads="1"/>
          </p:cNvPicPr>
          <p:nvPr/>
        </p:nvPicPr>
        <p:blipFill>
          <a:blip r:embed="rId3">
            <a:alphaModFix amt="33000"/>
            <a:extLst>
              <a:ext uri="{28A0092B-C50C-407E-A947-70E740481C1C}">
                <a14:useLocalDpi xmlns:a14="http://schemas.microsoft.com/office/drawing/2010/main" val="0"/>
              </a:ext>
            </a:extLst>
          </a:blip>
          <a:srcRect/>
          <a:stretch>
            <a:fillRect/>
          </a:stretch>
        </p:blipFill>
        <p:spPr bwMode="auto">
          <a:xfrm>
            <a:off x="6581180" y="3812976"/>
            <a:ext cx="3866555" cy="3777258"/>
          </a:xfrm>
          <a:prstGeom prst="rect">
            <a:avLst/>
          </a:prstGeom>
          <a:noFill/>
          <a:ln>
            <a:noFill/>
          </a:ln>
          <a:extLst>
            <a:ext uri="{909E8E84-426E-40dd-AFC4-6F175D3DCCD1}">
              <a14:hiddenFill xmlns:a14="http://schemas.microsoft.com/office/drawing/2010/main">
                <a:solidFill>
                  <a:srgbClr val="FFFFFF">
                    <a:alpha val="33000"/>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24292" name="Rectangle 2"/>
          <p:cNvSpPr>
            <a:spLocks noGrp="1" noChangeArrowheads="1"/>
          </p:cNvSpPr>
          <p:nvPr>
            <p:ph type="title"/>
          </p:nvPr>
        </p:nvSpPr>
        <p:spPr>
          <a:xfrm>
            <a:off x="71438" y="178594"/>
            <a:ext cx="9054703" cy="1857375"/>
          </a:xfrm>
        </p:spPr>
        <p:txBody>
          <a:bodyPr/>
          <a:lstStyle/>
          <a:p>
            <a:pPr eaLnBrk="1" hangingPunct="1"/>
            <a:r>
              <a:rPr lang="en-US">
                <a:latin typeface="Gill Sans" charset="0"/>
                <a:ea typeface="ヒラギノ角ゴ ProN W3" charset="0"/>
                <a:cs typeface="ヒラギノ角ゴ ProN W3" charset="0"/>
              </a:rPr>
              <a:t>Measurements:</a:t>
            </a:r>
            <a:br>
              <a:rPr lang="en-US">
                <a:latin typeface="Gill Sans" charset="0"/>
                <a:ea typeface="ヒラギノ角ゴ ProN W3" charset="0"/>
                <a:cs typeface="ヒラギノ角ゴ ProN W3" charset="0"/>
              </a:rPr>
            </a:br>
            <a:r>
              <a:rPr lang="en-US">
                <a:latin typeface="Gill Sans" charset="0"/>
                <a:ea typeface="ヒラギノ角ゴ ProN W3" charset="0"/>
                <a:cs typeface="ヒラギノ角ゴ ProN W3" charset="0"/>
              </a:rPr>
              <a:t>Establishing </a:t>
            </a:r>
            <a:r>
              <a:rPr lang="en-US" b="1">
                <a:latin typeface="Gill Sans" charset="0"/>
                <a:ea typeface="ヒラギノ角ゴ ProN W3" charset="0"/>
                <a:cs typeface="ヒラギノ角ゴ ProN W3" charset="0"/>
              </a:rPr>
              <a:t>Past</a:t>
            </a:r>
            <a:r>
              <a:rPr lang="en-US">
                <a:latin typeface="Gill Sans" charset="0"/>
                <a:ea typeface="ヒラギノ角ゴ ProN W3" charset="0"/>
                <a:cs typeface="ヒラギノ角ゴ ProN W3" charset="0"/>
              </a:rPr>
              <a:t> Levels</a:t>
            </a:r>
          </a:p>
        </p:txBody>
      </p:sp>
      <p:grpSp>
        <p:nvGrpSpPr>
          <p:cNvPr id="524293" name="Group 3"/>
          <p:cNvGrpSpPr>
            <a:grpSpLocks/>
          </p:cNvGrpSpPr>
          <p:nvPr/>
        </p:nvGrpSpPr>
        <p:grpSpPr bwMode="auto">
          <a:xfrm>
            <a:off x="750094" y="2687836"/>
            <a:ext cx="7500938" cy="2154287"/>
            <a:chOff x="0" y="0"/>
            <a:chExt cx="6720" cy="1930"/>
          </a:xfrm>
        </p:grpSpPr>
        <p:pic>
          <p:nvPicPr>
            <p:cNvPr id="52429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720" cy="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24298" name="Rectangle 5"/>
            <p:cNvSpPr>
              <a:spLocks/>
            </p:cNvSpPr>
            <p:nvPr/>
          </p:nvSpPr>
          <p:spPr bwMode="auto">
            <a:xfrm>
              <a:off x="646" y="1034"/>
              <a:ext cx="237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p>
              <a:pPr>
                <a:spcBef>
                  <a:spcPts val="1125"/>
                </a:spcBef>
              </a:pPr>
              <a:r>
                <a:rPr lang="en-US" sz="1500" b="1">
                  <a:latin typeface="Helvetica" charset="0"/>
                  <a:cs typeface="Helvetica" charset="0"/>
                  <a:sym typeface="Helvetica" charset="0"/>
                </a:rPr>
                <a:t>Past</a:t>
              </a:r>
              <a:r>
                <a:rPr lang="en-US" sz="1500">
                  <a:latin typeface="Helvetica" charset="0"/>
                  <a:cs typeface="Helvetica" charset="0"/>
                  <a:sym typeface="Helvetica" charset="0"/>
                </a:rPr>
                <a:t> </a:t>
              </a:r>
              <a:br>
                <a:rPr lang="en-US" sz="1500">
                  <a:latin typeface="Helvetica" charset="0"/>
                  <a:cs typeface="Helvetica" charset="0"/>
                  <a:sym typeface="Helvetica" charset="0"/>
                </a:rPr>
              </a:br>
              <a:r>
                <a:rPr lang="en-US" sz="1500">
                  <a:latin typeface="Helvetica" charset="0"/>
                  <a:cs typeface="Helvetica" charset="0"/>
                  <a:sym typeface="Helvetica" charset="0"/>
                </a:rPr>
                <a:t>[March 2008]</a:t>
              </a:r>
            </a:p>
          </p:txBody>
        </p:sp>
      </p:grpSp>
      <p:sp>
        <p:nvSpPr>
          <p:cNvPr id="524294" name="Rectangle 6"/>
          <p:cNvSpPr>
            <a:spLocks/>
          </p:cNvSpPr>
          <p:nvPr/>
        </p:nvSpPr>
        <p:spPr bwMode="auto">
          <a:xfrm>
            <a:off x="241101" y="5228332"/>
            <a:ext cx="8295680" cy="50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marL="241093"/>
            <a:r>
              <a:rPr lang="en-US" sz="1700" b="1">
                <a:cs typeface="Gill Sans" charset="0"/>
              </a:rPr>
              <a:t>Scale: Average time, in seconds, a User </a:t>
            </a:r>
            <a:r>
              <a:rPr lang="en-US" sz="1700">
                <a:cs typeface="Gill Sans" charset="0"/>
              </a:rPr>
              <a:t>with def. [User-Experience, default=Normal]</a:t>
            </a:r>
            <a:r>
              <a:rPr lang="en-US" sz="1700" b="1">
                <a:cs typeface="Gill Sans" charset="0"/>
              </a:rPr>
              <a:t> uses to find what they and we want them to find.</a:t>
            </a:r>
          </a:p>
        </p:txBody>
      </p:sp>
      <p:sp>
        <p:nvSpPr>
          <p:cNvPr id="524295" name="Rectangle 7"/>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524296" name="Rectangle 8"/>
          <p:cNvSpPr>
            <a:spLocks/>
          </p:cNvSpPr>
          <p:nvPr/>
        </p:nvSpPr>
        <p:spPr bwMode="auto">
          <a:xfrm>
            <a:off x="2126383" y="4601170"/>
            <a:ext cx="1267374" cy="307777"/>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marL="241093"/>
            <a:r>
              <a:rPr lang="en-US" sz="2000">
                <a:cs typeface="Gill Sans" charset="0"/>
              </a:rPr>
              <a:t>197 seconds</a:t>
            </a:r>
          </a:p>
        </p:txBody>
      </p:sp>
    </p:spTree>
    <p:extLst>
      <p:ext uri="{BB962C8B-B14F-4D97-AF65-F5344CB8AC3E}">
        <p14:creationId xmlns:p14="http://schemas.microsoft.com/office/powerpoint/2010/main" val="362037348"/>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1C89F593-17F1-CE42-A61D-C3E381569596}" type="slidenum">
              <a:rPr lang="en-US" sz="1300">
                <a:solidFill>
                  <a:schemeClr val="tx1"/>
                </a:solidFill>
                <a:cs typeface="Gill Sans" charset="0"/>
              </a:rPr>
              <a:pPr eaLnBrk="1" hangingPunct="1"/>
              <a:t>184</a:t>
            </a:fld>
            <a:endParaRPr lang="en-US" sz="1300">
              <a:solidFill>
                <a:schemeClr val="tx1"/>
              </a:solidFill>
              <a:cs typeface="Gill Sans" charset="0"/>
            </a:endParaRPr>
          </a:p>
        </p:txBody>
      </p:sp>
      <p:pic>
        <p:nvPicPr>
          <p:cNvPr id="526339" name="Picture 1"/>
          <p:cNvPicPr>
            <a:picLocks noChangeAspect="1" noChangeArrowheads="1"/>
          </p:cNvPicPr>
          <p:nvPr/>
        </p:nvPicPr>
        <p:blipFill>
          <a:blip r:embed="rId3">
            <a:alphaModFix amt="27000"/>
            <a:extLst>
              <a:ext uri="{28A0092B-C50C-407E-A947-70E740481C1C}">
                <a14:useLocalDpi xmlns:a14="http://schemas.microsoft.com/office/drawing/2010/main" val="0"/>
              </a:ext>
            </a:extLst>
          </a:blip>
          <a:srcRect/>
          <a:stretch>
            <a:fillRect/>
          </a:stretch>
        </p:blipFill>
        <p:spPr bwMode="auto">
          <a:xfrm>
            <a:off x="6581180" y="3812976"/>
            <a:ext cx="3866555" cy="3777258"/>
          </a:xfrm>
          <a:prstGeom prst="rect">
            <a:avLst/>
          </a:prstGeom>
          <a:noFill/>
          <a:ln>
            <a:noFill/>
          </a:ln>
          <a:extLst>
            <a:ext uri="{909E8E84-426E-40dd-AFC4-6F175D3DCCD1}">
              <a14:hiddenFill xmlns:a14="http://schemas.microsoft.com/office/drawing/2010/main">
                <a:solidFill>
                  <a:srgbClr val="FFFFFF">
                    <a:alpha val="27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658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2883" y="1928813"/>
            <a:ext cx="2877592" cy="2536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26341" name="Rectangle 3"/>
          <p:cNvSpPr>
            <a:spLocks noGrp="1" noChangeArrowheads="1"/>
          </p:cNvSpPr>
          <p:nvPr>
            <p:ph type="title"/>
          </p:nvPr>
        </p:nvSpPr>
        <p:spPr>
          <a:xfrm>
            <a:off x="0" y="178594"/>
            <a:ext cx="9188648" cy="1857375"/>
          </a:xfrm>
        </p:spPr>
        <p:txBody>
          <a:bodyPr/>
          <a:lstStyle/>
          <a:p>
            <a:pPr eaLnBrk="1" hangingPunct="1"/>
            <a:r>
              <a:rPr lang="en-US">
                <a:latin typeface="Gill Sans" charset="0"/>
                <a:ea typeface="ヒラギノ角ゴ ProN W3" charset="0"/>
                <a:cs typeface="ヒラギノ角ゴ ProN W3" charset="0"/>
              </a:rPr>
              <a:t>Measurements:</a:t>
            </a:r>
            <a:br>
              <a:rPr lang="en-US">
                <a:latin typeface="Gill Sans" charset="0"/>
                <a:ea typeface="ヒラギノ角ゴ ProN W3" charset="0"/>
                <a:cs typeface="ヒラギノ角ゴ ProN W3" charset="0"/>
              </a:rPr>
            </a:br>
            <a:r>
              <a:rPr lang="en-US">
                <a:latin typeface="Gill Sans" charset="0"/>
                <a:ea typeface="ヒラギノ角ゴ ProN W3" charset="0"/>
                <a:cs typeface="ヒラギノ角ゴ ProN W3" charset="0"/>
              </a:rPr>
              <a:t>Establishing </a:t>
            </a:r>
            <a:r>
              <a:rPr lang="en-US" b="1">
                <a:latin typeface="Gill Sans" charset="0"/>
                <a:ea typeface="ヒラギノ角ゴ ProN W3" charset="0"/>
                <a:cs typeface="ヒラギノ角ゴ ProN W3" charset="0"/>
              </a:rPr>
              <a:t>Status</a:t>
            </a:r>
            <a:r>
              <a:rPr lang="en-US">
                <a:latin typeface="Gill Sans" charset="0"/>
                <a:ea typeface="ヒラギノ角ゴ ProN W3" charset="0"/>
                <a:cs typeface="ヒラギノ角ゴ ProN W3" charset="0"/>
              </a:rPr>
              <a:t> Levels</a:t>
            </a:r>
          </a:p>
        </p:txBody>
      </p:sp>
      <p:pic>
        <p:nvPicPr>
          <p:cNvPr id="52634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094" y="2687836"/>
            <a:ext cx="7500938" cy="180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26343" name="Rectangle 5"/>
          <p:cNvSpPr>
            <a:spLocks/>
          </p:cNvSpPr>
          <p:nvPr/>
        </p:nvSpPr>
        <p:spPr bwMode="auto">
          <a:xfrm>
            <a:off x="241101" y="5228332"/>
            <a:ext cx="8295680" cy="50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marL="241093"/>
            <a:r>
              <a:rPr lang="en-US" sz="1700" b="1">
                <a:cs typeface="Gill Sans" charset="0"/>
              </a:rPr>
              <a:t>Scale: Average time, in seconds, a User </a:t>
            </a:r>
            <a:r>
              <a:rPr lang="en-US" sz="1700">
                <a:cs typeface="Gill Sans" charset="0"/>
              </a:rPr>
              <a:t>with def.</a:t>
            </a:r>
            <a:r>
              <a:rPr lang="en-US" sz="1700" b="1">
                <a:cs typeface="Gill Sans" charset="0"/>
              </a:rPr>
              <a:t> </a:t>
            </a:r>
            <a:r>
              <a:rPr lang="en-US" sz="1700">
                <a:cs typeface="Gill Sans" charset="0"/>
              </a:rPr>
              <a:t>[User-Experience, default=Normal]</a:t>
            </a:r>
            <a:r>
              <a:rPr lang="en-US" sz="1700" b="1">
                <a:cs typeface="Gill Sans" charset="0"/>
              </a:rPr>
              <a:t> uses to find what they and we want them to find.</a:t>
            </a:r>
          </a:p>
        </p:txBody>
      </p:sp>
      <p:sp>
        <p:nvSpPr>
          <p:cNvPr id="526344" name="Rectangle 6"/>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165895" name="Rectangle 7"/>
          <p:cNvSpPr>
            <a:spLocks/>
          </p:cNvSpPr>
          <p:nvPr/>
        </p:nvSpPr>
        <p:spPr bwMode="auto">
          <a:xfrm>
            <a:off x="5497340" y="4125247"/>
            <a:ext cx="112654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cs typeface="Gill Sans" charset="0"/>
              </a:rPr>
              <a:t>Status</a:t>
            </a:r>
            <a:br>
              <a:rPr lang="en-US">
                <a:solidFill>
                  <a:schemeClr val="tx1"/>
                </a:solidFill>
                <a:cs typeface="Gill Sans" charset="0"/>
              </a:rPr>
            </a:br>
            <a:r>
              <a:rPr lang="en-US">
                <a:solidFill>
                  <a:schemeClr val="tx1"/>
                </a:solidFill>
                <a:cs typeface="Gill Sans" charset="0"/>
              </a:rPr>
              <a:t>[May. 2009]</a:t>
            </a:r>
          </a:p>
          <a:p>
            <a:r>
              <a:rPr lang="en-US">
                <a:solidFill>
                  <a:schemeClr val="tx1"/>
                </a:solidFill>
                <a:cs typeface="Gill Sans" charset="0"/>
              </a:rPr>
              <a:t>??? sec.</a:t>
            </a:r>
          </a:p>
        </p:txBody>
      </p:sp>
      <p:sp>
        <p:nvSpPr>
          <p:cNvPr id="526346" name="Rectangle 8"/>
          <p:cNvSpPr>
            <a:spLocks/>
          </p:cNvSpPr>
          <p:nvPr/>
        </p:nvSpPr>
        <p:spPr bwMode="auto">
          <a:xfrm>
            <a:off x="2126383" y="4601170"/>
            <a:ext cx="1267374" cy="307777"/>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marL="241093"/>
            <a:r>
              <a:rPr lang="en-US" sz="2000">
                <a:cs typeface="Gill Sans" charset="0"/>
              </a:rPr>
              <a:t>197 seconds</a:t>
            </a:r>
          </a:p>
        </p:txBody>
      </p:sp>
      <p:sp>
        <p:nvSpPr>
          <p:cNvPr id="526347" name="Rectangle 9"/>
          <p:cNvSpPr>
            <a:spLocks/>
          </p:cNvSpPr>
          <p:nvPr/>
        </p:nvSpPr>
        <p:spPr bwMode="auto">
          <a:xfrm>
            <a:off x="1471166" y="3841998"/>
            <a:ext cx="2655466"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26788" tIns="26788" rIns="26788" bIns="26788" anchor="ctr"/>
          <a:lstStyle/>
          <a:p>
            <a:pPr>
              <a:spcBef>
                <a:spcPts val="1125"/>
              </a:spcBef>
            </a:pPr>
            <a:r>
              <a:rPr lang="en-US" sz="1500">
                <a:latin typeface="Helvetica" charset="0"/>
                <a:cs typeface="Helvetica" charset="0"/>
                <a:sym typeface="Helvetica" charset="0"/>
              </a:rPr>
              <a:t>Past </a:t>
            </a:r>
            <a:br>
              <a:rPr lang="en-US" sz="1500">
                <a:latin typeface="Helvetica" charset="0"/>
                <a:cs typeface="Helvetica" charset="0"/>
                <a:sym typeface="Helvetica" charset="0"/>
              </a:rPr>
            </a:br>
            <a:r>
              <a:rPr lang="en-US" sz="1500">
                <a:latin typeface="Helvetica" charset="0"/>
                <a:cs typeface="Helvetica" charset="0"/>
                <a:sym typeface="Helvetica" charset="0"/>
              </a:rPr>
              <a:t>[March 2008]</a:t>
            </a:r>
          </a:p>
        </p:txBody>
      </p:sp>
      <p:sp>
        <p:nvSpPr>
          <p:cNvPr id="165898" name="Rectangle 10"/>
          <p:cNvSpPr>
            <a:spLocks/>
          </p:cNvSpPr>
          <p:nvPr/>
        </p:nvSpPr>
        <p:spPr bwMode="auto">
          <a:xfrm>
            <a:off x="3875485" y="2919918"/>
            <a:ext cx="690130" cy="276999"/>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cs typeface="Gill Sans" charset="0"/>
              </a:rPr>
              <a:t>-?? sec.</a:t>
            </a:r>
          </a:p>
        </p:txBody>
      </p:sp>
    </p:spTree>
    <p:extLst>
      <p:ext uri="{BB962C8B-B14F-4D97-AF65-F5344CB8AC3E}">
        <p14:creationId xmlns:p14="http://schemas.microsoft.com/office/powerpoint/2010/main" val="2658398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65890"/>
                                        </p:tgtEl>
                                        <p:attrNameLst>
                                          <p:attrName>style.visibility</p:attrName>
                                        </p:attrNameLst>
                                      </p:cBhvr>
                                      <p:to>
                                        <p:strVal val="visible"/>
                                      </p:to>
                                    </p:set>
                                    <p:anim calcmode="lin" valueType="num">
                                      <p:cBhvr additive="base">
                                        <p:cTn id="7" dur="500" fill="hold"/>
                                        <p:tgtEl>
                                          <p:spTgt spid="165890"/>
                                        </p:tgtEl>
                                        <p:attrNameLst>
                                          <p:attrName>ppt_x</p:attrName>
                                        </p:attrNameLst>
                                      </p:cBhvr>
                                      <p:tavLst>
                                        <p:tav tm="0">
                                          <p:val>
                                            <p:strVal val="0-#ppt_w/2"/>
                                          </p:val>
                                        </p:tav>
                                        <p:tav tm="100000">
                                          <p:val>
                                            <p:strVal val="#ppt_x"/>
                                          </p:val>
                                        </p:tav>
                                      </p:tavLst>
                                    </p:anim>
                                    <p:anim calcmode="lin" valueType="num">
                                      <p:cBhvr additive="base">
                                        <p:cTn id="8" dur="500" fill="hold"/>
                                        <p:tgtEl>
                                          <p:spTgt spid="16589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165895"/>
                                        </p:tgtEl>
                                        <p:attrNameLst>
                                          <p:attrName>style.visibility</p:attrName>
                                        </p:attrNameLst>
                                      </p:cBhvr>
                                      <p:to>
                                        <p:strVal val="visible"/>
                                      </p:to>
                                    </p:set>
                                  </p:childTnLst>
                                </p:cTn>
                              </p:par>
                            </p:childTnLst>
                          </p:cTn>
                        </p:par>
                        <p:par>
                          <p:cTn id="12" fill="hold" nodeType="afterGroup">
                            <p:stCondLst>
                              <p:cond delay="1000"/>
                            </p:stCondLst>
                            <p:childTnLst>
                              <p:par>
                                <p:cTn id="13" presetID="23" presetClass="entr" presetSubtype="16" fill="hold" grpId="0" nodeType="afterEffect">
                                  <p:stCondLst>
                                    <p:cond delay="0"/>
                                  </p:stCondLst>
                                  <p:childTnLst>
                                    <p:set>
                                      <p:cBhvr>
                                        <p:cTn id="14" dur="1" fill="hold">
                                          <p:stCondLst>
                                            <p:cond delay="0"/>
                                          </p:stCondLst>
                                        </p:cTn>
                                        <p:tgtEl>
                                          <p:spTgt spid="165898"/>
                                        </p:tgtEl>
                                        <p:attrNameLst>
                                          <p:attrName>style.visibility</p:attrName>
                                        </p:attrNameLst>
                                      </p:cBhvr>
                                      <p:to>
                                        <p:strVal val="visible"/>
                                      </p:to>
                                    </p:set>
                                    <p:anim calcmode="lin" valueType="num">
                                      <p:cBhvr>
                                        <p:cTn id="15" dur="500" fill="hold"/>
                                        <p:tgtEl>
                                          <p:spTgt spid="165898"/>
                                        </p:tgtEl>
                                        <p:attrNameLst>
                                          <p:attrName>ppt_w</p:attrName>
                                        </p:attrNameLst>
                                      </p:cBhvr>
                                      <p:tavLst>
                                        <p:tav tm="0">
                                          <p:val>
                                            <p:fltVal val="0"/>
                                          </p:val>
                                        </p:tav>
                                        <p:tav tm="100000">
                                          <p:val>
                                            <p:strVal val="#ppt_w"/>
                                          </p:val>
                                        </p:tav>
                                      </p:tavLst>
                                    </p:anim>
                                    <p:anim calcmode="lin" valueType="num">
                                      <p:cBhvr>
                                        <p:cTn id="16" dur="500" fill="hold"/>
                                        <p:tgtEl>
                                          <p:spTgt spid="16589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5" grpId="0" autoUpdateAnimBg="0"/>
      <p:bldP spid="165898" grpId="0" animBg="1" autoUpdateAnimBg="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69BC7CC6-97D1-C947-8B14-F614D8C9AA03}" type="slidenum">
              <a:rPr lang="en-US" sz="1300">
                <a:solidFill>
                  <a:schemeClr val="tx1"/>
                </a:solidFill>
                <a:cs typeface="Gill Sans" charset="0"/>
              </a:rPr>
              <a:pPr eaLnBrk="1" hangingPunct="1"/>
              <a:t>185</a:t>
            </a:fld>
            <a:endParaRPr lang="en-US" sz="1300">
              <a:solidFill>
                <a:schemeClr val="tx1"/>
              </a:solidFill>
              <a:cs typeface="Gill Sans" charset="0"/>
            </a:endParaRPr>
          </a:p>
        </p:txBody>
      </p:sp>
      <p:pic>
        <p:nvPicPr>
          <p:cNvPr id="528387" name="Picture 1"/>
          <p:cNvPicPr>
            <a:picLocks noChangeAspect="1" noChangeArrowheads="1"/>
          </p:cNvPicPr>
          <p:nvPr/>
        </p:nvPicPr>
        <p:blipFill>
          <a:blip r:embed="rId3">
            <a:alphaModFix amt="27000"/>
            <a:extLst>
              <a:ext uri="{28A0092B-C50C-407E-A947-70E740481C1C}">
                <a14:useLocalDpi xmlns:a14="http://schemas.microsoft.com/office/drawing/2010/main" val="0"/>
              </a:ext>
            </a:extLst>
          </a:blip>
          <a:srcRect/>
          <a:stretch>
            <a:fillRect/>
          </a:stretch>
        </p:blipFill>
        <p:spPr bwMode="auto">
          <a:xfrm>
            <a:off x="6581180" y="3812976"/>
            <a:ext cx="3866555" cy="3777258"/>
          </a:xfrm>
          <a:prstGeom prst="rect">
            <a:avLst/>
          </a:prstGeom>
          <a:noFill/>
          <a:ln>
            <a:noFill/>
          </a:ln>
          <a:extLst>
            <a:ext uri="{909E8E84-426E-40dd-AFC4-6F175D3DCCD1}">
              <a14:hiddenFill xmlns:a14="http://schemas.microsoft.com/office/drawing/2010/main">
                <a:solidFill>
                  <a:srgbClr val="FFFFFF">
                    <a:alpha val="27000"/>
                  </a:srgbClr>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2838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2883" y="1928813"/>
            <a:ext cx="2877592" cy="2536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28389" name="Rectangle 3"/>
          <p:cNvSpPr>
            <a:spLocks noGrp="1" noChangeArrowheads="1"/>
          </p:cNvSpPr>
          <p:nvPr>
            <p:ph type="title"/>
          </p:nvPr>
        </p:nvSpPr>
        <p:spPr>
          <a:xfrm>
            <a:off x="0" y="178594"/>
            <a:ext cx="9188648" cy="1857375"/>
          </a:xfrm>
        </p:spPr>
        <p:txBody>
          <a:bodyPr/>
          <a:lstStyle/>
          <a:p>
            <a:pPr eaLnBrk="1" hangingPunct="1"/>
            <a:r>
              <a:rPr lang="en-US">
                <a:latin typeface="Gill Sans" charset="0"/>
                <a:ea typeface="ヒラギノ角ゴ ProN W3" charset="0"/>
                <a:cs typeface="ヒラギノ角ゴ ProN W3" charset="0"/>
              </a:rPr>
              <a:t>Measurements:</a:t>
            </a:r>
            <a:br>
              <a:rPr lang="en-US">
                <a:latin typeface="Gill Sans" charset="0"/>
                <a:ea typeface="ヒラギノ角ゴ ProN W3" charset="0"/>
                <a:cs typeface="ヒラギノ角ゴ ProN W3" charset="0"/>
              </a:rPr>
            </a:br>
            <a:r>
              <a:rPr lang="en-US">
                <a:latin typeface="Gill Sans" charset="0"/>
                <a:ea typeface="ヒラギノ角ゴ ProN W3" charset="0"/>
                <a:cs typeface="ヒラギノ角ゴ ProN W3" charset="0"/>
              </a:rPr>
              <a:t>Establishing </a:t>
            </a:r>
            <a:r>
              <a:rPr lang="en-US" b="1">
                <a:latin typeface="Gill Sans" charset="0"/>
                <a:ea typeface="ヒラギノ角ゴ ProN W3" charset="0"/>
                <a:cs typeface="ヒラギノ角ゴ ProN W3" charset="0"/>
              </a:rPr>
              <a:t>Status</a:t>
            </a:r>
            <a:r>
              <a:rPr lang="en-US">
                <a:latin typeface="Gill Sans" charset="0"/>
                <a:ea typeface="ヒラギノ角ゴ ProN W3" charset="0"/>
                <a:cs typeface="ヒラギノ角ゴ ProN W3" charset="0"/>
              </a:rPr>
              <a:t> Levels</a:t>
            </a:r>
          </a:p>
        </p:txBody>
      </p:sp>
      <p:pic>
        <p:nvPicPr>
          <p:cNvPr id="52839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094" y="2687836"/>
            <a:ext cx="7500938" cy="180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28391" name="Rectangle 5"/>
          <p:cNvSpPr>
            <a:spLocks/>
          </p:cNvSpPr>
          <p:nvPr/>
        </p:nvSpPr>
        <p:spPr bwMode="auto">
          <a:xfrm>
            <a:off x="241101" y="5228332"/>
            <a:ext cx="8295680" cy="50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marL="241093"/>
            <a:r>
              <a:rPr lang="en-US" sz="1700" b="1">
                <a:cs typeface="Gill Sans" charset="0"/>
              </a:rPr>
              <a:t>Scale: Average time, in seconds, a User </a:t>
            </a:r>
            <a:r>
              <a:rPr lang="en-US" sz="1700">
                <a:cs typeface="Gill Sans" charset="0"/>
              </a:rPr>
              <a:t>with def.</a:t>
            </a:r>
            <a:r>
              <a:rPr lang="en-US" sz="1700" b="1">
                <a:cs typeface="Gill Sans" charset="0"/>
              </a:rPr>
              <a:t> </a:t>
            </a:r>
            <a:r>
              <a:rPr lang="en-US" sz="1700">
                <a:cs typeface="Gill Sans" charset="0"/>
              </a:rPr>
              <a:t>[User-Experience, default=Normal]</a:t>
            </a:r>
            <a:r>
              <a:rPr lang="en-US" sz="1700" b="1">
                <a:cs typeface="Gill Sans" charset="0"/>
              </a:rPr>
              <a:t> uses to find what they and we want them to find.</a:t>
            </a:r>
          </a:p>
        </p:txBody>
      </p:sp>
      <p:sp>
        <p:nvSpPr>
          <p:cNvPr id="528392" name="Rectangle 6"/>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528393" name="Rectangle 7"/>
          <p:cNvSpPr>
            <a:spLocks/>
          </p:cNvSpPr>
          <p:nvPr/>
        </p:nvSpPr>
        <p:spPr bwMode="auto">
          <a:xfrm>
            <a:off x="5497340" y="4125247"/>
            <a:ext cx="112654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cs typeface="Gill Sans" charset="0"/>
              </a:rPr>
              <a:t>Status</a:t>
            </a:r>
            <a:br>
              <a:rPr lang="en-US">
                <a:solidFill>
                  <a:schemeClr val="tx1"/>
                </a:solidFill>
                <a:cs typeface="Gill Sans" charset="0"/>
              </a:rPr>
            </a:br>
            <a:r>
              <a:rPr lang="en-US">
                <a:solidFill>
                  <a:schemeClr val="tx1"/>
                </a:solidFill>
                <a:cs typeface="Gill Sans" charset="0"/>
              </a:rPr>
              <a:t>[May. 2009]</a:t>
            </a:r>
          </a:p>
          <a:p>
            <a:r>
              <a:rPr lang="en-US">
                <a:solidFill>
                  <a:schemeClr val="tx1"/>
                </a:solidFill>
                <a:cs typeface="Gill Sans" charset="0"/>
              </a:rPr>
              <a:t>148 sec.</a:t>
            </a:r>
          </a:p>
        </p:txBody>
      </p:sp>
      <p:sp>
        <p:nvSpPr>
          <p:cNvPr id="528394" name="Rectangle 8"/>
          <p:cNvSpPr>
            <a:spLocks/>
          </p:cNvSpPr>
          <p:nvPr/>
        </p:nvSpPr>
        <p:spPr bwMode="auto">
          <a:xfrm>
            <a:off x="2126383" y="4601170"/>
            <a:ext cx="1267374" cy="307777"/>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marL="241093"/>
            <a:r>
              <a:rPr lang="en-US" sz="2000">
                <a:cs typeface="Gill Sans" charset="0"/>
              </a:rPr>
              <a:t>197 seconds</a:t>
            </a:r>
          </a:p>
        </p:txBody>
      </p:sp>
      <p:sp>
        <p:nvSpPr>
          <p:cNvPr id="528395" name="Rectangle 9"/>
          <p:cNvSpPr>
            <a:spLocks/>
          </p:cNvSpPr>
          <p:nvPr/>
        </p:nvSpPr>
        <p:spPr bwMode="auto">
          <a:xfrm>
            <a:off x="1471166" y="3841998"/>
            <a:ext cx="2655466"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26788" tIns="26788" rIns="26788" bIns="26788" anchor="ctr"/>
          <a:lstStyle/>
          <a:p>
            <a:pPr>
              <a:spcBef>
                <a:spcPts val="1125"/>
              </a:spcBef>
            </a:pPr>
            <a:r>
              <a:rPr lang="en-US" sz="1500">
                <a:latin typeface="Helvetica" charset="0"/>
                <a:cs typeface="Helvetica" charset="0"/>
                <a:sym typeface="Helvetica" charset="0"/>
              </a:rPr>
              <a:t>Past </a:t>
            </a:r>
            <a:br>
              <a:rPr lang="en-US" sz="1500">
                <a:latin typeface="Helvetica" charset="0"/>
                <a:cs typeface="Helvetica" charset="0"/>
                <a:sym typeface="Helvetica" charset="0"/>
              </a:rPr>
            </a:br>
            <a:r>
              <a:rPr lang="en-US" sz="1500">
                <a:latin typeface="Helvetica" charset="0"/>
                <a:cs typeface="Helvetica" charset="0"/>
                <a:sym typeface="Helvetica" charset="0"/>
              </a:rPr>
              <a:t>[March 2008]</a:t>
            </a:r>
          </a:p>
        </p:txBody>
      </p:sp>
      <p:sp>
        <p:nvSpPr>
          <p:cNvPr id="167946" name="Rectangle 10"/>
          <p:cNvSpPr>
            <a:spLocks/>
          </p:cNvSpPr>
          <p:nvPr/>
        </p:nvSpPr>
        <p:spPr bwMode="auto">
          <a:xfrm>
            <a:off x="3812977" y="2919918"/>
            <a:ext cx="733637" cy="276999"/>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cs typeface="Gill Sans" charset="0"/>
              </a:rPr>
              <a:t>-49 sec.</a:t>
            </a:r>
          </a:p>
        </p:txBody>
      </p:sp>
    </p:spTree>
    <p:extLst>
      <p:ext uri="{BB962C8B-B14F-4D97-AF65-F5344CB8AC3E}">
        <p14:creationId xmlns:p14="http://schemas.microsoft.com/office/powerpoint/2010/main" val="3153230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67946"/>
                                        </p:tgtEl>
                                        <p:attrNameLst>
                                          <p:attrName>style.visibility</p:attrName>
                                        </p:attrNameLst>
                                      </p:cBhvr>
                                      <p:to>
                                        <p:strVal val="visible"/>
                                      </p:to>
                                    </p:set>
                                    <p:animEffect transition="in" filter="wipe(down)">
                                      <p:cBhvr>
                                        <p:cTn id="7" dur="500"/>
                                        <p:tgtEl>
                                          <p:spTgt spid="167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6" grpId="0" animBg="1" autoUpdateAnimBg="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Text Box 1"/>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4BEFD54F-7887-3A42-94C6-841CFE24A7DD}" type="slidenum">
              <a:rPr lang="en-US" sz="1300">
                <a:solidFill>
                  <a:schemeClr val="tx1"/>
                </a:solidFill>
                <a:cs typeface="Gill Sans" charset="0"/>
              </a:rPr>
              <a:pPr eaLnBrk="1" hangingPunct="1"/>
              <a:t>186</a:t>
            </a:fld>
            <a:endParaRPr lang="en-US" sz="1300">
              <a:solidFill>
                <a:schemeClr val="tx1"/>
              </a:solidFill>
              <a:cs typeface="Gill Sans" charset="0"/>
            </a:endParaRPr>
          </a:p>
        </p:txBody>
      </p:sp>
      <p:sp>
        <p:nvSpPr>
          <p:cNvPr id="530435" name="Rectangle 2"/>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pic>
        <p:nvPicPr>
          <p:cNvPr id="53043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60000">
            <a:off x="2445619" y="705445"/>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043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389582">
            <a:off x="4311923" y="-53578"/>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043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328146">
            <a:off x="6366867" y="882923"/>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043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9999">
            <a:off x="7009805" y="2642072"/>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044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697825">
            <a:off x="6223992" y="4563070"/>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0441"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264142">
            <a:off x="4196953" y="5338837"/>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0442"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00000">
            <a:off x="2330648" y="4491633"/>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0443"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7439">
            <a:off x="1625203" y="2571750"/>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0444" name="Rectangle 11"/>
          <p:cNvSpPr>
            <a:spLocks/>
          </p:cNvSpPr>
          <p:nvPr/>
        </p:nvSpPr>
        <p:spPr bwMode="auto">
          <a:xfrm>
            <a:off x="5345535" y="687496"/>
            <a:ext cx="12518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Stakeholders</a:t>
            </a:r>
          </a:p>
        </p:txBody>
      </p:sp>
      <p:sp>
        <p:nvSpPr>
          <p:cNvPr id="530445" name="Rectangle 12"/>
          <p:cNvSpPr>
            <a:spLocks/>
          </p:cNvSpPr>
          <p:nvPr/>
        </p:nvSpPr>
        <p:spPr bwMode="auto">
          <a:xfrm>
            <a:off x="6956227" y="2263586"/>
            <a:ext cx="6343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Values</a:t>
            </a:r>
          </a:p>
        </p:txBody>
      </p:sp>
      <p:sp>
        <p:nvSpPr>
          <p:cNvPr id="530446" name="Rectangle 13"/>
          <p:cNvSpPr>
            <a:spLocks/>
          </p:cNvSpPr>
          <p:nvPr/>
        </p:nvSpPr>
        <p:spPr bwMode="auto">
          <a:xfrm>
            <a:off x="6744146" y="4263836"/>
            <a:ext cx="8976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Solutions</a:t>
            </a:r>
          </a:p>
        </p:txBody>
      </p:sp>
      <p:sp>
        <p:nvSpPr>
          <p:cNvPr id="530447" name="Rectangle 14"/>
          <p:cNvSpPr>
            <a:spLocks/>
          </p:cNvSpPr>
          <p:nvPr/>
        </p:nvSpPr>
        <p:spPr bwMode="auto">
          <a:xfrm>
            <a:off x="5096619" y="5719375"/>
            <a:ext cx="11390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Decompose</a:t>
            </a:r>
          </a:p>
        </p:txBody>
      </p:sp>
      <p:sp>
        <p:nvSpPr>
          <p:cNvPr id="530448" name="Rectangle 15"/>
          <p:cNvSpPr>
            <a:spLocks/>
          </p:cNvSpPr>
          <p:nvPr/>
        </p:nvSpPr>
        <p:spPr bwMode="auto">
          <a:xfrm>
            <a:off x="3151064" y="5656867"/>
            <a:ext cx="7892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Develop</a:t>
            </a:r>
          </a:p>
        </p:txBody>
      </p:sp>
      <p:sp>
        <p:nvSpPr>
          <p:cNvPr id="530449" name="Rectangle 16"/>
          <p:cNvSpPr>
            <a:spLocks/>
          </p:cNvSpPr>
          <p:nvPr/>
        </p:nvSpPr>
        <p:spPr bwMode="auto">
          <a:xfrm>
            <a:off x="1741289" y="4263836"/>
            <a:ext cx="6796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Deliver</a:t>
            </a:r>
          </a:p>
        </p:txBody>
      </p:sp>
      <p:sp>
        <p:nvSpPr>
          <p:cNvPr id="530450" name="Rectangle 17"/>
          <p:cNvSpPr>
            <a:spLocks/>
          </p:cNvSpPr>
          <p:nvPr/>
        </p:nvSpPr>
        <p:spPr bwMode="auto">
          <a:xfrm>
            <a:off x="1740174" y="2129641"/>
            <a:ext cx="8225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Measure</a:t>
            </a:r>
          </a:p>
        </p:txBody>
      </p:sp>
      <p:sp>
        <p:nvSpPr>
          <p:cNvPr id="530451" name="Rectangle 18"/>
          <p:cNvSpPr>
            <a:spLocks/>
          </p:cNvSpPr>
          <p:nvPr/>
        </p:nvSpPr>
        <p:spPr bwMode="auto">
          <a:xfrm>
            <a:off x="3306217" y="691961"/>
            <a:ext cx="5471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Learn</a:t>
            </a:r>
          </a:p>
        </p:txBody>
      </p:sp>
      <p:sp>
        <p:nvSpPr>
          <p:cNvPr id="170003" name="AutoShape 19"/>
          <p:cNvSpPr>
            <a:spLocks/>
          </p:cNvSpPr>
          <p:nvPr/>
        </p:nvSpPr>
        <p:spPr bwMode="auto">
          <a:xfrm>
            <a:off x="3071812" y="2357438"/>
            <a:ext cx="3098602" cy="1937742"/>
          </a:xfrm>
          <a:custGeom>
            <a:avLst/>
            <a:gdLst>
              <a:gd name="T0" fmla="*/ 10800 w 21600"/>
              <a:gd name="T1" fmla="+- 0 10800 8578"/>
              <a:gd name="T2" fmla="*/ 10800 h 13022"/>
            </a:gdLst>
            <a:ahLst/>
            <a:cxnLst>
              <a:cxn ang="0">
                <a:pos x="T0" y="T2"/>
              </a:cxn>
            </a:cxnLst>
            <a:rect l="0" t="0" r="r" b="b"/>
            <a:pathLst>
              <a:path w="21600" h="13022">
                <a:moveTo>
                  <a:pt x="4492" y="-8578"/>
                </a:moveTo>
                <a:lnTo>
                  <a:pt x="3398" y="0"/>
                </a:lnTo>
                <a:lnTo>
                  <a:pt x="1245" y="0"/>
                </a:lnTo>
                <a:cubicBezTo>
                  <a:pt x="557" y="0"/>
                  <a:pt x="0" y="537"/>
                  <a:pt x="0" y="1200"/>
                </a:cubicBezTo>
                <a:lnTo>
                  <a:pt x="0" y="11822"/>
                </a:lnTo>
                <a:cubicBezTo>
                  <a:pt x="0" y="12485"/>
                  <a:pt x="557" y="13022"/>
                  <a:pt x="1245" y="13022"/>
                </a:cubicBezTo>
                <a:lnTo>
                  <a:pt x="20355" y="13022"/>
                </a:lnTo>
                <a:cubicBezTo>
                  <a:pt x="21043" y="13022"/>
                  <a:pt x="21600" y="12485"/>
                  <a:pt x="21600" y="11822"/>
                </a:cubicBezTo>
                <a:lnTo>
                  <a:pt x="21600" y="1200"/>
                </a:lnTo>
                <a:cubicBezTo>
                  <a:pt x="21600" y="537"/>
                  <a:pt x="21043" y="0"/>
                  <a:pt x="20355" y="0"/>
                </a:cubicBezTo>
                <a:lnTo>
                  <a:pt x="5585" y="0"/>
                </a:lnTo>
                <a:lnTo>
                  <a:pt x="4492" y="-8578"/>
                </a:lnTo>
                <a:close/>
                <a:moveTo>
                  <a:pt x="4492" y="-8578"/>
                </a:moveTo>
              </a:path>
            </a:pathLst>
          </a:custGeom>
          <a:blipFill dpi="0" rotWithShape="0">
            <a:blip r:embed="rId4"/>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Learn &amp; Change</a:t>
            </a:r>
          </a:p>
          <a:p>
            <a:r>
              <a:rPr lang="en-US" sz="1700">
                <a:solidFill>
                  <a:srgbClr val="FFFFFF"/>
                </a:solidFill>
                <a:effectLst>
                  <a:outerShdw blurRad="38100" dist="38100" dir="2700000" algn="tl">
                    <a:srgbClr val="DDDDDD"/>
                  </a:outerShdw>
                </a:effectLst>
                <a:cs typeface="Gill Sans" charset="0"/>
              </a:rPr>
              <a:t>Learning is defined as a change in behavior.</a:t>
            </a:r>
          </a:p>
        </p:txBody>
      </p:sp>
    </p:spTree>
    <p:extLst>
      <p:ext uri="{BB962C8B-B14F-4D97-AF65-F5344CB8AC3E}">
        <p14:creationId xmlns:p14="http://schemas.microsoft.com/office/powerpoint/2010/main" val="809780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45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56394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1459" name="Rectangle 2"/>
          <p:cNvSpPr>
            <a:spLocks/>
          </p:cNvSpPr>
          <p:nvPr/>
        </p:nvSpPr>
        <p:spPr bwMode="auto">
          <a:xfrm>
            <a:off x="6632525" y="-114360"/>
            <a:ext cx="1924205" cy="541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35200">
                <a:cs typeface="Gill Sans" charset="0"/>
              </a:rPr>
              <a:t>?</a:t>
            </a:r>
          </a:p>
        </p:txBody>
      </p:sp>
      <p:pic>
        <p:nvPicPr>
          <p:cNvPr id="531460" name="Picture 3"/>
          <p:cNvPicPr>
            <a:picLocks noChangeAspect="1" noChangeArrowheads="1"/>
          </p:cNvPicPr>
          <p:nvPr/>
        </p:nvPicPr>
        <p:blipFill>
          <a:blip r:embed="rId3">
            <a:alphaModFix amt="34000"/>
            <a:extLst>
              <a:ext uri="{28A0092B-C50C-407E-A947-70E740481C1C}">
                <a14:useLocalDpi xmlns:a14="http://schemas.microsoft.com/office/drawing/2010/main" val="0"/>
              </a:ext>
            </a:extLst>
          </a:blip>
          <a:srcRect/>
          <a:stretch>
            <a:fillRect/>
          </a:stretch>
        </p:blipFill>
        <p:spPr bwMode="auto">
          <a:xfrm>
            <a:off x="6000750" y="4822031"/>
            <a:ext cx="3821906" cy="3777258"/>
          </a:xfrm>
          <a:prstGeom prst="rect">
            <a:avLst/>
          </a:prstGeom>
          <a:noFill/>
          <a:ln>
            <a:noFill/>
          </a:ln>
          <a:extLst>
            <a:ext uri="{909E8E84-426E-40dd-AFC4-6F175D3DCCD1}">
              <a14:hiddenFill xmlns:a14="http://schemas.microsoft.com/office/drawing/2010/main">
                <a:solidFill>
                  <a:srgbClr val="FFFFFF">
                    <a:alpha val="34000"/>
                  </a:srgbClr>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444514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32482" name="Picture 1"/>
          <p:cNvPicPr>
            <a:picLocks noChangeAspect="1" noChangeArrowheads="1"/>
          </p:cNvPicPr>
          <p:nvPr/>
        </p:nvPicPr>
        <p:blipFill>
          <a:blip r:embed="rId2">
            <a:alphaModFix amt="79000"/>
            <a:extLst>
              <a:ext uri="{28A0092B-C50C-407E-A947-70E740481C1C}">
                <a14:useLocalDpi xmlns:a14="http://schemas.microsoft.com/office/drawing/2010/main" val="0"/>
              </a:ext>
            </a:extLst>
          </a:blip>
          <a:srcRect/>
          <a:stretch>
            <a:fillRect/>
          </a:stretch>
        </p:blipFill>
        <p:spPr bwMode="auto">
          <a:xfrm>
            <a:off x="6357938" y="4875609"/>
            <a:ext cx="3821906" cy="3777258"/>
          </a:xfrm>
          <a:prstGeom prst="rect">
            <a:avLst/>
          </a:prstGeom>
          <a:noFill/>
          <a:ln>
            <a:noFill/>
          </a:ln>
          <a:extLst>
            <a:ext uri="{909E8E84-426E-40dd-AFC4-6F175D3DCCD1}">
              <a14:hiddenFill xmlns:a14="http://schemas.microsoft.com/office/drawing/2010/main">
                <a:solidFill>
                  <a:srgbClr val="FFFFFF">
                    <a:alpha val="78999"/>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483" name="Rectangle 2"/>
          <p:cNvSpPr>
            <a:spLocks/>
          </p:cNvSpPr>
          <p:nvPr/>
        </p:nvSpPr>
        <p:spPr bwMode="auto">
          <a:xfrm>
            <a:off x="330399" y="647402"/>
            <a:ext cx="8483203" cy="5098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1700">
                <a:latin typeface="Calibri Bold" charset="0"/>
                <a:cs typeface="Calibri Bold" charset="0"/>
                <a:sym typeface="Calibri Bold" charset="0"/>
              </a:rPr>
              <a:t>Noen interessante observasjoner:</a:t>
            </a:r>
          </a:p>
          <a:p>
            <a:pPr algn="r"/>
            <a:endParaRPr lang="en-US" sz="1700">
              <a:latin typeface="Calibri" charset="0"/>
              <a:cs typeface="Calibri" charset="0"/>
              <a:sym typeface="Calibri" charset="0"/>
            </a:endParaRPr>
          </a:p>
          <a:p>
            <a:pPr algn="l"/>
            <a:r>
              <a:rPr lang="en-US" sz="1700">
                <a:latin typeface="Symbol" charset="0"/>
                <a:cs typeface="Lucida Grande" charset="0"/>
                <a:sym typeface="Symbol" charset="0"/>
              </a:rPr>
              <a:t>·</a:t>
            </a:r>
            <a:r>
              <a:rPr lang="en-US" sz="1700">
                <a:latin typeface="Times New Roman" charset="0"/>
                <a:cs typeface="Times New Roman" charset="0"/>
                <a:sym typeface="Times New Roman" charset="0"/>
              </a:rPr>
              <a:t>         </a:t>
            </a:r>
            <a:r>
              <a:rPr lang="en-US" sz="1700">
                <a:latin typeface="Calibri" charset="0"/>
                <a:cs typeface="Calibri" charset="0"/>
                <a:sym typeface="Calibri" charset="0"/>
              </a:rPr>
              <a:t>Det tar ca 54 sekunder å finne fram til en budtjeneste. Spennet ligger fra 9 til 111 sekunder.</a:t>
            </a:r>
          </a:p>
          <a:p>
            <a:pPr algn="r"/>
            <a:endParaRPr lang="en-US" sz="1700">
              <a:latin typeface="Calibri" charset="0"/>
              <a:cs typeface="Calibri" charset="0"/>
              <a:sym typeface="Calibri" charset="0"/>
            </a:endParaRPr>
          </a:p>
          <a:p>
            <a:pPr algn="l"/>
            <a:r>
              <a:rPr lang="en-US" sz="1700">
                <a:latin typeface="Symbol" charset="0"/>
                <a:cs typeface="Lucida Grande" charset="0"/>
                <a:sym typeface="Symbol" charset="0"/>
              </a:rPr>
              <a:t>·</a:t>
            </a:r>
            <a:r>
              <a:rPr lang="en-US" sz="1700">
                <a:latin typeface="Times New Roman" charset="0"/>
                <a:cs typeface="Times New Roman" charset="0"/>
                <a:sym typeface="Times New Roman" charset="0"/>
              </a:rPr>
              <a:t>         </a:t>
            </a:r>
            <a:r>
              <a:rPr lang="en-US" sz="1700">
                <a:latin typeface="Calibri" charset="0"/>
                <a:cs typeface="Calibri" charset="0"/>
                <a:sym typeface="Calibri" charset="0"/>
              </a:rPr>
              <a:t>Siden med "Standard, prioritert, skreddersøm" osv. gjorde at flere brukere stoppet opp, måtte prøve seg fram og starte på nytt. Dette mister vi mye tid på.</a:t>
            </a:r>
          </a:p>
          <a:p>
            <a:pPr algn="r"/>
            <a:endParaRPr lang="en-US" sz="1700">
              <a:latin typeface="Calibri" charset="0"/>
              <a:cs typeface="Calibri" charset="0"/>
              <a:sym typeface="Calibri" charset="0"/>
            </a:endParaRPr>
          </a:p>
          <a:p>
            <a:pPr algn="l"/>
            <a:r>
              <a:rPr lang="en-US" sz="1700">
                <a:latin typeface="Symbol" charset="0"/>
                <a:cs typeface="Lucida Grande" charset="0"/>
                <a:sym typeface="Symbol" charset="0"/>
              </a:rPr>
              <a:t>·</a:t>
            </a:r>
            <a:r>
              <a:rPr lang="en-US" sz="1700">
                <a:latin typeface="Times New Roman" charset="0"/>
                <a:cs typeface="Times New Roman" charset="0"/>
                <a:sym typeface="Times New Roman" charset="0"/>
              </a:rPr>
              <a:t>         </a:t>
            </a:r>
            <a:r>
              <a:rPr lang="en-US" sz="1700">
                <a:latin typeface="Calibri" charset="0"/>
                <a:cs typeface="Calibri" charset="0"/>
                <a:sym typeface="Calibri" charset="0"/>
              </a:rPr>
              <a:t>De brukerne som innledningsvis valgte feil spesialist, brukte lang tid før de fant fram.</a:t>
            </a:r>
          </a:p>
          <a:p>
            <a:pPr algn="r"/>
            <a:endParaRPr lang="en-US" sz="1700">
              <a:latin typeface="Calibri" charset="0"/>
              <a:cs typeface="Calibri" charset="0"/>
              <a:sym typeface="Calibri" charset="0"/>
            </a:endParaRPr>
          </a:p>
          <a:p>
            <a:pPr algn="l"/>
            <a:r>
              <a:rPr lang="en-US" sz="1700">
                <a:latin typeface="Symbol" charset="0"/>
                <a:cs typeface="Lucida Grande" charset="0"/>
                <a:sym typeface="Symbol" charset="0"/>
              </a:rPr>
              <a:t>·</a:t>
            </a:r>
            <a:r>
              <a:rPr lang="en-US" sz="1700">
                <a:latin typeface="Times New Roman" charset="0"/>
                <a:cs typeface="Times New Roman" charset="0"/>
                <a:sym typeface="Times New Roman" charset="0"/>
              </a:rPr>
              <a:t>         </a:t>
            </a:r>
            <a:r>
              <a:rPr lang="en-US" sz="1700">
                <a:latin typeface="Calibri" charset="0"/>
                <a:cs typeface="Calibri" charset="0"/>
                <a:sym typeface="Calibri" charset="0"/>
              </a:rPr>
              <a:t>Som ventet ble mestparten av tiden brukt på navigasjonssider, men i noen tilfeller brukte testpersonene mer tid på å lese produktarkene for å forstå dem, enn å finne produktarkene.</a:t>
            </a:r>
          </a:p>
          <a:p>
            <a:pPr algn="r"/>
            <a:endParaRPr lang="en-US" sz="1700">
              <a:latin typeface="Calibri" charset="0"/>
              <a:cs typeface="Calibri" charset="0"/>
              <a:sym typeface="Calibri" charset="0"/>
            </a:endParaRPr>
          </a:p>
          <a:p>
            <a:pPr algn="l"/>
            <a:r>
              <a:rPr lang="en-US" sz="1700">
                <a:latin typeface="Symbol" charset="0"/>
                <a:cs typeface="Lucida Grande" charset="0"/>
                <a:sym typeface="Symbol" charset="0"/>
              </a:rPr>
              <a:t>·</a:t>
            </a:r>
            <a:r>
              <a:rPr lang="en-US" sz="1700">
                <a:latin typeface="Times New Roman" charset="0"/>
                <a:cs typeface="Times New Roman" charset="0"/>
                <a:sym typeface="Times New Roman" charset="0"/>
              </a:rPr>
              <a:t>         </a:t>
            </a:r>
            <a:r>
              <a:rPr lang="en-US" sz="1700">
                <a:latin typeface="Calibri" charset="0"/>
                <a:cs typeface="Calibri" charset="0"/>
                <a:sym typeface="Calibri" charset="0"/>
              </a:rPr>
              <a:t>Det tok generelt lengre tid å finne produkter under logistikk.</a:t>
            </a:r>
          </a:p>
          <a:p>
            <a:pPr algn="r"/>
            <a:endParaRPr lang="en-US" sz="1700">
              <a:latin typeface="Calibri" charset="0"/>
              <a:cs typeface="Calibri" charset="0"/>
              <a:sym typeface="Calibri" charset="0"/>
            </a:endParaRPr>
          </a:p>
          <a:p>
            <a:pPr algn="l"/>
            <a:r>
              <a:rPr lang="en-US" sz="1700">
                <a:latin typeface="Symbol" charset="0"/>
                <a:cs typeface="Lucida Grande" charset="0"/>
                <a:sym typeface="Symbol" charset="0"/>
              </a:rPr>
              <a:t>·</a:t>
            </a:r>
            <a:r>
              <a:rPr lang="en-US" sz="1700">
                <a:latin typeface="Times New Roman" charset="0"/>
                <a:cs typeface="Times New Roman" charset="0"/>
                <a:sym typeface="Times New Roman" charset="0"/>
              </a:rPr>
              <a:t>         </a:t>
            </a:r>
            <a:r>
              <a:rPr lang="en-US" sz="1700">
                <a:latin typeface="Calibri" charset="0"/>
                <a:cs typeface="Calibri" charset="0"/>
                <a:sym typeface="Calibri" charset="0"/>
              </a:rPr>
              <a:t>Under halvparten fant det produktet vi hadde definert som Correct, men ved nærmere ettersyn ville opp mot 90% av produktene brukerne fant helt eller delvis kunnet oppfylle brukerens behov.</a:t>
            </a:r>
          </a:p>
          <a:p>
            <a:endParaRPr lang="en-US" sz="1700">
              <a:cs typeface="Gill Sans" charset="0"/>
            </a:endParaRPr>
          </a:p>
        </p:txBody>
      </p:sp>
      <p:sp>
        <p:nvSpPr>
          <p:cNvPr id="532484" name="Text Box 3"/>
          <p:cNvSpPr txBox="1">
            <a:spLocks noChangeArrowheads="1"/>
          </p:cNvSpPr>
          <p:nvPr/>
        </p:nvSpPr>
        <p:spPr bwMode="auto">
          <a:xfrm>
            <a:off x="4470426" y="6509742"/>
            <a:ext cx="193104"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A118AE67-72B1-4849-920F-80103B62BD8F}" type="slidenum">
              <a:rPr lang="en-US" sz="1300">
                <a:solidFill>
                  <a:schemeClr val="tx1"/>
                </a:solidFill>
                <a:cs typeface="Gill Sans" charset="0"/>
              </a:rPr>
              <a:pPr eaLnBrk="1" hangingPunct="1"/>
              <a:t>188</a:t>
            </a:fld>
            <a:endParaRPr lang="en-US" sz="1300">
              <a:solidFill>
                <a:schemeClr val="tx1"/>
              </a:solidFill>
              <a:cs typeface="Gill Sans" charset="0"/>
            </a:endParaRPr>
          </a:p>
        </p:txBody>
      </p:sp>
      <p:sp>
        <p:nvSpPr>
          <p:cNvPr id="532485" name="Rectangle 4"/>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Tree>
    <p:extLst>
      <p:ext uri="{BB962C8B-B14F-4D97-AF65-F5344CB8AC3E}">
        <p14:creationId xmlns:p14="http://schemas.microsoft.com/office/powerpoint/2010/main" val="1882428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50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97" y="1401961"/>
            <a:ext cx="8752210" cy="287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3507" name="AutoShape 2"/>
          <p:cNvSpPr>
            <a:spLocks/>
          </p:cNvSpPr>
          <p:nvPr/>
        </p:nvSpPr>
        <p:spPr bwMode="auto">
          <a:xfrm>
            <a:off x="3045024" y="4304109"/>
            <a:ext cx="5080992" cy="892969"/>
          </a:xfrm>
          <a:prstGeom prst="leftRightArrow">
            <a:avLst>
              <a:gd name="adj1" fmla="val 32000"/>
              <a:gd name="adj2" fmla="val 43992"/>
            </a:avLst>
          </a:prstGeom>
          <a:blipFill dpi="0" rotWithShape="0">
            <a:blip r:embed="rId3"/>
            <a:srcRect/>
            <a:tile tx="0" ty="0" sx="100000" sy="100000" flip="none" algn="tl"/>
          </a:blipFill>
          <a:ln w="25400">
            <a:solidFill>
              <a:schemeClr val="tx1"/>
            </a:solidFill>
            <a:miter lim="800000"/>
            <a:headEnd/>
            <a:tailEnd/>
          </a:ln>
        </p:spPr>
        <p:txBody>
          <a:bodyPr lIns="0" tIns="0" rIns="0" bIns="0"/>
          <a:lstStyle/>
          <a:p>
            <a:endParaRPr lang="nb-NO"/>
          </a:p>
        </p:txBody>
      </p:sp>
      <p:sp>
        <p:nvSpPr>
          <p:cNvPr id="533508" name="AutoShape 3"/>
          <p:cNvSpPr>
            <a:spLocks/>
          </p:cNvSpPr>
          <p:nvPr/>
        </p:nvSpPr>
        <p:spPr bwMode="auto">
          <a:xfrm>
            <a:off x="750094" y="4304109"/>
            <a:ext cx="2277070" cy="892969"/>
          </a:xfrm>
          <a:prstGeom prst="leftRightArrow">
            <a:avLst>
              <a:gd name="adj1" fmla="val 32000"/>
              <a:gd name="adj2" fmla="val 43999"/>
            </a:avLst>
          </a:prstGeom>
          <a:blipFill dpi="0" rotWithShape="0">
            <a:blip r:embed="rId3"/>
            <a:srcRect/>
            <a:tile tx="0" ty="0" sx="100000" sy="100000" flip="none" algn="tl"/>
          </a:blipFill>
          <a:ln w="25400">
            <a:solidFill>
              <a:schemeClr val="tx1"/>
            </a:solidFill>
            <a:miter lim="800000"/>
            <a:headEnd/>
            <a:tailEnd/>
          </a:ln>
        </p:spPr>
        <p:txBody>
          <a:bodyPr lIns="0" tIns="0" rIns="0" bIns="0"/>
          <a:lstStyle/>
          <a:p>
            <a:endParaRPr lang="nb-NO"/>
          </a:p>
        </p:txBody>
      </p:sp>
      <p:sp>
        <p:nvSpPr>
          <p:cNvPr id="533509" name="Text Box 4"/>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FF29E528-6E7C-5549-A09F-8514DD3466C2}" type="slidenum">
              <a:rPr lang="en-US" sz="1300">
                <a:solidFill>
                  <a:schemeClr val="tx1"/>
                </a:solidFill>
                <a:cs typeface="Gill Sans" charset="0"/>
              </a:rPr>
              <a:pPr eaLnBrk="1" hangingPunct="1"/>
              <a:t>189</a:t>
            </a:fld>
            <a:endParaRPr lang="en-US" sz="1300">
              <a:solidFill>
                <a:schemeClr val="tx1"/>
              </a:solidFill>
              <a:cs typeface="Gill Sans" charset="0"/>
            </a:endParaRPr>
          </a:p>
        </p:txBody>
      </p:sp>
      <p:sp>
        <p:nvSpPr>
          <p:cNvPr id="533510" name="Rectangle 5"/>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Tree>
    <p:extLst>
      <p:ext uri="{BB962C8B-B14F-4D97-AF65-F5344CB8AC3E}">
        <p14:creationId xmlns:p14="http://schemas.microsoft.com/office/powerpoint/2010/main" val="2075023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Game 2: Analyze A Value Objective – Ambiguity Test</a:t>
            </a:r>
            <a:endParaRPr lang="en-GB" dirty="0"/>
          </a:p>
        </p:txBody>
      </p:sp>
      <p:sp>
        <p:nvSpPr>
          <p:cNvPr id="8" name="Text Placeholder 7"/>
          <p:cNvSpPr>
            <a:spLocks noGrp="1"/>
          </p:cNvSpPr>
          <p:nvPr>
            <p:ph type="body" idx="1"/>
          </p:nvPr>
        </p:nvSpPr>
        <p:spPr/>
        <p:txBody>
          <a:bodyPr/>
          <a:lstStyle/>
          <a:p>
            <a:r>
              <a:rPr lang="en-GB" dirty="0" smtClean="0"/>
              <a:t>Instructions</a:t>
            </a:r>
            <a:endParaRPr lang="en-GB" dirty="0"/>
          </a:p>
        </p:txBody>
      </p:sp>
      <p:sp>
        <p:nvSpPr>
          <p:cNvPr id="3" name="Content Placeholder 2"/>
          <p:cNvSpPr>
            <a:spLocks noGrp="1"/>
          </p:cNvSpPr>
          <p:nvPr>
            <p:ph sz="half" idx="2"/>
          </p:nvPr>
        </p:nvSpPr>
        <p:spPr/>
        <p:txBody>
          <a:bodyPr>
            <a:normAutofit fontScale="85000" lnSpcReduction="10000"/>
          </a:bodyPr>
          <a:lstStyle/>
          <a:p>
            <a:r>
              <a:rPr lang="en-GB" dirty="0" smtClean="0"/>
              <a:t>Pick one objective, maybe the most critical one</a:t>
            </a:r>
          </a:p>
          <a:p>
            <a:pPr lvl="1"/>
            <a:r>
              <a:rPr lang="en-GB" dirty="0" smtClean="0"/>
              <a:t>Example: “Radically Improve X”</a:t>
            </a:r>
          </a:p>
          <a:p>
            <a:r>
              <a:rPr lang="en-GB" dirty="0" smtClean="0"/>
              <a:t>Ambiguity Test a.</a:t>
            </a:r>
          </a:p>
          <a:p>
            <a:pPr lvl="1"/>
            <a:r>
              <a:rPr lang="en-GB" dirty="0" smtClean="0"/>
              <a:t>Each person on team defines exactly what is means by X</a:t>
            </a:r>
          </a:p>
          <a:p>
            <a:pPr lvl="2"/>
            <a:r>
              <a:rPr lang="en-GB" dirty="0" smtClean="0"/>
              <a:t>So it cannot be misunderstood by anyone else</a:t>
            </a:r>
          </a:p>
          <a:p>
            <a:pPr lvl="2"/>
            <a:r>
              <a:rPr lang="en-GB" dirty="0" smtClean="0"/>
              <a:t>Then show all variations to the whole team</a:t>
            </a:r>
          </a:p>
          <a:p>
            <a:pPr lvl="1"/>
            <a:r>
              <a:rPr lang="en-GB" dirty="0" smtClean="0"/>
              <a:t>Did everyone define it the same way?</a:t>
            </a:r>
          </a:p>
          <a:p>
            <a:pPr lvl="1"/>
            <a:r>
              <a:rPr lang="en-GB" dirty="0" smtClean="0"/>
              <a:t>Does it need better definition so everyone agrees to it and understands it the same way?</a:t>
            </a:r>
            <a:endParaRPr lang="en-GB" dirty="0"/>
          </a:p>
        </p:txBody>
      </p:sp>
      <p:sp>
        <p:nvSpPr>
          <p:cNvPr id="9" name="Text Placeholder 8"/>
          <p:cNvSpPr>
            <a:spLocks noGrp="1"/>
          </p:cNvSpPr>
          <p:nvPr>
            <p:ph type="body" sz="quarter" idx="3"/>
          </p:nvPr>
        </p:nvSpPr>
        <p:spPr/>
        <p:txBody>
          <a:bodyPr/>
          <a:lstStyle/>
          <a:p>
            <a:r>
              <a:rPr lang="en-GB" dirty="0" smtClean="0"/>
              <a:t>Examples</a:t>
            </a:r>
            <a:endParaRPr lang="en-GB" dirty="0"/>
          </a:p>
        </p:txBody>
      </p:sp>
      <p:sp>
        <p:nvSpPr>
          <p:cNvPr id="10" name="Content Placeholder 9"/>
          <p:cNvSpPr>
            <a:spLocks noGrp="1"/>
          </p:cNvSpPr>
          <p:nvPr>
            <p:ph sz="quarter" idx="4"/>
          </p:nvPr>
        </p:nvSpPr>
        <p:spPr/>
        <p:txBody>
          <a:bodyPr>
            <a:normAutofit lnSpcReduction="10000"/>
          </a:bodyPr>
          <a:lstStyle/>
          <a:p>
            <a:r>
              <a:rPr lang="en-GB" dirty="0" smtClean="0"/>
              <a:t>User Experience</a:t>
            </a:r>
          </a:p>
          <a:p>
            <a:pPr lvl="1"/>
            <a:r>
              <a:rPr lang="en-GB" dirty="0" smtClean="0"/>
              <a:t>‘Degenerating’</a:t>
            </a:r>
          </a:p>
          <a:p>
            <a:pPr lvl="1"/>
            <a:endParaRPr lang="en-GB" dirty="0" smtClean="0"/>
          </a:p>
          <a:p>
            <a:r>
              <a:rPr lang="en-GB" dirty="0" smtClean="0"/>
              <a:t>Defined as</a:t>
            </a:r>
            <a:r>
              <a:rPr lang="en-GB" i="1" dirty="0" smtClean="0"/>
              <a:t>: takes too long to reach user objectives, sometimes not at all</a:t>
            </a:r>
          </a:p>
          <a:p>
            <a:r>
              <a:rPr lang="en-GB" dirty="0" smtClean="0"/>
              <a:t>Other aspects:</a:t>
            </a:r>
          </a:p>
          <a:p>
            <a:pPr lvl="1"/>
            <a:r>
              <a:rPr lang="en-GB" dirty="0" smtClean="0"/>
              <a:t>They do not know what is available</a:t>
            </a:r>
          </a:p>
          <a:p>
            <a:pPr lvl="1"/>
            <a:r>
              <a:rPr lang="en-GB" dirty="0" smtClean="0"/>
              <a:t>They don’t get what they expect</a:t>
            </a:r>
          </a:p>
          <a:p>
            <a:pPr lvl="1"/>
            <a:endParaRPr lang="en-GB" dirty="0"/>
          </a:p>
        </p:txBody>
      </p:sp>
      <p:sp>
        <p:nvSpPr>
          <p:cNvPr id="4" name="Date Placeholder 3"/>
          <p:cNvSpPr>
            <a:spLocks noGrp="1"/>
          </p:cNvSpPr>
          <p:nvPr>
            <p:ph type="dt" sz="half" idx="10"/>
          </p:nvPr>
        </p:nvSpPr>
        <p:spPr/>
        <p:txBody>
          <a:bodyPr/>
          <a:lstStyle/>
          <a:p>
            <a:fld id="{CD680204-AAAD-634F-BB78-CF4982024AC1}" type="datetime2">
              <a:rPr lang="en-US" smtClean="0"/>
              <a:pPr/>
              <a:t>Tuesday, 8 March 2011</a:t>
            </a:fld>
            <a:endParaRPr lang="en-GB"/>
          </a:p>
        </p:txBody>
      </p:sp>
      <p:sp>
        <p:nvSpPr>
          <p:cNvPr id="5" name="Footer Placeholder 4"/>
          <p:cNvSpPr>
            <a:spLocks noGrp="1"/>
          </p:cNvSpPr>
          <p:nvPr>
            <p:ph type="ftr" sz="quarter" idx="11"/>
          </p:nvPr>
        </p:nvSpPr>
        <p:spPr/>
        <p:txBody>
          <a:bodyPr/>
          <a:lstStyle/>
          <a:p>
            <a:r>
              <a:rPr lang="en-US" smtClean="0"/>
              <a:t>© Gilb.com</a:t>
            </a:r>
            <a:endParaRPr lang="en-GB"/>
          </a:p>
        </p:txBody>
      </p:sp>
      <p:sp>
        <p:nvSpPr>
          <p:cNvPr id="6" name="Slide Number Placeholder 5"/>
          <p:cNvSpPr>
            <a:spLocks noGrp="1"/>
          </p:cNvSpPr>
          <p:nvPr>
            <p:ph type="sldNum" sz="quarter" idx="12"/>
          </p:nvPr>
        </p:nvSpPr>
        <p:spPr/>
        <p:txBody>
          <a:bodyPr/>
          <a:lstStyle/>
          <a:p>
            <a:fld id="{1DD9AF87-53B6-FD4A-B2D3-CF1EEADDF73C}" type="slidenum">
              <a:rPr lang="en-GB" smtClean="0"/>
              <a:pPr/>
              <a:t>19</a:t>
            </a:fld>
            <a:endParaRPr lang="en-GB"/>
          </a:p>
        </p:txBody>
      </p:sp>
    </p:spTree>
  </p:cSld>
  <p:clrMapOvr>
    <a:masterClrMapping/>
  </p:clrMapOvr>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53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305" y="3562945"/>
            <a:ext cx="3178969" cy="1009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31" name="Text Box 2"/>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B860C0D6-2B0E-4B46-8B8C-474294DBD6BF}" type="slidenum">
              <a:rPr lang="en-US" sz="1300">
                <a:solidFill>
                  <a:schemeClr val="tx1"/>
                </a:solidFill>
                <a:cs typeface="Gill Sans" charset="0"/>
              </a:rPr>
              <a:pPr eaLnBrk="1" hangingPunct="1"/>
              <a:t>190</a:t>
            </a:fld>
            <a:endParaRPr lang="en-US" sz="1300">
              <a:solidFill>
                <a:schemeClr val="tx1"/>
              </a:solidFill>
              <a:cs typeface="Gill Sans" charset="0"/>
            </a:endParaRPr>
          </a:p>
        </p:txBody>
      </p:sp>
      <p:sp>
        <p:nvSpPr>
          <p:cNvPr id="534532" name="Rectangle 3"/>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534533" name="AutoShape 4"/>
          <p:cNvSpPr>
            <a:spLocks/>
          </p:cNvSpPr>
          <p:nvPr/>
        </p:nvSpPr>
        <p:spPr bwMode="auto">
          <a:xfrm rot="4137750">
            <a:off x="-607219" y="1902023"/>
            <a:ext cx="2277070" cy="892969"/>
          </a:xfrm>
          <a:prstGeom prst="leftRightArrow">
            <a:avLst>
              <a:gd name="adj1" fmla="val 32000"/>
              <a:gd name="adj2" fmla="val 43999"/>
            </a:avLst>
          </a:prstGeom>
          <a:blipFill dpi="0" rotWithShape="0">
            <a:blip r:embed="rId3"/>
            <a:srcRect/>
            <a:tile tx="0" ty="0" sx="100000" sy="100000" flip="none" algn="tl"/>
          </a:blipFill>
          <a:ln w="25400">
            <a:solidFill>
              <a:schemeClr val="tx1"/>
            </a:solidFill>
            <a:miter lim="800000"/>
            <a:headEnd/>
            <a:tailEnd/>
          </a:ln>
        </p:spPr>
        <p:txBody>
          <a:bodyPr lIns="0" tIns="0" rIns="0" bIns="0"/>
          <a:lstStyle/>
          <a:p>
            <a:endParaRPr lang="nb-NO"/>
          </a:p>
        </p:txBody>
      </p:sp>
      <p:sp>
        <p:nvSpPr>
          <p:cNvPr id="534534" name="AutoShape 5"/>
          <p:cNvSpPr>
            <a:spLocks/>
          </p:cNvSpPr>
          <p:nvPr/>
        </p:nvSpPr>
        <p:spPr bwMode="auto">
          <a:xfrm rot="4140000">
            <a:off x="428625" y="4363269"/>
            <a:ext cx="2071688" cy="892969"/>
          </a:xfrm>
          <a:prstGeom prst="leftRightArrow">
            <a:avLst>
              <a:gd name="adj1" fmla="val 32000"/>
              <a:gd name="adj2" fmla="val 43994"/>
            </a:avLst>
          </a:prstGeom>
          <a:blipFill dpi="0" rotWithShape="0">
            <a:blip r:embed="rId3"/>
            <a:srcRect/>
            <a:tile tx="0" ty="0" sx="100000" sy="100000" flip="none" algn="tl"/>
          </a:blipFill>
          <a:ln w="25400">
            <a:solidFill>
              <a:schemeClr val="tx1"/>
            </a:solidFill>
            <a:miter lim="800000"/>
            <a:headEnd/>
            <a:tailEnd/>
          </a:ln>
        </p:spPr>
        <p:txBody>
          <a:bodyPr lIns="0" tIns="0" rIns="0" bIns="0"/>
          <a:lstStyle/>
          <a:p>
            <a:endParaRPr lang="nb-NO"/>
          </a:p>
        </p:txBody>
      </p:sp>
      <p:graphicFrame>
        <p:nvGraphicFramePr>
          <p:cNvPr id="174086" name="Group 6"/>
          <p:cNvGraphicFramePr>
            <a:graphicFrameLocks noGrp="1"/>
          </p:cNvGraphicFramePr>
          <p:nvPr/>
        </p:nvGraphicFramePr>
        <p:xfrm>
          <a:off x="696516" y="732234"/>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Business Goals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Training Costs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User Productivity</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Profit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40%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Market Share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174130" name="Group 50"/>
          <p:cNvGraphicFramePr>
            <a:graphicFrameLocks noGrp="1"/>
          </p:cNvGraphicFramePr>
          <p:nvPr/>
        </p:nvGraphicFramePr>
        <p:xfrm>
          <a:off x="1285875" y="214312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Stakeholder Val.</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Intuitiveness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Find.Fast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Training Costs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User Productivity</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174174" name="Group 94"/>
          <p:cNvGraphicFramePr>
            <a:graphicFrameLocks noGrp="1"/>
          </p:cNvGraphicFramePr>
          <p:nvPr/>
        </p:nvGraphicFramePr>
        <p:xfrm>
          <a:off x="1875235" y="358080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GUI Style Rex</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Service Guide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Find.Fast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40%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Performance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80 %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sp>
        <p:nvSpPr>
          <p:cNvPr id="534601" name="Rectangle 138"/>
          <p:cNvSpPr>
            <a:spLocks/>
          </p:cNvSpPr>
          <p:nvPr/>
        </p:nvSpPr>
        <p:spPr bwMode="auto">
          <a:xfrm>
            <a:off x="4573117" y="5040808"/>
            <a:ext cx="4572000" cy="10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2200">
                <a:cs typeface="Gill Sans" charset="0"/>
              </a:rPr>
              <a:t>Scrum Develop</a:t>
            </a:r>
          </a:p>
          <a:p>
            <a:pPr algn="l"/>
            <a:r>
              <a:rPr lang="en-US" sz="2200">
                <a:cs typeface="Gill Sans" charset="0"/>
              </a:rPr>
              <a:t>We measure improvements</a:t>
            </a:r>
          </a:p>
          <a:p>
            <a:pPr algn="l"/>
            <a:r>
              <a:rPr lang="en-US" sz="2200">
                <a:cs typeface="Gill Sans" charset="0"/>
              </a:rPr>
              <a:t>Learn and Repeat</a:t>
            </a:r>
          </a:p>
        </p:txBody>
      </p:sp>
      <p:graphicFrame>
        <p:nvGraphicFramePr>
          <p:cNvPr id="174219" name="Group 139"/>
          <p:cNvGraphicFramePr>
            <a:graphicFrameLocks noGrp="1"/>
          </p:cNvGraphicFramePr>
          <p:nvPr/>
        </p:nvGraphicFramePr>
        <p:xfrm>
          <a:off x="2652117" y="5072063"/>
          <a:ext cx="1562695" cy="1036320"/>
        </p:xfrm>
        <a:graphic>
          <a:graphicData uri="http://schemas.openxmlformats.org/drawingml/2006/table">
            <a:tbl>
              <a:tblPr/>
              <a:tblGrid>
                <a:gridCol w="1562695"/>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Prioritized List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Service Guide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Solution 9</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3. Solution 7</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34614" name="Rectangle 157"/>
          <p:cNvSpPr>
            <a:spLocks/>
          </p:cNvSpPr>
          <p:nvPr/>
        </p:nvSpPr>
        <p:spPr bwMode="auto">
          <a:xfrm>
            <a:off x="892969" y="62508"/>
            <a:ext cx="7358063"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4000">
                <a:cs typeface="Gill Sans" charset="0"/>
              </a:rPr>
              <a:t>Value Decision Tables</a:t>
            </a:r>
          </a:p>
        </p:txBody>
      </p:sp>
    </p:spTree>
    <p:extLst>
      <p:ext uri="{BB962C8B-B14F-4D97-AF65-F5344CB8AC3E}">
        <p14:creationId xmlns:p14="http://schemas.microsoft.com/office/powerpoint/2010/main" val="3780549501"/>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4590AA26-6CCF-4D44-BF0D-465680E28D67}" type="slidenum">
              <a:rPr lang="en-US" sz="1300">
                <a:solidFill>
                  <a:schemeClr val="tx1"/>
                </a:solidFill>
                <a:cs typeface="Gill Sans" charset="0"/>
              </a:rPr>
              <a:pPr eaLnBrk="1" hangingPunct="1"/>
              <a:t>191</a:t>
            </a:fld>
            <a:endParaRPr lang="en-US" sz="1300">
              <a:solidFill>
                <a:schemeClr val="tx1"/>
              </a:solidFill>
              <a:cs typeface="Gill Sans" charset="0"/>
            </a:endParaRPr>
          </a:p>
        </p:txBody>
      </p:sp>
      <p:sp>
        <p:nvSpPr>
          <p:cNvPr id="535555" name="Rectangle 1"/>
          <p:cNvSpPr>
            <a:spLocks noGrp="1" noChangeArrowheads="1"/>
          </p:cNvSpPr>
          <p:nvPr>
            <p:ph type="title"/>
          </p:nvPr>
        </p:nvSpPr>
        <p:spPr>
          <a:xfrm>
            <a:off x="892969" y="178594"/>
            <a:ext cx="7358063" cy="964406"/>
          </a:xfrm>
        </p:spPr>
        <p:txBody>
          <a:bodyPr/>
          <a:lstStyle/>
          <a:p>
            <a:pPr eaLnBrk="1" hangingPunct="1"/>
            <a:r>
              <a:rPr lang="en-US">
                <a:latin typeface="Gill Sans" charset="0"/>
                <a:ea typeface="ヒラギノ角ゴ ProN W3" charset="0"/>
                <a:cs typeface="ヒラギノ角ゴ ProN W3" charset="0"/>
              </a:rPr>
              <a:t>Value Decision Table</a:t>
            </a:r>
          </a:p>
        </p:txBody>
      </p:sp>
      <p:pic>
        <p:nvPicPr>
          <p:cNvPr id="5355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805" y="2062758"/>
            <a:ext cx="12349758" cy="3920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5557" name="Rectangle 3"/>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535558" name="Rectangle 4"/>
          <p:cNvSpPr>
            <a:spLocks/>
          </p:cNvSpPr>
          <p:nvPr/>
        </p:nvSpPr>
        <p:spPr bwMode="auto">
          <a:xfrm>
            <a:off x="271240" y="2812852"/>
            <a:ext cx="991195"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300">
                <a:cs typeface="Gill Sans" charset="0"/>
              </a:rPr>
              <a:t>Find.Fast</a:t>
            </a:r>
          </a:p>
        </p:txBody>
      </p:sp>
      <p:sp>
        <p:nvSpPr>
          <p:cNvPr id="535559" name="Rectangle 5"/>
          <p:cNvSpPr>
            <a:spLocks/>
          </p:cNvSpPr>
          <p:nvPr/>
        </p:nvSpPr>
        <p:spPr bwMode="auto">
          <a:xfrm>
            <a:off x="3375422" y="2495848"/>
            <a:ext cx="136624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300">
                <a:cs typeface="Gill Sans" charset="0"/>
              </a:rPr>
              <a:t>Sorted.Needs</a:t>
            </a:r>
          </a:p>
        </p:txBody>
      </p:sp>
      <p:sp>
        <p:nvSpPr>
          <p:cNvPr id="535560" name="Rectangle 6"/>
          <p:cNvSpPr>
            <a:spLocks/>
          </p:cNvSpPr>
          <p:nvPr/>
        </p:nvSpPr>
        <p:spPr bwMode="auto">
          <a:xfrm>
            <a:off x="4688086" y="2495848"/>
            <a:ext cx="1428750"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300">
                <a:cs typeface="Gill Sans" charset="0"/>
              </a:rPr>
              <a:t>Service Guide</a:t>
            </a:r>
          </a:p>
        </p:txBody>
      </p:sp>
      <p:sp>
        <p:nvSpPr>
          <p:cNvPr id="535561" name="Rectangle 7"/>
          <p:cNvSpPr>
            <a:spLocks/>
          </p:cNvSpPr>
          <p:nvPr/>
        </p:nvSpPr>
        <p:spPr bwMode="auto">
          <a:xfrm>
            <a:off x="267891" y="3915668"/>
            <a:ext cx="1535906"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300">
                <a:cs typeface="Gill Sans" charset="0"/>
              </a:rPr>
              <a:t>Resources. External</a:t>
            </a:r>
          </a:p>
        </p:txBody>
      </p:sp>
      <p:sp>
        <p:nvSpPr>
          <p:cNvPr id="535562" name="Rectangle 8"/>
          <p:cNvSpPr>
            <a:spLocks/>
          </p:cNvSpPr>
          <p:nvPr/>
        </p:nvSpPr>
        <p:spPr bwMode="auto">
          <a:xfrm>
            <a:off x="267891" y="4326434"/>
            <a:ext cx="1535906"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300">
                <a:cs typeface="Gill Sans" charset="0"/>
              </a:rPr>
              <a:t>Resources. Internal</a:t>
            </a:r>
          </a:p>
        </p:txBody>
      </p:sp>
      <p:grpSp>
        <p:nvGrpSpPr>
          <p:cNvPr id="2" name="Group 9"/>
          <p:cNvGrpSpPr>
            <a:grpSpLocks/>
          </p:cNvGrpSpPr>
          <p:nvPr/>
        </p:nvGrpSpPr>
        <p:grpSpPr bwMode="auto">
          <a:xfrm>
            <a:off x="1000125" y="1504653"/>
            <a:ext cx="2357438" cy="2616398"/>
            <a:chOff x="0" y="0"/>
            <a:chExt cx="2112" cy="2344"/>
          </a:xfrm>
        </p:grpSpPr>
        <p:sp>
          <p:nvSpPr>
            <p:cNvPr id="535567" name="AutoShape 10"/>
            <p:cNvSpPr>
              <a:spLocks/>
            </p:cNvSpPr>
            <p:nvPr/>
          </p:nvSpPr>
          <p:spPr bwMode="auto">
            <a:xfrm rot="5400000">
              <a:off x="-121" y="772"/>
              <a:ext cx="2343" cy="800"/>
            </a:xfrm>
            <a:prstGeom prst="leftRightArrow">
              <a:avLst>
                <a:gd name="adj1" fmla="val 33194"/>
                <a:gd name="adj2" fmla="val 47036"/>
              </a:avLst>
            </a:prstGeom>
            <a:blipFill dpi="0" rotWithShape="0">
              <a:blip r:embed="rId3"/>
              <a:srcRect/>
              <a:tile tx="0" ty="0" sx="100000" sy="100000" flip="none" algn="tl"/>
            </a:blipFill>
            <a:ln w="25400">
              <a:solidFill>
                <a:schemeClr val="tx1"/>
              </a:solidFill>
              <a:miter lim="800000"/>
              <a:headEnd/>
              <a:tailEnd/>
            </a:ln>
          </p:spPr>
          <p:txBody>
            <a:bodyPr lIns="0" tIns="0" rIns="0" bIns="0"/>
            <a:lstStyle/>
            <a:p>
              <a:endParaRPr lang="nb-NO"/>
            </a:p>
          </p:txBody>
        </p:sp>
        <p:sp>
          <p:nvSpPr>
            <p:cNvPr id="175115" name="Oval 11"/>
            <p:cNvSpPr>
              <a:spLocks/>
            </p:cNvSpPr>
            <p:nvPr/>
          </p:nvSpPr>
          <p:spPr bwMode="auto">
            <a:xfrm>
              <a:off x="0" y="596"/>
              <a:ext cx="2112" cy="1192"/>
            </a:xfrm>
            <a:prstGeom prst="ellipse">
              <a:avLst/>
            </a:prstGeom>
            <a:blipFill dpi="0" rotWithShape="0">
              <a:blip r:embed="rId3"/>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Product</a:t>
              </a:r>
              <a:br>
                <a:rPr lang="en-US" sz="2800">
                  <a:solidFill>
                    <a:srgbClr val="FFFFFF"/>
                  </a:solidFill>
                  <a:effectLst>
                    <a:outerShdw blurRad="38100" dist="38100" dir="2700000" algn="tl">
                      <a:srgbClr val="DDDDDD"/>
                    </a:outerShdw>
                  </a:effectLst>
                  <a:cs typeface="Gill Sans" charset="0"/>
                </a:rPr>
              </a:br>
              <a:r>
                <a:rPr lang="en-US" sz="2800">
                  <a:solidFill>
                    <a:srgbClr val="FFFFFF"/>
                  </a:solidFill>
                  <a:effectLst>
                    <a:outerShdw blurRad="38100" dist="38100" dir="2700000" algn="tl">
                      <a:srgbClr val="DDDDDD"/>
                    </a:outerShdw>
                  </a:effectLst>
                  <a:cs typeface="Gill Sans" charset="0"/>
                </a:rPr>
                <a:t>Values</a:t>
              </a:r>
            </a:p>
          </p:txBody>
        </p:sp>
      </p:grpSp>
      <p:grpSp>
        <p:nvGrpSpPr>
          <p:cNvPr id="3" name="Group 12"/>
          <p:cNvGrpSpPr>
            <a:grpSpLocks/>
          </p:cNvGrpSpPr>
          <p:nvPr/>
        </p:nvGrpSpPr>
        <p:grpSpPr bwMode="auto">
          <a:xfrm>
            <a:off x="4191372" y="1232297"/>
            <a:ext cx="4411266" cy="1330523"/>
            <a:chOff x="0" y="0"/>
            <a:chExt cx="3952" cy="1192"/>
          </a:xfrm>
        </p:grpSpPr>
        <p:sp>
          <p:nvSpPr>
            <p:cNvPr id="535565" name="AutoShape 13"/>
            <p:cNvSpPr>
              <a:spLocks/>
            </p:cNvSpPr>
            <p:nvPr/>
          </p:nvSpPr>
          <p:spPr bwMode="auto">
            <a:xfrm>
              <a:off x="0" y="124"/>
              <a:ext cx="3952" cy="800"/>
            </a:xfrm>
            <a:prstGeom prst="leftRightArrow">
              <a:avLst>
                <a:gd name="adj1" fmla="val 33194"/>
                <a:gd name="adj2" fmla="val 47044"/>
              </a:avLst>
            </a:prstGeom>
            <a:blipFill dpi="0" rotWithShape="0">
              <a:blip r:embed="rId3"/>
              <a:srcRect/>
              <a:tile tx="0" ty="0" sx="100000" sy="100000" flip="none" algn="tl"/>
            </a:blipFill>
            <a:ln w="25400">
              <a:solidFill>
                <a:schemeClr val="tx1"/>
              </a:solidFill>
              <a:miter lim="800000"/>
              <a:headEnd/>
              <a:tailEnd/>
            </a:ln>
          </p:spPr>
          <p:txBody>
            <a:bodyPr lIns="0" tIns="0" rIns="0" bIns="0"/>
            <a:lstStyle/>
            <a:p>
              <a:endParaRPr lang="nb-NO"/>
            </a:p>
          </p:txBody>
        </p:sp>
        <p:sp>
          <p:nvSpPr>
            <p:cNvPr id="175118" name="Oval 14"/>
            <p:cNvSpPr>
              <a:spLocks/>
            </p:cNvSpPr>
            <p:nvPr/>
          </p:nvSpPr>
          <p:spPr bwMode="auto">
            <a:xfrm>
              <a:off x="924" y="0"/>
              <a:ext cx="2112" cy="1192"/>
            </a:xfrm>
            <a:prstGeom prst="ellipse">
              <a:avLst/>
            </a:prstGeom>
            <a:blipFill dpi="0" rotWithShape="0">
              <a:blip r:embed="rId3"/>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Solutions</a:t>
              </a:r>
            </a:p>
          </p:txBody>
        </p:sp>
      </p:grpSp>
    </p:spTree>
    <p:extLst>
      <p:ext uri="{BB962C8B-B14F-4D97-AF65-F5344CB8AC3E}">
        <p14:creationId xmlns:p14="http://schemas.microsoft.com/office/powerpoint/2010/main" val="3726615859"/>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57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7344" y="1785938"/>
            <a:ext cx="3009305" cy="168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6579" name="Rectangle 2"/>
          <p:cNvSpPr>
            <a:spLocks/>
          </p:cNvSpPr>
          <p:nvPr/>
        </p:nvSpPr>
        <p:spPr bwMode="auto">
          <a:xfrm>
            <a:off x="1482328" y="1741289"/>
            <a:ext cx="3286125" cy="1732359"/>
          </a:xfrm>
          <a:prstGeom prst="rect">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nb-NO"/>
          </a:p>
        </p:txBody>
      </p:sp>
      <p:pic>
        <p:nvPicPr>
          <p:cNvPr id="5365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305" y="3562945"/>
            <a:ext cx="3178969" cy="1009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6581" name="Text Box 4"/>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5ACF97C7-7540-AD4D-8462-3F886DD13DE3}" type="slidenum">
              <a:rPr lang="en-US" sz="1300">
                <a:solidFill>
                  <a:schemeClr val="tx1"/>
                </a:solidFill>
                <a:cs typeface="Gill Sans" charset="0"/>
              </a:rPr>
              <a:pPr eaLnBrk="1" hangingPunct="1"/>
              <a:t>192</a:t>
            </a:fld>
            <a:endParaRPr lang="en-US" sz="1300">
              <a:solidFill>
                <a:schemeClr val="tx1"/>
              </a:solidFill>
              <a:cs typeface="Gill Sans" charset="0"/>
            </a:endParaRPr>
          </a:p>
        </p:txBody>
      </p:sp>
      <p:sp>
        <p:nvSpPr>
          <p:cNvPr id="536582" name="Rectangle 5"/>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graphicFrame>
        <p:nvGraphicFramePr>
          <p:cNvPr id="176134" name="Group 6"/>
          <p:cNvGraphicFramePr>
            <a:graphicFrameLocks noGrp="1"/>
          </p:cNvGraphicFramePr>
          <p:nvPr/>
        </p:nvGraphicFramePr>
        <p:xfrm>
          <a:off x="696516" y="732234"/>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Business Goals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Training Costs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User Productivity</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Profit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40%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Market Share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176178" name="Group 50"/>
          <p:cNvGraphicFramePr>
            <a:graphicFrameLocks noGrp="1"/>
          </p:cNvGraphicFramePr>
          <p:nvPr/>
        </p:nvGraphicFramePr>
        <p:xfrm>
          <a:off x="1285875" y="214312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Stakeholder Val.</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Intuitiveness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Find.Fast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Training Costs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User Productivity</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176222" name="Group 94"/>
          <p:cNvGraphicFramePr>
            <a:graphicFrameLocks noGrp="1"/>
          </p:cNvGraphicFramePr>
          <p:nvPr/>
        </p:nvGraphicFramePr>
        <p:xfrm>
          <a:off x="1875235" y="358080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GUI Style Rex</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Service Guide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Find.Fast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35 %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Performance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80 %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sp>
        <p:nvSpPr>
          <p:cNvPr id="536649" name="Rectangle 138"/>
          <p:cNvSpPr>
            <a:spLocks/>
          </p:cNvSpPr>
          <p:nvPr/>
        </p:nvSpPr>
        <p:spPr bwMode="auto">
          <a:xfrm>
            <a:off x="4573117" y="5040808"/>
            <a:ext cx="4572000" cy="10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2200">
                <a:cs typeface="Gill Sans" charset="0"/>
              </a:rPr>
              <a:t>Scrum Develop</a:t>
            </a:r>
          </a:p>
          <a:p>
            <a:pPr algn="l"/>
            <a:r>
              <a:rPr lang="en-US" sz="2200">
                <a:cs typeface="Gill Sans" charset="0"/>
              </a:rPr>
              <a:t>We measure improvements</a:t>
            </a:r>
          </a:p>
          <a:p>
            <a:pPr algn="l"/>
            <a:r>
              <a:rPr lang="en-US" sz="2200">
                <a:cs typeface="Gill Sans" charset="0"/>
              </a:rPr>
              <a:t>Learn and Repeat</a:t>
            </a:r>
          </a:p>
        </p:txBody>
      </p:sp>
      <p:graphicFrame>
        <p:nvGraphicFramePr>
          <p:cNvPr id="176267" name="Group 139"/>
          <p:cNvGraphicFramePr>
            <a:graphicFrameLocks noGrp="1"/>
          </p:cNvGraphicFramePr>
          <p:nvPr/>
        </p:nvGraphicFramePr>
        <p:xfrm>
          <a:off x="2652117" y="5072063"/>
          <a:ext cx="1562695" cy="1036320"/>
        </p:xfrm>
        <a:graphic>
          <a:graphicData uri="http://schemas.openxmlformats.org/drawingml/2006/table">
            <a:tbl>
              <a:tblPr/>
              <a:tblGrid>
                <a:gridCol w="1562695"/>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Prioritized List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Service Guide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Solution 9</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3. Solution 7</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36662" name="Rectangle 157"/>
          <p:cNvSpPr>
            <a:spLocks/>
          </p:cNvSpPr>
          <p:nvPr/>
        </p:nvSpPr>
        <p:spPr bwMode="auto">
          <a:xfrm>
            <a:off x="892969" y="62508"/>
            <a:ext cx="7358063"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4000">
                <a:cs typeface="Gill Sans" charset="0"/>
              </a:rPr>
              <a:t>Value Decision Tables</a:t>
            </a:r>
          </a:p>
        </p:txBody>
      </p:sp>
    </p:spTree>
    <p:extLst>
      <p:ext uri="{BB962C8B-B14F-4D97-AF65-F5344CB8AC3E}">
        <p14:creationId xmlns:p14="http://schemas.microsoft.com/office/powerpoint/2010/main" val="870510062"/>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60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3977"/>
            <a:ext cx="12099727" cy="6795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7603" name="Text Box 2"/>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C72D91B2-F39E-AD43-9A3B-A747E42D5034}" type="slidenum">
              <a:rPr lang="en-US" sz="1300">
                <a:solidFill>
                  <a:schemeClr val="tx1"/>
                </a:solidFill>
                <a:cs typeface="Gill Sans" charset="0"/>
              </a:rPr>
              <a:pPr eaLnBrk="1" hangingPunct="1"/>
              <a:t>193</a:t>
            </a:fld>
            <a:endParaRPr lang="en-US" sz="1300">
              <a:solidFill>
                <a:schemeClr val="tx1"/>
              </a:solidFill>
              <a:cs typeface="Gill Sans" charset="0"/>
            </a:endParaRPr>
          </a:p>
        </p:txBody>
      </p:sp>
      <p:sp>
        <p:nvSpPr>
          <p:cNvPr id="537604" name="Rectangle 3"/>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537605" name="Rectangle 4"/>
          <p:cNvSpPr>
            <a:spLocks/>
          </p:cNvSpPr>
          <p:nvPr/>
        </p:nvSpPr>
        <p:spPr bwMode="auto">
          <a:xfrm>
            <a:off x="2976935" y="535781"/>
            <a:ext cx="1116211"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300">
                <a:cs typeface="Gill Sans" charset="0"/>
              </a:rPr>
              <a:t>Find.Fast</a:t>
            </a:r>
          </a:p>
        </p:txBody>
      </p:sp>
      <p:grpSp>
        <p:nvGrpSpPr>
          <p:cNvPr id="2" name="Group 5"/>
          <p:cNvGrpSpPr>
            <a:grpSpLocks/>
          </p:cNvGrpSpPr>
          <p:nvPr/>
        </p:nvGrpSpPr>
        <p:grpSpPr bwMode="auto">
          <a:xfrm>
            <a:off x="151804" y="977801"/>
            <a:ext cx="2357438" cy="5473898"/>
            <a:chOff x="0" y="0"/>
            <a:chExt cx="2112" cy="4904"/>
          </a:xfrm>
        </p:grpSpPr>
        <p:sp>
          <p:nvSpPr>
            <p:cNvPr id="537610" name="AutoShape 6"/>
            <p:cNvSpPr>
              <a:spLocks/>
            </p:cNvSpPr>
            <p:nvPr/>
          </p:nvSpPr>
          <p:spPr bwMode="auto">
            <a:xfrm rot="5400000">
              <a:off x="-1401" y="2052"/>
              <a:ext cx="4903" cy="800"/>
            </a:xfrm>
            <a:prstGeom prst="leftRightArrow">
              <a:avLst>
                <a:gd name="adj1" fmla="val 33194"/>
                <a:gd name="adj2" fmla="val 47044"/>
              </a:avLst>
            </a:prstGeom>
            <a:blipFill dpi="0" rotWithShape="0">
              <a:blip r:embed="rId3"/>
              <a:srcRect/>
              <a:tile tx="0" ty="0" sx="100000" sy="100000" flip="none" algn="tl"/>
            </a:blipFill>
            <a:ln w="25400">
              <a:solidFill>
                <a:schemeClr val="tx1"/>
              </a:solidFill>
              <a:miter lim="800000"/>
              <a:headEnd/>
              <a:tailEnd/>
            </a:ln>
          </p:spPr>
          <p:txBody>
            <a:bodyPr lIns="0" tIns="0" rIns="0" bIns="0"/>
            <a:lstStyle/>
            <a:p>
              <a:endParaRPr lang="nb-NO"/>
            </a:p>
          </p:txBody>
        </p:sp>
        <p:sp>
          <p:nvSpPr>
            <p:cNvPr id="177159" name="Oval 7"/>
            <p:cNvSpPr>
              <a:spLocks/>
            </p:cNvSpPr>
            <p:nvPr/>
          </p:nvSpPr>
          <p:spPr bwMode="auto">
            <a:xfrm>
              <a:off x="0" y="1404"/>
              <a:ext cx="2112" cy="1192"/>
            </a:xfrm>
            <a:prstGeom prst="ellipse">
              <a:avLst/>
            </a:prstGeom>
            <a:blipFill dpi="0" rotWithShape="0">
              <a:blip r:embed="rId3"/>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Stakeholder</a:t>
              </a:r>
              <a:br>
                <a:rPr lang="en-US" sz="2800">
                  <a:solidFill>
                    <a:srgbClr val="FFFFFF"/>
                  </a:solidFill>
                  <a:effectLst>
                    <a:outerShdw blurRad="38100" dist="38100" dir="2700000" algn="tl">
                      <a:srgbClr val="DDDDDD"/>
                    </a:outerShdw>
                  </a:effectLst>
                  <a:cs typeface="Gill Sans" charset="0"/>
                </a:rPr>
              </a:br>
              <a:r>
                <a:rPr lang="en-US" sz="2800">
                  <a:solidFill>
                    <a:srgbClr val="FFFFFF"/>
                  </a:solidFill>
                  <a:effectLst>
                    <a:outerShdw blurRad="38100" dist="38100" dir="2700000" algn="tl">
                      <a:srgbClr val="DDDDDD"/>
                    </a:outerShdw>
                  </a:effectLst>
                  <a:cs typeface="Gill Sans" charset="0"/>
                </a:rPr>
                <a:t>Values</a:t>
              </a:r>
            </a:p>
          </p:txBody>
        </p:sp>
      </p:grpSp>
      <p:grpSp>
        <p:nvGrpSpPr>
          <p:cNvPr id="3" name="Group 8"/>
          <p:cNvGrpSpPr>
            <a:grpSpLocks/>
          </p:cNvGrpSpPr>
          <p:nvPr/>
        </p:nvGrpSpPr>
        <p:grpSpPr bwMode="auto">
          <a:xfrm>
            <a:off x="4128864" y="80367"/>
            <a:ext cx="4411266" cy="1330523"/>
            <a:chOff x="0" y="0"/>
            <a:chExt cx="3952" cy="1192"/>
          </a:xfrm>
        </p:grpSpPr>
        <p:sp>
          <p:nvSpPr>
            <p:cNvPr id="537608" name="AutoShape 9"/>
            <p:cNvSpPr>
              <a:spLocks/>
            </p:cNvSpPr>
            <p:nvPr/>
          </p:nvSpPr>
          <p:spPr bwMode="auto">
            <a:xfrm>
              <a:off x="0" y="124"/>
              <a:ext cx="3952" cy="800"/>
            </a:xfrm>
            <a:prstGeom prst="leftRightArrow">
              <a:avLst>
                <a:gd name="adj1" fmla="val 33194"/>
                <a:gd name="adj2" fmla="val 47044"/>
              </a:avLst>
            </a:prstGeom>
            <a:blipFill dpi="0" rotWithShape="0">
              <a:blip r:embed="rId3"/>
              <a:srcRect/>
              <a:tile tx="0" ty="0" sx="100000" sy="100000" flip="none" algn="tl"/>
            </a:blipFill>
            <a:ln w="25400">
              <a:solidFill>
                <a:schemeClr val="tx1"/>
              </a:solidFill>
              <a:miter lim="800000"/>
              <a:headEnd/>
              <a:tailEnd/>
            </a:ln>
          </p:spPr>
          <p:txBody>
            <a:bodyPr lIns="0" tIns="0" rIns="0" bIns="0"/>
            <a:lstStyle/>
            <a:p>
              <a:endParaRPr lang="nb-NO"/>
            </a:p>
          </p:txBody>
        </p:sp>
        <p:sp>
          <p:nvSpPr>
            <p:cNvPr id="177162" name="Oval 10"/>
            <p:cNvSpPr>
              <a:spLocks/>
            </p:cNvSpPr>
            <p:nvPr/>
          </p:nvSpPr>
          <p:spPr bwMode="auto">
            <a:xfrm>
              <a:off x="924" y="0"/>
              <a:ext cx="2112" cy="1192"/>
            </a:xfrm>
            <a:prstGeom prst="ellipse">
              <a:avLst/>
            </a:prstGeom>
            <a:blipFill dpi="0" rotWithShape="0">
              <a:blip r:embed="rId3"/>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Product</a:t>
              </a:r>
              <a:br>
                <a:rPr lang="en-US" sz="2800">
                  <a:solidFill>
                    <a:srgbClr val="FFFFFF"/>
                  </a:solidFill>
                  <a:effectLst>
                    <a:outerShdw blurRad="38100" dist="38100" dir="2700000" algn="tl">
                      <a:srgbClr val="DDDDDD"/>
                    </a:outerShdw>
                  </a:effectLst>
                  <a:cs typeface="Gill Sans" charset="0"/>
                </a:rPr>
              </a:br>
              <a:r>
                <a:rPr lang="en-US" sz="2800">
                  <a:solidFill>
                    <a:srgbClr val="FFFFFF"/>
                  </a:solidFill>
                  <a:effectLst>
                    <a:outerShdw blurRad="38100" dist="38100" dir="2700000" algn="tl">
                      <a:srgbClr val="DDDDDD"/>
                    </a:outerShdw>
                  </a:effectLst>
                  <a:cs typeface="Gill Sans" charset="0"/>
                </a:rPr>
                <a:t>Values</a:t>
              </a:r>
            </a:p>
          </p:txBody>
        </p:sp>
      </p:grpSp>
    </p:spTree>
    <p:extLst>
      <p:ext uri="{BB962C8B-B14F-4D97-AF65-F5344CB8AC3E}">
        <p14:creationId xmlns:p14="http://schemas.microsoft.com/office/powerpoint/2010/main" val="3467454286"/>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38626" name="Group 1"/>
          <p:cNvGrpSpPr>
            <a:grpSpLocks/>
          </p:cNvGrpSpPr>
          <p:nvPr/>
        </p:nvGrpSpPr>
        <p:grpSpPr bwMode="auto">
          <a:xfrm>
            <a:off x="151804" y="977801"/>
            <a:ext cx="2357438" cy="5473898"/>
            <a:chOff x="0" y="0"/>
            <a:chExt cx="2112" cy="4904"/>
          </a:xfrm>
        </p:grpSpPr>
        <p:sp>
          <p:nvSpPr>
            <p:cNvPr id="538627" name="AutoShape 2"/>
            <p:cNvSpPr>
              <a:spLocks/>
            </p:cNvSpPr>
            <p:nvPr/>
          </p:nvSpPr>
          <p:spPr bwMode="auto">
            <a:xfrm rot="5400000">
              <a:off x="-1401" y="2052"/>
              <a:ext cx="4903" cy="800"/>
            </a:xfrm>
            <a:prstGeom prst="leftRightArrow">
              <a:avLst>
                <a:gd name="adj1" fmla="val 33194"/>
                <a:gd name="adj2" fmla="val 47044"/>
              </a:avLst>
            </a:prstGeom>
            <a:blipFill dpi="0" rotWithShape="0">
              <a:blip r:embed="rId2"/>
              <a:srcRect/>
              <a:tile tx="0" ty="0" sx="100000" sy="100000" flip="none" algn="tl"/>
            </a:blipFill>
            <a:ln w="25400">
              <a:solidFill>
                <a:schemeClr val="tx1"/>
              </a:solidFill>
              <a:miter lim="800000"/>
              <a:headEnd/>
              <a:tailEnd/>
            </a:ln>
          </p:spPr>
          <p:txBody>
            <a:bodyPr lIns="0" tIns="0" rIns="0" bIns="0"/>
            <a:lstStyle/>
            <a:p>
              <a:endParaRPr lang="nb-NO"/>
            </a:p>
          </p:txBody>
        </p:sp>
        <p:sp>
          <p:nvSpPr>
            <p:cNvPr id="178179" name="Oval 3"/>
            <p:cNvSpPr>
              <a:spLocks/>
            </p:cNvSpPr>
            <p:nvPr/>
          </p:nvSpPr>
          <p:spPr bwMode="auto">
            <a:xfrm>
              <a:off x="0" y="1404"/>
              <a:ext cx="2112" cy="1192"/>
            </a:xfrm>
            <a:prstGeom prst="ellipse">
              <a:avLst/>
            </a:prstGeom>
            <a:blipFill dpi="0" rotWithShape="0">
              <a:blip r:embed="rId2"/>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Stakeholder</a:t>
              </a:r>
              <a:br>
                <a:rPr lang="en-US" sz="2800">
                  <a:solidFill>
                    <a:srgbClr val="FFFFFF"/>
                  </a:solidFill>
                  <a:effectLst>
                    <a:outerShdw blurRad="38100" dist="38100" dir="2700000" algn="tl">
                      <a:srgbClr val="DDDDDD"/>
                    </a:outerShdw>
                  </a:effectLst>
                  <a:cs typeface="Gill Sans" charset="0"/>
                </a:rPr>
              </a:br>
              <a:r>
                <a:rPr lang="en-US" sz="2800">
                  <a:solidFill>
                    <a:srgbClr val="FFFFFF"/>
                  </a:solidFill>
                  <a:effectLst>
                    <a:outerShdw blurRad="38100" dist="38100" dir="2700000" algn="tl">
                      <a:srgbClr val="DDDDDD"/>
                    </a:outerShdw>
                  </a:effectLst>
                  <a:cs typeface="Gill Sans" charset="0"/>
                </a:rPr>
                <a:t>Values</a:t>
              </a:r>
            </a:p>
          </p:txBody>
        </p:sp>
      </p:grpSp>
    </p:spTree>
    <p:extLst>
      <p:ext uri="{BB962C8B-B14F-4D97-AF65-F5344CB8AC3E}">
        <p14:creationId xmlns:p14="http://schemas.microsoft.com/office/powerpoint/2010/main" val="87994783"/>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p:transition xmlns:p14="http://schemas.microsoft.com/office/powerpoint/2010/main" spd="slow" advClick="0" advTm="500"/>
    </mc:Fallback>
  </mc:AlternateContent>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1"/>
          <p:cNvSpPr>
            <a:spLocks noGrp="1" noChangeArrowheads="1"/>
          </p:cNvSpPr>
          <p:nvPr>
            <p:ph type="title"/>
          </p:nvPr>
        </p:nvSpPr>
        <p:spPr>
          <a:xfrm>
            <a:off x="107156" y="0"/>
            <a:ext cx="8929688" cy="1276945"/>
          </a:xfrm>
        </p:spPr>
        <p:txBody>
          <a:bodyPr>
            <a:normAutofit fontScale="90000"/>
          </a:bodyPr>
          <a:lstStyle/>
          <a:p>
            <a:pPr eaLnBrk="1" hangingPunct="1"/>
            <a:r>
              <a:rPr lang="en-US">
                <a:latin typeface="Gill Sans" charset="0"/>
                <a:ea typeface="ヒラギノ角ゴ ProN W3" charset="0"/>
                <a:cs typeface="ヒラギノ角ゴ ProN W3" charset="0"/>
              </a:rPr>
              <a:t>Stakeholder Value Examples</a:t>
            </a:r>
          </a:p>
        </p:txBody>
      </p:sp>
      <p:sp>
        <p:nvSpPr>
          <p:cNvPr id="539651" name="Rectangle 2"/>
          <p:cNvSpPr>
            <a:spLocks/>
          </p:cNvSpPr>
          <p:nvPr/>
        </p:nvSpPr>
        <p:spPr bwMode="auto">
          <a:xfrm>
            <a:off x="2741414" y="2268141"/>
            <a:ext cx="6116836" cy="374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2500" b="1">
                <a:cs typeface="Gill Sans" charset="0"/>
              </a:rPr>
              <a:t>KFS.Charging </a:t>
            </a:r>
            <a:r>
              <a:rPr lang="en-US" sz="2500">
                <a:cs typeface="Gill Sans" charset="0"/>
              </a:rPr>
              <a:t>Scale: number of customers per month that charge their postage meter </a:t>
            </a:r>
            <a:r>
              <a:rPr lang="ja-JP" altLang="en-US" sz="2500">
                <a:cs typeface="Gill Sans" charset="0"/>
              </a:rPr>
              <a:t>“</a:t>
            </a:r>
            <a:r>
              <a:rPr lang="en-US" sz="2500">
                <a:cs typeface="Gill Sans" charset="0"/>
              </a:rPr>
              <a:t>frankeringsmaskin</a:t>
            </a:r>
            <a:r>
              <a:rPr lang="ja-JP" altLang="en-US" sz="2500">
                <a:cs typeface="Gill Sans" charset="0"/>
              </a:rPr>
              <a:t>”</a:t>
            </a:r>
            <a:r>
              <a:rPr lang="en-US" sz="2500">
                <a:cs typeface="Gill Sans" charset="0"/>
              </a:rPr>
              <a:t> on www.Bring.no/Mail</a:t>
            </a:r>
            <a:r>
              <a:rPr lang="en-US" sz="2500" b="1">
                <a:cs typeface="Gill Sans" charset="0"/>
              </a:rPr>
              <a:t>Customerservice.Contact</a:t>
            </a:r>
            <a:r>
              <a:rPr lang="en-US" sz="2500">
                <a:cs typeface="Gill Sans" charset="0"/>
              </a:rPr>
              <a:t> Scale:  % of customers that get the correct answer on their question, the first time they contact Customerservice.</a:t>
            </a:r>
          </a:p>
        </p:txBody>
      </p:sp>
      <p:sp>
        <p:nvSpPr>
          <p:cNvPr id="539652" name="Text Box 3"/>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6DE3E91B-F67B-4847-A868-B62F7C1DAC2B}" type="slidenum">
              <a:rPr lang="en-US" sz="1300">
                <a:solidFill>
                  <a:schemeClr val="tx1"/>
                </a:solidFill>
                <a:cs typeface="Gill Sans" charset="0"/>
              </a:rPr>
              <a:pPr eaLnBrk="1" hangingPunct="1"/>
              <a:t>195</a:t>
            </a:fld>
            <a:endParaRPr lang="en-US" sz="1300">
              <a:solidFill>
                <a:schemeClr val="tx1"/>
              </a:solidFill>
              <a:cs typeface="Gill Sans" charset="0"/>
            </a:endParaRPr>
          </a:p>
        </p:txBody>
      </p:sp>
      <p:sp>
        <p:nvSpPr>
          <p:cNvPr id="539653" name="Rectangle 4"/>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pic>
        <p:nvPicPr>
          <p:cNvPr id="53965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1414" y="1330523"/>
            <a:ext cx="3795117" cy="884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539655" name="Group 6"/>
          <p:cNvGrpSpPr>
            <a:grpSpLocks/>
          </p:cNvGrpSpPr>
          <p:nvPr/>
        </p:nvGrpSpPr>
        <p:grpSpPr bwMode="auto">
          <a:xfrm>
            <a:off x="151804" y="977801"/>
            <a:ext cx="2357438" cy="5473898"/>
            <a:chOff x="0" y="0"/>
            <a:chExt cx="2112" cy="4904"/>
          </a:xfrm>
        </p:grpSpPr>
        <p:sp>
          <p:nvSpPr>
            <p:cNvPr id="539656" name="AutoShape 7"/>
            <p:cNvSpPr>
              <a:spLocks/>
            </p:cNvSpPr>
            <p:nvPr/>
          </p:nvSpPr>
          <p:spPr bwMode="auto">
            <a:xfrm rot="5400000">
              <a:off x="-1401" y="2052"/>
              <a:ext cx="4903" cy="800"/>
            </a:xfrm>
            <a:prstGeom prst="leftRightArrow">
              <a:avLst>
                <a:gd name="adj1" fmla="val 33194"/>
                <a:gd name="adj2" fmla="val 47044"/>
              </a:avLst>
            </a:prstGeom>
            <a:blipFill dpi="0" rotWithShape="0">
              <a:blip r:embed="rId3"/>
              <a:srcRect/>
              <a:tile tx="0" ty="0" sx="100000" sy="100000" flip="none" algn="tl"/>
            </a:blipFill>
            <a:ln w="25400">
              <a:solidFill>
                <a:schemeClr val="tx1"/>
              </a:solidFill>
              <a:miter lim="800000"/>
              <a:headEnd/>
              <a:tailEnd/>
            </a:ln>
          </p:spPr>
          <p:txBody>
            <a:bodyPr lIns="0" tIns="0" rIns="0" bIns="0"/>
            <a:lstStyle/>
            <a:p>
              <a:endParaRPr lang="nb-NO"/>
            </a:p>
          </p:txBody>
        </p:sp>
        <p:sp>
          <p:nvSpPr>
            <p:cNvPr id="179208" name="Oval 8"/>
            <p:cNvSpPr>
              <a:spLocks/>
            </p:cNvSpPr>
            <p:nvPr/>
          </p:nvSpPr>
          <p:spPr bwMode="auto">
            <a:xfrm>
              <a:off x="0" y="1404"/>
              <a:ext cx="2112" cy="1192"/>
            </a:xfrm>
            <a:prstGeom prst="ellipse">
              <a:avLst/>
            </a:prstGeom>
            <a:blipFill dpi="0" rotWithShape="0">
              <a:blip r:embed="rId3"/>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Stakeholder</a:t>
              </a:r>
              <a:br>
                <a:rPr lang="en-US" sz="2800">
                  <a:solidFill>
                    <a:srgbClr val="FFFFFF"/>
                  </a:solidFill>
                  <a:effectLst>
                    <a:outerShdw blurRad="38100" dist="38100" dir="2700000" algn="tl">
                      <a:srgbClr val="DDDDDD"/>
                    </a:outerShdw>
                  </a:effectLst>
                  <a:cs typeface="Gill Sans" charset="0"/>
                </a:rPr>
              </a:br>
              <a:r>
                <a:rPr lang="en-US" sz="2800">
                  <a:solidFill>
                    <a:srgbClr val="FFFFFF"/>
                  </a:solidFill>
                  <a:effectLst>
                    <a:outerShdw blurRad="38100" dist="38100" dir="2700000" algn="tl">
                      <a:srgbClr val="DDDDDD"/>
                    </a:outerShdw>
                  </a:effectLst>
                  <a:cs typeface="Gill Sans" charset="0"/>
                </a:rPr>
                <a:t>Values</a:t>
              </a:r>
            </a:p>
          </p:txBody>
        </p:sp>
      </p:grpSp>
    </p:spTree>
    <p:extLst>
      <p:ext uri="{BB962C8B-B14F-4D97-AF65-F5344CB8AC3E}">
        <p14:creationId xmlns:p14="http://schemas.microsoft.com/office/powerpoint/2010/main" val="1785338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1"/>
          <p:cNvSpPr>
            <a:spLocks noGrp="1" noChangeArrowheads="1"/>
          </p:cNvSpPr>
          <p:nvPr>
            <p:ph type="title"/>
          </p:nvPr>
        </p:nvSpPr>
        <p:spPr>
          <a:xfrm>
            <a:off x="107156" y="0"/>
            <a:ext cx="8929688" cy="1276945"/>
          </a:xfrm>
        </p:spPr>
        <p:txBody>
          <a:bodyPr>
            <a:normAutofit fontScale="90000"/>
          </a:bodyPr>
          <a:lstStyle/>
          <a:p>
            <a:pPr eaLnBrk="1" hangingPunct="1"/>
            <a:r>
              <a:rPr lang="en-US">
                <a:latin typeface="Gill Sans" charset="0"/>
                <a:ea typeface="ヒラギノ角ゴ ProN W3" charset="0"/>
                <a:cs typeface="ヒラギノ角ゴ ProN W3" charset="0"/>
              </a:rPr>
              <a:t>Stakeholder Value Examples</a:t>
            </a:r>
          </a:p>
        </p:txBody>
      </p:sp>
      <p:sp>
        <p:nvSpPr>
          <p:cNvPr id="540675" name="Rectangle 2"/>
          <p:cNvSpPr>
            <a:spLocks/>
          </p:cNvSpPr>
          <p:nvPr/>
        </p:nvSpPr>
        <p:spPr bwMode="auto">
          <a:xfrm>
            <a:off x="3589734" y="1201043"/>
            <a:ext cx="5438180" cy="4839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2500" b="1">
                <a:cs typeface="Gill Sans" charset="0"/>
              </a:rPr>
              <a:t>Sales:Order.Number</a:t>
            </a:r>
            <a:r>
              <a:rPr lang="en-US" sz="2500">
                <a:cs typeface="Gill Sans" charset="0"/>
              </a:rPr>
              <a:t> Scale: number of completed sales per month, from Self.Help.Solutions.</a:t>
            </a:r>
          </a:p>
          <a:p>
            <a:pPr algn="l"/>
            <a:r>
              <a:rPr lang="en-US" sz="2500" b="1">
                <a:cs typeface="Gill Sans" charset="0"/>
              </a:rPr>
              <a:t>Sales.Leadsgeneration</a:t>
            </a:r>
            <a:r>
              <a:rPr lang="en-US" sz="2500">
                <a:cs typeface="Gill Sans" charset="0"/>
              </a:rPr>
              <a:t> Scale: number of Electronic-Leads per month generated on bring.xx to the Specialists.</a:t>
            </a:r>
          </a:p>
          <a:p>
            <a:pPr algn="l"/>
            <a:endParaRPr lang="en-US" sz="2500">
              <a:cs typeface="Gill Sans" charset="0"/>
            </a:endParaRPr>
          </a:p>
          <a:p>
            <a:pPr algn="l"/>
            <a:r>
              <a:rPr lang="en-US" sz="2500" b="1">
                <a:cs typeface="Gill Sans" charset="0"/>
              </a:rPr>
              <a:t>SMB.Selfservice</a:t>
            </a:r>
            <a:r>
              <a:rPr lang="en-US" sz="2500">
                <a:cs typeface="Gill Sans" charset="0"/>
              </a:rPr>
              <a:t> Scale: % SMB customers tht use self service solutions rather than other channels.</a:t>
            </a:r>
          </a:p>
        </p:txBody>
      </p:sp>
      <p:sp>
        <p:nvSpPr>
          <p:cNvPr id="540676" name="Text Box 3"/>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60313B4F-0E74-B34A-AE41-E9498ABB4888}" type="slidenum">
              <a:rPr lang="en-US" sz="1300">
                <a:solidFill>
                  <a:schemeClr val="tx1"/>
                </a:solidFill>
                <a:cs typeface="Gill Sans" charset="0"/>
              </a:rPr>
              <a:pPr eaLnBrk="1" hangingPunct="1"/>
              <a:t>196</a:t>
            </a:fld>
            <a:endParaRPr lang="en-US" sz="1300">
              <a:solidFill>
                <a:schemeClr val="tx1"/>
              </a:solidFill>
              <a:cs typeface="Gill Sans" charset="0"/>
            </a:endParaRPr>
          </a:p>
        </p:txBody>
      </p:sp>
      <p:sp>
        <p:nvSpPr>
          <p:cNvPr id="540677" name="Rectangle 4"/>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grpSp>
        <p:nvGrpSpPr>
          <p:cNvPr id="540678" name="Group 5"/>
          <p:cNvGrpSpPr>
            <a:grpSpLocks/>
          </p:cNvGrpSpPr>
          <p:nvPr/>
        </p:nvGrpSpPr>
        <p:grpSpPr bwMode="auto">
          <a:xfrm>
            <a:off x="151804" y="977801"/>
            <a:ext cx="2357438" cy="5473898"/>
            <a:chOff x="0" y="0"/>
            <a:chExt cx="2112" cy="4904"/>
          </a:xfrm>
        </p:grpSpPr>
        <p:sp>
          <p:nvSpPr>
            <p:cNvPr id="540679" name="AutoShape 6"/>
            <p:cNvSpPr>
              <a:spLocks/>
            </p:cNvSpPr>
            <p:nvPr/>
          </p:nvSpPr>
          <p:spPr bwMode="auto">
            <a:xfrm rot="5400000">
              <a:off x="-1401" y="2052"/>
              <a:ext cx="4903" cy="800"/>
            </a:xfrm>
            <a:prstGeom prst="leftRightArrow">
              <a:avLst>
                <a:gd name="adj1" fmla="val 33194"/>
                <a:gd name="adj2" fmla="val 47044"/>
              </a:avLst>
            </a:prstGeom>
            <a:blipFill dpi="0" rotWithShape="0">
              <a:blip r:embed="rId3"/>
              <a:srcRect/>
              <a:tile tx="0" ty="0" sx="100000" sy="100000" flip="none" algn="tl"/>
            </a:blipFill>
            <a:ln w="25400">
              <a:solidFill>
                <a:schemeClr val="tx1"/>
              </a:solidFill>
              <a:miter lim="800000"/>
              <a:headEnd/>
              <a:tailEnd/>
            </a:ln>
          </p:spPr>
          <p:txBody>
            <a:bodyPr lIns="0" tIns="0" rIns="0" bIns="0"/>
            <a:lstStyle/>
            <a:p>
              <a:endParaRPr lang="nb-NO"/>
            </a:p>
          </p:txBody>
        </p:sp>
        <p:sp>
          <p:nvSpPr>
            <p:cNvPr id="180231" name="Oval 7"/>
            <p:cNvSpPr>
              <a:spLocks/>
            </p:cNvSpPr>
            <p:nvPr/>
          </p:nvSpPr>
          <p:spPr bwMode="auto">
            <a:xfrm>
              <a:off x="0" y="1404"/>
              <a:ext cx="2112" cy="1192"/>
            </a:xfrm>
            <a:prstGeom prst="ellipse">
              <a:avLst/>
            </a:prstGeom>
            <a:blipFill dpi="0" rotWithShape="0">
              <a:blip r:embed="rId3"/>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Stakeholder</a:t>
              </a:r>
              <a:br>
                <a:rPr lang="en-US" sz="2800">
                  <a:solidFill>
                    <a:srgbClr val="FFFFFF"/>
                  </a:solidFill>
                  <a:effectLst>
                    <a:outerShdw blurRad="38100" dist="38100" dir="2700000" algn="tl">
                      <a:srgbClr val="DDDDDD"/>
                    </a:outerShdw>
                  </a:effectLst>
                  <a:cs typeface="Gill Sans" charset="0"/>
                </a:rPr>
              </a:br>
              <a:r>
                <a:rPr lang="en-US" sz="2800">
                  <a:solidFill>
                    <a:srgbClr val="FFFFFF"/>
                  </a:solidFill>
                  <a:effectLst>
                    <a:outerShdw blurRad="38100" dist="38100" dir="2700000" algn="tl">
                      <a:srgbClr val="DDDDDD"/>
                    </a:outerShdw>
                  </a:effectLst>
                  <a:cs typeface="Gill Sans" charset="0"/>
                </a:rPr>
                <a:t>Values</a:t>
              </a:r>
            </a:p>
          </p:txBody>
        </p:sp>
      </p:grpSp>
    </p:spTree>
    <p:extLst>
      <p:ext uri="{BB962C8B-B14F-4D97-AF65-F5344CB8AC3E}">
        <p14:creationId xmlns:p14="http://schemas.microsoft.com/office/powerpoint/2010/main" val="505366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2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3977"/>
            <a:ext cx="12099727" cy="6795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42723" name="Text Box 2"/>
          <p:cNvSpPr txBox="1">
            <a:spLocks noChangeArrowheads="1"/>
          </p:cNvSpPr>
          <p:nvPr/>
        </p:nvSpPr>
        <p:spPr bwMode="auto">
          <a:xfrm>
            <a:off x="4406801" y="6509742"/>
            <a:ext cx="321469"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985ACF0-4EAE-AB4F-B6BA-1CF1E93B3660}" type="slidenum">
              <a:rPr lang="en-US" sz="1300">
                <a:solidFill>
                  <a:schemeClr val="tx1"/>
                </a:solidFill>
                <a:cs typeface="Gill Sans" charset="0"/>
              </a:rPr>
              <a:pPr eaLnBrk="1" hangingPunct="1"/>
              <a:t>197</a:t>
            </a:fld>
            <a:endParaRPr lang="en-US" sz="1300">
              <a:solidFill>
                <a:schemeClr val="tx1"/>
              </a:solidFill>
              <a:cs typeface="Gill Sans" charset="0"/>
            </a:endParaRPr>
          </a:p>
        </p:txBody>
      </p:sp>
      <p:sp>
        <p:nvSpPr>
          <p:cNvPr id="542724" name="Rectangle 3"/>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grpSp>
        <p:nvGrpSpPr>
          <p:cNvPr id="2" name="Group 4"/>
          <p:cNvGrpSpPr>
            <a:grpSpLocks/>
          </p:cNvGrpSpPr>
          <p:nvPr/>
        </p:nvGrpSpPr>
        <p:grpSpPr bwMode="auto">
          <a:xfrm>
            <a:off x="151804" y="977801"/>
            <a:ext cx="2357438" cy="5473898"/>
            <a:chOff x="0" y="0"/>
            <a:chExt cx="2112" cy="4904"/>
          </a:xfrm>
        </p:grpSpPr>
        <p:sp>
          <p:nvSpPr>
            <p:cNvPr id="542726" name="AutoShape 5"/>
            <p:cNvSpPr>
              <a:spLocks/>
            </p:cNvSpPr>
            <p:nvPr/>
          </p:nvSpPr>
          <p:spPr bwMode="auto">
            <a:xfrm rot="5400000">
              <a:off x="-1401" y="2052"/>
              <a:ext cx="4903" cy="800"/>
            </a:xfrm>
            <a:prstGeom prst="leftRightArrow">
              <a:avLst>
                <a:gd name="adj1" fmla="val 33194"/>
                <a:gd name="adj2" fmla="val 47044"/>
              </a:avLst>
            </a:prstGeom>
            <a:blipFill dpi="0" rotWithShape="0">
              <a:blip r:embed="rId3"/>
              <a:srcRect/>
              <a:tile tx="0" ty="0" sx="100000" sy="100000" flip="none" algn="tl"/>
            </a:blipFill>
            <a:ln w="25400">
              <a:solidFill>
                <a:schemeClr val="tx1"/>
              </a:solidFill>
              <a:miter lim="800000"/>
              <a:headEnd/>
              <a:tailEnd/>
            </a:ln>
          </p:spPr>
          <p:txBody>
            <a:bodyPr lIns="0" tIns="0" rIns="0" bIns="0"/>
            <a:lstStyle/>
            <a:p>
              <a:endParaRPr lang="nb-NO"/>
            </a:p>
          </p:txBody>
        </p:sp>
        <p:sp>
          <p:nvSpPr>
            <p:cNvPr id="182278" name="Oval 6"/>
            <p:cNvSpPr>
              <a:spLocks/>
            </p:cNvSpPr>
            <p:nvPr/>
          </p:nvSpPr>
          <p:spPr bwMode="auto">
            <a:xfrm>
              <a:off x="0" y="1404"/>
              <a:ext cx="2112" cy="1192"/>
            </a:xfrm>
            <a:prstGeom prst="ellipse">
              <a:avLst/>
            </a:prstGeom>
            <a:blipFill dpi="0" rotWithShape="0">
              <a:blip r:embed="rId3"/>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Stakeholder</a:t>
              </a:r>
              <a:br>
                <a:rPr lang="en-US" sz="2800">
                  <a:solidFill>
                    <a:srgbClr val="FFFFFF"/>
                  </a:solidFill>
                  <a:effectLst>
                    <a:outerShdw blurRad="38100" dist="38100" dir="2700000" algn="tl">
                      <a:srgbClr val="DDDDDD"/>
                    </a:outerShdw>
                  </a:effectLst>
                  <a:cs typeface="Gill Sans" charset="0"/>
                </a:rPr>
              </a:br>
              <a:r>
                <a:rPr lang="en-US" sz="2800">
                  <a:solidFill>
                    <a:srgbClr val="FFFFFF"/>
                  </a:solidFill>
                  <a:effectLst>
                    <a:outerShdw blurRad="38100" dist="38100" dir="2700000" algn="tl">
                      <a:srgbClr val="DDDDDD"/>
                    </a:outerShdw>
                  </a:effectLst>
                  <a:cs typeface="Gill Sans" charset="0"/>
                </a:rPr>
                <a:t>Values</a:t>
              </a:r>
            </a:p>
          </p:txBody>
        </p:sp>
      </p:grpSp>
    </p:spTree>
    <p:extLst>
      <p:ext uri="{BB962C8B-B14F-4D97-AF65-F5344CB8AC3E}">
        <p14:creationId xmlns:p14="http://schemas.microsoft.com/office/powerpoint/2010/main" val="626901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exit" presetSubtype="0" fill="hold" nodeType="afterEffect">
                                  <p:stCondLst>
                                    <p:cond delay="500"/>
                                  </p:stCondLst>
                                  <p:childTnLst>
                                    <p:set>
                                      <p:cBhvr>
                                        <p:cTn id="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492" y="151805"/>
            <a:ext cx="5204891" cy="1893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43747" name="Rectangle 2"/>
          <p:cNvSpPr>
            <a:spLocks/>
          </p:cNvSpPr>
          <p:nvPr/>
        </p:nvSpPr>
        <p:spPr bwMode="auto">
          <a:xfrm>
            <a:off x="705445" y="142875"/>
            <a:ext cx="5268516" cy="1964531"/>
          </a:xfrm>
          <a:prstGeom prst="rect">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nb-NO"/>
          </a:p>
        </p:txBody>
      </p:sp>
      <p:pic>
        <p:nvPicPr>
          <p:cNvPr id="5437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344" y="1785938"/>
            <a:ext cx="3009305" cy="168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43749" name="Rectangle 4"/>
          <p:cNvSpPr>
            <a:spLocks/>
          </p:cNvSpPr>
          <p:nvPr/>
        </p:nvSpPr>
        <p:spPr bwMode="auto">
          <a:xfrm>
            <a:off x="1482328" y="1741289"/>
            <a:ext cx="3286125" cy="1732359"/>
          </a:xfrm>
          <a:prstGeom prst="rect">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nb-NO"/>
          </a:p>
        </p:txBody>
      </p:sp>
      <p:pic>
        <p:nvPicPr>
          <p:cNvPr id="54375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6305" y="3562945"/>
            <a:ext cx="3178969" cy="1009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43751" name="Text Box 6"/>
          <p:cNvSpPr txBox="1">
            <a:spLocks noChangeArrowheads="1"/>
          </p:cNvSpPr>
          <p:nvPr/>
        </p:nvSpPr>
        <p:spPr bwMode="auto">
          <a:xfrm>
            <a:off x="4406801" y="6509742"/>
            <a:ext cx="321469"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88848289-B6E3-964E-926C-453F951F8781}" type="slidenum">
              <a:rPr lang="en-US" sz="1300">
                <a:solidFill>
                  <a:schemeClr val="tx1"/>
                </a:solidFill>
                <a:cs typeface="Gill Sans" charset="0"/>
              </a:rPr>
              <a:pPr eaLnBrk="1" hangingPunct="1"/>
              <a:t>198</a:t>
            </a:fld>
            <a:endParaRPr lang="en-US" sz="1300">
              <a:solidFill>
                <a:schemeClr val="tx1"/>
              </a:solidFill>
              <a:cs typeface="Gill Sans" charset="0"/>
            </a:endParaRPr>
          </a:p>
        </p:txBody>
      </p:sp>
      <p:sp>
        <p:nvSpPr>
          <p:cNvPr id="543752" name="Rectangle 7"/>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graphicFrame>
        <p:nvGraphicFramePr>
          <p:cNvPr id="183304" name="Group 8"/>
          <p:cNvGraphicFramePr>
            <a:graphicFrameLocks noGrp="1"/>
          </p:cNvGraphicFramePr>
          <p:nvPr/>
        </p:nvGraphicFramePr>
        <p:xfrm>
          <a:off x="696516" y="732234"/>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Business Goals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Training Costs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User Productivity</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Profit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40%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Market Share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183348" name="Group 52"/>
          <p:cNvGraphicFramePr>
            <a:graphicFrameLocks noGrp="1"/>
          </p:cNvGraphicFramePr>
          <p:nvPr/>
        </p:nvGraphicFramePr>
        <p:xfrm>
          <a:off x="1285875" y="214312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Stakeholder Val.</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Intuitiveness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Find.Fast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Training Costs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User Productivity</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183392" name="Group 96"/>
          <p:cNvGraphicFramePr>
            <a:graphicFrameLocks noGrp="1"/>
          </p:cNvGraphicFramePr>
          <p:nvPr/>
        </p:nvGraphicFramePr>
        <p:xfrm>
          <a:off x="1875235" y="358080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GUI Style Rex</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Service Guide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Find.Fast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35 %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Performance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80 %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sp>
        <p:nvSpPr>
          <p:cNvPr id="543819" name="Rectangle 140"/>
          <p:cNvSpPr>
            <a:spLocks/>
          </p:cNvSpPr>
          <p:nvPr/>
        </p:nvSpPr>
        <p:spPr bwMode="auto">
          <a:xfrm>
            <a:off x="4573117" y="5040808"/>
            <a:ext cx="4572000" cy="10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2200">
                <a:cs typeface="Gill Sans" charset="0"/>
              </a:rPr>
              <a:t>Scrum Develop</a:t>
            </a:r>
          </a:p>
          <a:p>
            <a:pPr algn="l"/>
            <a:r>
              <a:rPr lang="en-US" sz="2200">
                <a:cs typeface="Gill Sans" charset="0"/>
              </a:rPr>
              <a:t>We measure improvements</a:t>
            </a:r>
          </a:p>
          <a:p>
            <a:pPr algn="l"/>
            <a:r>
              <a:rPr lang="en-US" sz="2200">
                <a:cs typeface="Gill Sans" charset="0"/>
              </a:rPr>
              <a:t>Learn and Repeat</a:t>
            </a:r>
          </a:p>
        </p:txBody>
      </p:sp>
      <p:graphicFrame>
        <p:nvGraphicFramePr>
          <p:cNvPr id="183437" name="Group 141"/>
          <p:cNvGraphicFramePr>
            <a:graphicFrameLocks noGrp="1"/>
          </p:cNvGraphicFramePr>
          <p:nvPr/>
        </p:nvGraphicFramePr>
        <p:xfrm>
          <a:off x="2652117" y="5072063"/>
          <a:ext cx="1562695" cy="1036320"/>
        </p:xfrm>
        <a:graphic>
          <a:graphicData uri="http://schemas.openxmlformats.org/drawingml/2006/table">
            <a:tbl>
              <a:tblPr/>
              <a:tblGrid>
                <a:gridCol w="1562695"/>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Prioritized List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Service Guide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Solution 9</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3. Solution 7</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43832" name="Rectangle 159"/>
          <p:cNvSpPr>
            <a:spLocks/>
          </p:cNvSpPr>
          <p:nvPr/>
        </p:nvSpPr>
        <p:spPr bwMode="auto">
          <a:xfrm>
            <a:off x="892969" y="62508"/>
            <a:ext cx="7358063"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4000">
                <a:cs typeface="Gill Sans" charset="0"/>
              </a:rPr>
              <a:t>Value Decision Tables</a:t>
            </a:r>
          </a:p>
        </p:txBody>
      </p:sp>
    </p:spTree>
    <p:extLst>
      <p:ext uri="{BB962C8B-B14F-4D97-AF65-F5344CB8AC3E}">
        <p14:creationId xmlns:p14="http://schemas.microsoft.com/office/powerpoint/2010/main" val="2958990246"/>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50F8964C-A864-5F48-B7BC-27BCFA77A3A2}" type="slidenum">
              <a:rPr lang="en-US" sz="1300">
                <a:solidFill>
                  <a:schemeClr val="tx1"/>
                </a:solidFill>
                <a:cs typeface="Gill Sans" charset="0"/>
              </a:rPr>
              <a:pPr eaLnBrk="1" hangingPunct="1"/>
              <a:t>199</a:t>
            </a:fld>
            <a:endParaRPr lang="en-US" sz="1300">
              <a:solidFill>
                <a:schemeClr val="tx1"/>
              </a:solidFill>
              <a:cs typeface="Gill Sans" charset="0"/>
            </a:endParaRPr>
          </a:p>
        </p:txBody>
      </p:sp>
      <p:pic>
        <p:nvPicPr>
          <p:cNvPr id="54477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48445"/>
            <a:ext cx="11144250" cy="4054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44772" name="Rectangle 2"/>
          <p:cNvSpPr>
            <a:spLocks noGrp="1" noChangeArrowheads="1"/>
          </p:cNvSpPr>
          <p:nvPr>
            <p:ph type="title"/>
          </p:nvPr>
        </p:nvSpPr>
        <p:spPr>
          <a:xfrm>
            <a:off x="892969" y="178594"/>
            <a:ext cx="7358063" cy="937617"/>
          </a:xfrm>
        </p:spPr>
        <p:txBody>
          <a:bodyPr/>
          <a:lstStyle/>
          <a:p>
            <a:pPr eaLnBrk="1" hangingPunct="1"/>
            <a:r>
              <a:rPr lang="en-US">
                <a:latin typeface="Gill Sans" charset="0"/>
                <a:ea typeface="ヒラギノ角ゴ ProN W3" charset="0"/>
                <a:cs typeface="ヒラギノ角ゴ ProN W3" charset="0"/>
              </a:rPr>
              <a:t>Value Decision Table</a:t>
            </a:r>
          </a:p>
        </p:txBody>
      </p:sp>
      <p:sp>
        <p:nvSpPr>
          <p:cNvPr id="544773" name="Rectangle 3"/>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grpSp>
        <p:nvGrpSpPr>
          <p:cNvPr id="2" name="Group 4"/>
          <p:cNvGrpSpPr>
            <a:grpSpLocks/>
          </p:cNvGrpSpPr>
          <p:nvPr/>
        </p:nvGrpSpPr>
        <p:grpSpPr bwMode="auto">
          <a:xfrm>
            <a:off x="1000125" y="1843981"/>
            <a:ext cx="2357438" cy="2616398"/>
            <a:chOff x="0" y="0"/>
            <a:chExt cx="2112" cy="2344"/>
          </a:xfrm>
        </p:grpSpPr>
        <p:sp>
          <p:nvSpPr>
            <p:cNvPr id="544778" name="AutoShape 5"/>
            <p:cNvSpPr>
              <a:spLocks/>
            </p:cNvSpPr>
            <p:nvPr/>
          </p:nvSpPr>
          <p:spPr bwMode="auto">
            <a:xfrm rot="5400000">
              <a:off x="-121" y="772"/>
              <a:ext cx="2343" cy="800"/>
            </a:xfrm>
            <a:prstGeom prst="leftRightArrow">
              <a:avLst>
                <a:gd name="adj1" fmla="val 33194"/>
                <a:gd name="adj2" fmla="val 47036"/>
              </a:avLst>
            </a:prstGeom>
            <a:blipFill dpi="0" rotWithShape="0">
              <a:blip r:embed="rId3"/>
              <a:srcRect/>
              <a:tile tx="0" ty="0" sx="100000" sy="100000" flip="none" algn="tl"/>
            </a:blipFill>
            <a:ln w="25400">
              <a:solidFill>
                <a:schemeClr val="tx1"/>
              </a:solidFill>
              <a:miter lim="800000"/>
              <a:headEnd/>
              <a:tailEnd/>
            </a:ln>
          </p:spPr>
          <p:txBody>
            <a:bodyPr lIns="0" tIns="0" rIns="0" bIns="0"/>
            <a:lstStyle/>
            <a:p>
              <a:endParaRPr lang="nb-NO"/>
            </a:p>
          </p:txBody>
        </p:sp>
        <p:sp>
          <p:nvSpPr>
            <p:cNvPr id="184326" name="Oval 6"/>
            <p:cNvSpPr>
              <a:spLocks/>
            </p:cNvSpPr>
            <p:nvPr/>
          </p:nvSpPr>
          <p:spPr bwMode="auto">
            <a:xfrm>
              <a:off x="0" y="596"/>
              <a:ext cx="2112" cy="1192"/>
            </a:xfrm>
            <a:prstGeom prst="ellipse">
              <a:avLst/>
            </a:prstGeom>
            <a:blipFill dpi="0" rotWithShape="0">
              <a:blip r:embed="rId3"/>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Business</a:t>
              </a:r>
              <a:br>
                <a:rPr lang="en-US" sz="2800">
                  <a:solidFill>
                    <a:srgbClr val="FFFFFF"/>
                  </a:solidFill>
                  <a:effectLst>
                    <a:outerShdw blurRad="38100" dist="38100" dir="2700000" algn="tl">
                      <a:srgbClr val="DDDDDD"/>
                    </a:outerShdw>
                  </a:effectLst>
                  <a:cs typeface="Gill Sans" charset="0"/>
                </a:rPr>
              </a:br>
              <a:r>
                <a:rPr lang="en-US" sz="2800">
                  <a:solidFill>
                    <a:srgbClr val="FFFFFF"/>
                  </a:solidFill>
                  <a:effectLst>
                    <a:outerShdw blurRad="38100" dist="38100" dir="2700000" algn="tl">
                      <a:srgbClr val="DDDDDD"/>
                    </a:outerShdw>
                  </a:effectLst>
                  <a:cs typeface="Gill Sans" charset="0"/>
                </a:rPr>
                <a:t>Values</a:t>
              </a:r>
            </a:p>
          </p:txBody>
        </p:sp>
      </p:grpSp>
      <p:grpSp>
        <p:nvGrpSpPr>
          <p:cNvPr id="3" name="Group 7"/>
          <p:cNvGrpSpPr>
            <a:grpSpLocks/>
          </p:cNvGrpSpPr>
          <p:nvPr/>
        </p:nvGrpSpPr>
        <p:grpSpPr bwMode="auto">
          <a:xfrm>
            <a:off x="3709169" y="1178719"/>
            <a:ext cx="4411266" cy="1330523"/>
            <a:chOff x="0" y="0"/>
            <a:chExt cx="3952" cy="1192"/>
          </a:xfrm>
        </p:grpSpPr>
        <p:sp>
          <p:nvSpPr>
            <p:cNvPr id="544776" name="AutoShape 8"/>
            <p:cNvSpPr>
              <a:spLocks/>
            </p:cNvSpPr>
            <p:nvPr/>
          </p:nvSpPr>
          <p:spPr bwMode="auto">
            <a:xfrm>
              <a:off x="0" y="124"/>
              <a:ext cx="3952" cy="800"/>
            </a:xfrm>
            <a:prstGeom prst="leftRightArrow">
              <a:avLst>
                <a:gd name="adj1" fmla="val 33194"/>
                <a:gd name="adj2" fmla="val 47044"/>
              </a:avLst>
            </a:prstGeom>
            <a:blipFill dpi="0" rotWithShape="0">
              <a:blip r:embed="rId3"/>
              <a:srcRect/>
              <a:tile tx="0" ty="0" sx="100000" sy="100000" flip="none" algn="tl"/>
            </a:blipFill>
            <a:ln w="25400">
              <a:solidFill>
                <a:schemeClr val="tx1"/>
              </a:solidFill>
              <a:miter lim="800000"/>
              <a:headEnd/>
              <a:tailEnd/>
            </a:ln>
          </p:spPr>
          <p:txBody>
            <a:bodyPr lIns="0" tIns="0" rIns="0" bIns="0"/>
            <a:lstStyle/>
            <a:p>
              <a:endParaRPr lang="nb-NO"/>
            </a:p>
          </p:txBody>
        </p:sp>
        <p:sp>
          <p:nvSpPr>
            <p:cNvPr id="184329" name="Oval 9"/>
            <p:cNvSpPr>
              <a:spLocks/>
            </p:cNvSpPr>
            <p:nvPr/>
          </p:nvSpPr>
          <p:spPr bwMode="auto">
            <a:xfrm>
              <a:off x="924" y="0"/>
              <a:ext cx="2112" cy="1192"/>
            </a:xfrm>
            <a:prstGeom prst="ellipse">
              <a:avLst/>
            </a:prstGeom>
            <a:blipFill dpi="0" rotWithShape="0">
              <a:blip r:embed="rId3"/>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Stakeholder</a:t>
              </a:r>
              <a:br>
                <a:rPr lang="en-US" sz="2800">
                  <a:solidFill>
                    <a:srgbClr val="FFFFFF"/>
                  </a:solidFill>
                  <a:effectLst>
                    <a:outerShdw blurRad="38100" dist="38100" dir="2700000" algn="tl">
                      <a:srgbClr val="DDDDDD"/>
                    </a:outerShdw>
                  </a:effectLst>
                  <a:cs typeface="Gill Sans" charset="0"/>
                </a:rPr>
              </a:br>
              <a:r>
                <a:rPr lang="en-US" sz="2800">
                  <a:solidFill>
                    <a:srgbClr val="FFFFFF"/>
                  </a:solidFill>
                  <a:effectLst>
                    <a:outerShdw blurRad="38100" dist="38100" dir="2700000" algn="tl">
                      <a:srgbClr val="DDDDDD"/>
                    </a:outerShdw>
                  </a:effectLst>
                  <a:cs typeface="Gill Sans" charset="0"/>
                </a:rPr>
                <a:t>Values</a:t>
              </a:r>
            </a:p>
          </p:txBody>
        </p:sp>
      </p:grpSp>
    </p:spTree>
    <p:extLst>
      <p:ext uri="{BB962C8B-B14F-4D97-AF65-F5344CB8AC3E}">
        <p14:creationId xmlns:p14="http://schemas.microsoft.com/office/powerpoint/2010/main" val="4276362671"/>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ontent Placeholder 7"/>
          <p:cNvGraphicFramePr>
            <a:graphicFrameLocks noGrp="1"/>
          </p:cNvGraphicFramePr>
          <p:nvPr>
            <p:ph idx="1"/>
          </p:nvPr>
        </p:nvGraphicFramePr>
        <p:xfrm>
          <a:off x="457200" y="2057400"/>
          <a:ext cx="8229600" cy="3962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Date Placeholder 3"/>
          <p:cNvSpPr>
            <a:spLocks noGrp="1"/>
          </p:cNvSpPr>
          <p:nvPr>
            <p:ph type="dt" sz="half" idx="10"/>
          </p:nvPr>
        </p:nvSpPr>
        <p:spPr/>
        <p:txBody>
          <a:bodyPr/>
          <a:lstStyle/>
          <a:p>
            <a:fld id="{CD680204-AAAD-634F-BB78-CF4982024AC1}" type="datetime2">
              <a:rPr lang="en-US" smtClean="0"/>
              <a:pPr/>
              <a:t>Tuesday, 8 March 2011</a:t>
            </a:fld>
            <a:endParaRPr lang="en-GB"/>
          </a:p>
        </p:txBody>
      </p:sp>
      <p:sp>
        <p:nvSpPr>
          <p:cNvPr id="5" name="Footer Placeholder 4"/>
          <p:cNvSpPr>
            <a:spLocks noGrp="1"/>
          </p:cNvSpPr>
          <p:nvPr>
            <p:ph type="ftr" sz="quarter" idx="11"/>
          </p:nvPr>
        </p:nvSpPr>
        <p:spPr/>
        <p:txBody>
          <a:bodyPr/>
          <a:lstStyle/>
          <a:p>
            <a:r>
              <a:rPr lang="en-US" smtClean="0"/>
              <a:t>© Gilb.com</a:t>
            </a:r>
            <a:endParaRPr lang="en-GB"/>
          </a:p>
        </p:txBody>
      </p:sp>
      <p:sp>
        <p:nvSpPr>
          <p:cNvPr id="6" name="Slide Number Placeholder 5"/>
          <p:cNvSpPr>
            <a:spLocks noGrp="1"/>
          </p:cNvSpPr>
          <p:nvPr>
            <p:ph type="sldNum" sz="quarter" idx="12"/>
          </p:nvPr>
        </p:nvSpPr>
        <p:spPr/>
        <p:txBody>
          <a:bodyPr/>
          <a:lstStyle/>
          <a:p>
            <a:fld id="{1DD9AF87-53B6-FD4A-B2D3-CF1EEADDF73C}" type="slidenum">
              <a:rPr lang="en-GB" smtClean="0"/>
              <a:pPr/>
              <a:t>2</a:t>
            </a:fld>
            <a:endParaRPr lang="en-GB"/>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900" dirty="0" smtClean="0"/>
              <a:t>Game 3: Agree to one clear and useful definition of ‘X’, everybody concerned can understand</a:t>
            </a:r>
            <a:endParaRPr lang="en-GB" sz="2900" dirty="0"/>
          </a:p>
        </p:txBody>
      </p:sp>
      <p:sp>
        <p:nvSpPr>
          <p:cNvPr id="7" name="Text Placeholder 6"/>
          <p:cNvSpPr>
            <a:spLocks noGrp="1"/>
          </p:cNvSpPr>
          <p:nvPr>
            <p:ph type="body" idx="1"/>
          </p:nvPr>
        </p:nvSpPr>
        <p:spPr/>
        <p:txBody>
          <a:bodyPr/>
          <a:lstStyle/>
          <a:p>
            <a:r>
              <a:rPr lang="en-GB" dirty="0" smtClean="0"/>
              <a:t>Instructions</a:t>
            </a:r>
            <a:endParaRPr lang="en-GB" dirty="0"/>
          </a:p>
        </p:txBody>
      </p:sp>
      <p:sp>
        <p:nvSpPr>
          <p:cNvPr id="3" name="Content Placeholder 2"/>
          <p:cNvSpPr>
            <a:spLocks noGrp="1"/>
          </p:cNvSpPr>
          <p:nvPr>
            <p:ph sz="half" idx="2"/>
          </p:nvPr>
        </p:nvSpPr>
        <p:spPr/>
        <p:txBody>
          <a:bodyPr>
            <a:normAutofit fontScale="92500" lnSpcReduction="10000"/>
          </a:bodyPr>
          <a:lstStyle/>
          <a:p>
            <a:r>
              <a:rPr lang="en-GB" dirty="0" smtClean="0"/>
              <a:t>X: Defined as  ………</a:t>
            </a:r>
            <a:r>
              <a:rPr lang="en-GB" dirty="0" smtClean="0">
                <a:solidFill>
                  <a:srgbClr val="A7FC5A"/>
                </a:solidFill>
              </a:rPr>
              <a:t>.  Source: Agreed By The Group, Today *</a:t>
            </a:r>
          </a:p>
          <a:p>
            <a:r>
              <a:rPr lang="en-GB" dirty="0" smtClean="0"/>
              <a:t>What did you have to do to get agreement?</a:t>
            </a:r>
          </a:p>
          <a:p>
            <a:r>
              <a:rPr lang="en-GB" dirty="0" smtClean="0"/>
              <a:t>Why was this not defined and agreed earlier?</a:t>
            </a:r>
          </a:p>
          <a:p>
            <a:r>
              <a:rPr lang="en-GB" dirty="0" smtClean="0"/>
              <a:t>What are the consequences of not having an agreed definition of a critical objective?</a:t>
            </a:r>
          </a:p>
          <a:p>
            <a:endParaRPr lang="en-GB" dirty="0" smtClean="0"/>
          </a:p>
          <a:p>
            <a:r>
              <a:rPr lang="en-GB" dirty="0" smtClean="0">
                <a:solidFill>
                  <a:srgbClr val="A7FC5A"/>
                </a:solidFill>
              </a:rPr>
              <a:t>* Source is a ‘prioritization’ tool!</a:t>
            </a:r>
            <a:endParaRPr lang="en-GB" dirty="0">
              <a:solidFill>
                <a:srgbClr val="A7FC5A"/>
              </a:solidFill>
            </a:endParaRPr>
          </a:p>
        </p:txBody>
      </p:sp>
      <p:sp>
        <p:nvSpPr>
          <p:cNvPr id="8" name="Text Placeholder 7"/>
          <p:cNvSpPr>
            <a:spLocks noGrp="1"/>
          </p:cNvSpPr>
          <p:nvPr>
            <p:ph type="body" sz="quarter" idx="3"/>
          </p:nvPr>
        </p:nvSpPr>
        <p:spPr/>
        <p:txBody>
          <a:bodyPr/>
          <a:lstStyle/>
          <a:p>
            <a:r>
              <a:rPr lang="en-GB" dirty="0" smtClean="0"/>
              <a:t>Examples &amp; Feedback</a:t>
            </a:r>
            <a:endParaRPr lang="en-GB" dirty="0"/>
          </a:p>
        </p:txBody>
      </p:sp>
      <p:sp>
        <p:nvSpPr>
          <p:cNvPr id="9" name="Content Placeholder 8"/>
          <p:cNvSpPr>
            <a:spLocks noGrp="1"/>
          </p:cNvSpPr>
          <p:nvPr>
            <p:ph sz="quarter" idx="4"/>
          </p:nvPr>
        </p:nvSpPr>
        <p:spPr/>
        <p:txBody>
          <a:bodyPr/>
          <a:lstStyle/>
          <a:p>
            <a:r>
              <a:rPr lang="en-GB" dirty="0" smtClean="0"/>
              <a:t>User Experience</a:t>
            </a:r>
          </a:p>
          <a:p>
            <a:pPr lvl="1"/>
            <a:r>
              <a:rPr lang="en-GB" dirty="0" smtClean="0"/>
              <a:t>‘Degenerating’</a:t>
            </a:r>
          </a:p>
          <a:p>
            <a:r>
              <a:rPr lang="en-GB" dirty="0" smtClean="0"/>
              <a:t>Defined as</a:t>
            </a:r>
            <a:r>
              <a:rPr lang="en-GB" i="1" dirty="0" smtClean="0"/>
              <a:t>: takes too long to reach user objectives, sometimes not at all</a:t>
            </a:r>
          </a:p>
          <a:p>
            <a:endParaRPr lang="en-GB" dirty="0"/>
          </a:p>
        </p:txBody>
      </p:sp>
      <p:sp>
        <p:nvSpPr>
          <p:cNvPr id="4" name="Date Placeholder 3"/>
          <p:cNvSpPr>
            <a:spLocks noGrp="1"/>
          </p:cNvSpPr>
          <p:nvPr>
            <p:ph type="dt" sz="half" idx="10"/>
          </p:nvPr>
        </p:nvSpPr>
        <p:spPr/>
        <p:txBody>
          <a:bodyPr/>
          <a:lstStyle/>
          <a:p>
            <a:fld id="{CD680204-AAAD-634F-BB78-CF4982024AC1}" type="datetime2">
              <a:rPr lang="en-US" smtClean="0"/>
              <a:pPr/>
              <a:t>Tuesday, 8 March 2011</a:t>
            </a:fld>
            <a:endParaRPr lang="en-GB"/>
          </a:p>
        </p:txBody>
      </p:sp>
      <p:sp>
        <p:nvSpPr>
          <p:cNvPr id="5" name="Footer Placeholder 4"/>
          <p:cNvSpPr>
            <a:spLocks noGrp="1"/>
          </p:cNvSpPr>
          <p:nvPr>
            <p:ph type="ftr" sz="quarter" idx="11"/>
          </p:nvPr>
        </p:nvSpPr>
        <p:spPr/>
        <p:txBody>
          <a:bodyPr/>
          <a:lstStyle/>
          <a:p>
            <a:r>
              <a:rPr lang="en-US" smtClean="0"/>
              <a:t>© Gilb.com</a:t>
            </a:r>
            <a:endParaRPr lang="en-GB"/>
          </a:p>
        </p:txBody>
      </p:sp>
      <p:sp>
        <p:nvSpPr>
          <p:cNvPr id="6" name="Slide Number Placeholder 5"/>
          <p:cNvSpPr>
            <a:spLocks noGrp="1"/>
          </p:cNvSpPr>
          <p:nvPr>
            <p:ph type="sldNum" sz="quarter" idx="12"/>
          </p:nvPr>
        </p:nvSpPr>
        <p:spPr/>
        <p:txBody>
          <a:bodyPr/>
          <a:lstStyle/>
          <a:p>
            <a:fld id="{1DD9AF87-53B6-FD4A-B2D3-CF1EEADDF73C}" type="slidenum">
              <a:rPr lang="en-GB" smtClean="0"/>
              <a:pPr/>
              <a:t>20</a:t>
            </a:fld>
            <a:endParaRPr lang="en-GB"/>
          </a:p>
        </p:txBody>
      </p:sp>
    </p:spTree>
  </p:cSld>
  <p:clrMapOvr>
    <a:masterClrMapping/>
  </p:clrMapOvr>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492" y="151805"/>
            <a:ext cx="5204891" cy="1893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45795" name="Rectangle 2"/>
          <p:cNvSpPr>
            <a:spLocks/>
          </p:cNvSpPr>
          <p:nvPr/>
        </p:nvSpPr>
        <p:spPr bwMode="auto">
          <a:xfrm>
            <a:off x="705445" y="142875"/>
            <a:ext cx="5268516" cy="1964531"/>
          </a:xfrm>
          <a:prstGeom prst="rect">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nb-NO"/>
          </a:p>
        </p:txBody>
      </p:sp>
      <p:pic>
        <p:nvPicPr>
          <p:cNvPr id="54579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344" y="1785938"/>
            <a:ext cx="3009305" cy="168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45797" name="Rectangle 4"/>
          <p:cNvSpPr>
            <a:spLocks/>
          </p:cNvSpPr>
          <p:nvPr/>
        </p:nvSpPr>
        <p:spPr bwMode="auto">
          <a:xfrm>
            <a:off x="1482328" y="1741289"/>
            <a:ext cx="3286125" cy="1732359"/>
          </a:xfrm>
          <a:prstGeom prst="rect">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nb-NO"/>
          </a:p>
        </p:txBody>
      </p:sp>
      <p:pic>
        <p:nvPicPr>
          <p:cNvPr id="54579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6305" y="3562945"/>
            <a:ext cx="3178969" cy="1009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45799" name="Text Box 6"/>
          <p:cNvSpPr txBox="1">
            <a:spLocks noChangeArrowheads="1"/>
          </p:cNvSpPr>
          <p:nvPr/>
        </p:nvSpPr>
        <p:spPr bwMode="auto">
          <a:xfrm>
            <a:off x="4406801" y="6509742"/>
            <a:ext cx="321469"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14446913-6D14-C649-9FB3-724C0F4F086A}" type="slidenum">
              <a:rPr lang="en-US" sz="1300">
                <a:solidFill>
                  <a:schemeClr val="tx1"/>
                </a:solidFill>
                <a:cs typeface="Gill Sans" charset="0"/>
              </a:rPr>
              <a:pPr eaLnBrk="1" hangingPunct="1"/>
              <a:t>200</a:t>
            </a:fld>
            <a:endParaRPr lang="en-US" sz="1300">
              <a:solidFill>
                <a:schemeClr val="tx1"/>
              </a:solidFill>
              <a:cs typeface="Gill Sans" charset="0"/>
            </a:endParaRPr>
          </a:p>
        </p:txBody>
      </p:sp>
      <p:sp>
        <p:nvSpPr>
          <p:cNvPr id="545800" name="Rectangle 7"/>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graphicFrame>
        <p:nvGraphicFramePr>
          <p:cNvPr id="185352" name="Group 8"/>
          <p:cNvGraphicFramePr>
            <a:graphicFrameLocks noGrp="1"/>
          </p:cNvGraphicFramePr>
          <p:nvPr/>
        </p:nvGraphicFramePr>
        <p:xfrm>
          <a:off x="696516" y="732234"/>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Business Goals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Training Costs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User Productivity</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Profit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40%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Market Share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185396" name="Group 52"/>
          <p:cNvGraphicFramePr>
            <a:graphicFrameLocks noGrp="1"/>
          </p:cNvGraphicFramePr>
          <p:nvPr/>
        </p:nvGraphicFramePr>
        <p:xfrm>
          <a:off x="1285875" y="214312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Stakeholder Val.</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Intuitiveness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Find.Fast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Training Costs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User Productivity</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graphicFrame>
        <p:nvGraphicFramePr>
          <p:cNvPr id="185440" name="Group 96"/>
          <p:cNvGraphicFramePr>
            <a:graphicFrameLocks noGrp="1"/>
          </p:cNvGraphicFramePr>
          <p:nvPr/>
        </p:nvGraphicFramePr>
        <p:xfrm>
          <a:off x="1875235" y="358080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1"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Product Values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GUI Style Rex</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Service Guide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Find.Fast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35 %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Performance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80 %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8823"/>
                      </a:srgbClr>
                    </a:solidFill>
                  </a:tcPr>
                </a:tc>
              </a:tr>
            </a:tbl>
          </a:graphicData>
        </a:graphic>
      </p:graphicFrame>
      <p:sp>
        <p:nvSpPr>
          <p:cNvPr id="545867" name="Rectangle 140"/>
          <p:cNvSpPr>
            <a:spLocks/>
          </p:cNvSpPr>
          <p:nvPr/>
        </p:nvSpPr>
        <p:spPr bwMode="auto">
          <a:xfrm>
            <a:off x="4573117" y="5040808"/>
            <a:ext cx="4572000" cy="10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2200">
                <a:cs typeface="Gill Sans" charset="0"/>
              </a:rPr>
              <a:t>Scrum Develop</a:t>
            </a:r>
          </a:p>
          <a:p>
            <a:pPr algn="l"/>
            <a:r>
              <a:rPr lang="en-US" sz="2200">
                <a:cs typeface="Gill Sans" charset="0"/>
              </a:rPr>
              <a:t>We measure improvements</a:t>
            </a:r>
          </a:p>
          <a:p>
            <a:pPr algn="l"/>
            <a:r>
              <a:rPr lang="en-US" sz="2200">
                <a:cs typeface="Gill Sans" charset="0"/>
              </a:rPr>
              <a:t>Learn and Repeat</a:t>
            </a:r>
          </a:p>
        </p:txBody>
      </p:sp>
      <p:graphicFrame>
        <p:nvGraphicFramePr>
          <p:cNvPr id="185485" name="Group 141"/>
          <p:cNvGraphicFramePr>
            <a:graphicFrameLocks noGrp="1"/>
          </p:cNvGraphicFramePr>
          <p:nvPr/>
        </p:nvGraphicFramePr>
        <p:xfrm>
          <a:off x="2652117" y="5072063"/>
          <a:ext cx="1562695" cy="1036320"/>
        </p:xfrm>
        <a:graphic>
          <a:graphicData uri="http://schemas.openxmlformats.org/drawingml/2006/table">
            <a:tbl>
              <a:tblPr/>
              <a:tblGrid>
                <a:gridCol w="1562695"/>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Prioritized List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Service Guide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Solution 9</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3. Solution 7</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45880" name="Rectangle 159"/>
          <p:cNvSpPr>
            <a:spLocks/>
          </p:cNvSpPr>
          <p:nvPr/>
        </p:nvSpPr>
        <p:spPr bwMode="auto">
          <a:xfrm>
            <a:off x="892969" y="62508"/>
            <a:ext cx="7358063"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4000">
                <a:cs typeface="Gill Sans" charset="0"/>
              </a:rPr>
              <a:t>Value Decision Tables</a:t>
            </a:r>
          </a:p>
        </p:txBody>
      </p:sp>
    </p:spTree>
    <p:extLst>
      <p:ext uri="{BB962C8B-B14F-4D97-AF65-F5344CB8AC3E}">
        <p14:creationId xmlns:p14="http://schemas.microsoft.com/office/powerpoint/2010/main" val="973498951"/>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6818" name="Rectangle 1"/>
          <p:cNvSpPr>
            <a:spLocks noGrp="1" noChangeArrowheads="1"/>
          </p:cNvSpPr>
          <p:nvPr>
            <p:ph type="title"/>
          </p:nvPr>
        </p:nvSpPr>
        <p:spPr>
          <a:xfrm>
            <a:off x="892969" y="178594"/>
            <a:ext cx="7358063" cy="937617"/>
          </a:xfrm>
        </p:spPr>
        <p:txBody>
          <a:bodyPr/>
          <a:lstStyle/>
          <a:p>
            <a:pPr eaLnBrk="1" hangingPunct="1"/>
            <a:r>
              <a:rPr lang="en-US">
                <a:latin typeface="Gill Sans" charset="0"/>
                <a:ea typeface="ヒラギノ角ゴ ProN W3" charset="0"/>
                <a:cs typeface="ヒラギノ角ゴ ProN W3" charset="0"/>
              </a:rPr>
              <a:t>Rammeplan - Policy</a:t>
            </a:r>
          </a:p>
        </p:txBody>
      </p:sp>
      <p:sp>
        <p:nvSpPr>
          <p:cNvPr id="546819" name="Rectangle 2"/>
          <p:cNvSpPr>
            <a:spLocks noGrp="1" noChangeArrowheads="1"/>
          </p:cNvSpPr>
          <p:nvPr>
            <p:ph type="body" idx="1"/>
          </p:nvPr>
        </p:nvSpPr>
        <p:spPr>
          <a:xfrm>
            <a:off x="250031" y="1223367"/>
            <a:ext cx="8465344" cy="5063133"/>
          </a:xfrm>
        </p:spPr>
        <p:txBody>
          <a:bodyPr>
            <a:normAutofit fontScale="92500" lnSpcReduction="20000"/>
          </a:bodyPr>
          <a:lstStyle/>
          <a:p>
            <a:pPr eaLnBrk="1" hangingPunct="1"/>
            <a:r>
              <a:rPr lang="en-US" sz="1700">
                <a:latin typeface="Gill Sans" charset="0"/>
                <a:ea typeface="ヒラギノ角ゴ ProN W3" charset="0"/>
                <a:cs typeface="ヒラギノ角ゴ ProN W3" charset="0"/>
              </a:rPr>
              <a:t>Nordic: alle løsninger skal være tilrettelagt for å lett kunne brukes i hele Norden. Språk, lov og administrasjon skal vurderes.</a:t>
            </a:r>
          </a:p>
          <a:p>
            <a:pPr eaLnBrk="1" hangingPunct="1"/>
            <a:r>
              <a:rPr lang="en-US" sz="1700">
                <a:latin typeface="Gill Sans" charset="0"/>
                <a:ea typeface="ヒラギノ角ゴ ProN W3" charset="0"/>
                <a:cs typeface="ヒラギノ角ゴ ProN W3" charset="0"/>
              </a:rPr>
              <a:t>Quantified: alle kritiske Business-, Interessent- og Produkt- Verdi Krav skal spesifiseres kvantitativt; inkludert Før, Tolererbart og Mål nivåer med dato.</a:t>
            </a:r>
          </a:p>
          <a:p>
            <a:pPr eaLnBrk="1" hangingPunct="1"/>
            <a:r>
              <a:rPr lang="en-US" sz="1700">
                <a:latin typeface="Gill Sans" charset="0"/>
                <a:ea typeface="ヒラギノ角ゴ ProN W3" charset="0"/>
                <a:cs typeface="ヒラギノ角ゴ ProN W3" charset="0"/>
              </a:rPr>
              <a:t>Value-Priority: løsninger har sin livs rett bare til den grad de tilfredsstiller Verdi Krav for minst mulig ressursbruk. All utvikling skal målrettet tilfredsstille avtalt Verdi Krav. </a:t>
            </a:r>
          </a:p>
          <a:p>
            <a:pPr eaLnBrk="1" hangingPunct="1"/>
            <a:r>
              <a:rPr lang="en-US" sz="1700">
                <a:latin typeface="Gill Sans" charset="0"/>
                <a:ea typeface="ヒラギノ角ゴ ProN W3" charset="0"/>
                <a:cs typeface="ヒラギノ角ゴ ProN W3" charset="0"/>
              </a:rPr>
              <a:t>Early: all utvikling skal demonstrere tilfredsstillelse av Verdi Krav annen hver uke eller hyppigere. Verdi forbedringer skal leveres </a:t>
            </a:r>
            <a:r>
              <a:rPr lang="ja-JP" altLang="en-US" sz="1700">
                <a:latin typeface="Gill Sans" charset="0"/>
                <a:ea typeface="ヒラギノ角ゴ ProN W3" charset="0"/>
                <a:cs typeface="ヒラギノ角ゴ ProN W3" charset="0"/>
              </a:rPr>
              <a:t>”</a:t>
            </a:r>
            <a:r>
              <a:rPr lang="en-US" sz="1700">
                <a:latin typeface="Gill Sans" charset="0"/>
                <a:ea typeface="ヒラギノ角ゴ ProN W3" charset="0"/>
                <a:cs typeface="ヒラギノ角ゴ ProN W3" charset="0"/>
              </a:rPr>
              <a:t>live</a:t>
            </a:r>
            <a:r>
              <a:rPr lang="ja-JP" altLang="en-US" sz="1700">
                <a:latin typeface="Gill Sans" charset="0"/>
                <a:ea typeface="ヒラギノ角ゴ ProN W3" charset="0"/>
                <a:cs typeface="ヒラギノ角ゴ ProN W3" charset="0"/>
              </a:rPr>
              <a:t>”</a:t>
            </a:r>
            <a:r>
              <a:rPr lang="en-US" sz="1700">
                <a:latin typeface="Gill Sans" charset="0"/>
                <a:ea typeface="ヒラギノ角ゴ ProN W3" charset="0"/>
                <a:cs typeface="ヒラギノ角ゴ ProN W3" charset="0"/>
              </a:rPr>
              <a:t> eller så nære Interessentene og </a:t>
            </a:r>
            <a:r>
              <a:rPr lang="ja-JP" altLang="en-US" sz="1700">
                <a:latin typeface="Gill Sans" charset="0"/>
                <a:ea typeface="ヒラギノ角ゴ ProN W3" charset="0"/>
                <a:cs typeface="ヒラギノ角ゴ ProN W3" charset="0"/>
              </a:rPr>
              <a:t>”</a:t>
            </a:r>
            <a:r>
              <a:rPr lang="en-US" sz="1700">
                <a:latin typeface="Gill Sans" charset="0"/>
                <a:ea typeface="ヒラギノ角ゴ ProN W3" charset="0"/>
                <a:cs typeface="ヒラギノ角ゴ ProN W3" charset="0"/>
              </a:rPr>
              <a:t>live</a:t>
            </a:r>
            <a:r>
              <a:rPr lang="ja-JP" altLang="en-US" sz="1700">
                <a:latin typeface="Gill Sans" charset="0"/>
                <a:ea typeface="ヒラギノ角ゴ ProN W3" charset="0"/>
                <a:cs typeface="ヒラギノ角ゴ ProN W3" charset="0"/>
              </a:rPr>
              <a:t>”</a:t>
            </a:r>
            <a:r>
              <a:rPr lang="en-US" sz="1700">
                <a:latin typeface="Gill Sans" charset="0"/>
                <a:ea typeface="ヒラギノ角ゴ ProN W3" charset="0"/>
                <a:cs typeface="ヒラギノ角ゴ ProN W3" charset="0"/>
              </a:rPr>
              <a:t> som mulig er. Dette gjelder også for helt nye produkter.</a:t>
            </a:r>
          </a:p>
          <a:p>
            <a:pPr eaLnBrk="1" hangingPunct="1"/>
            <a:r>
              <a:rPr lang="en-US" sz="1700">
                <a:latin typeface="Gill Sans" charset="0"/>
                <a:ea typeface="ヒラギノ角ゴ ProN W3" charset="0"/>
                <a:cs typeface="ヒラギノ角ゴ ProN W3" charset="0"/>
              </a:rPr>
              <a:t>Measurment: Alle nye tjenester skal klargjøres for måling med Astrups Insite</a:t>
            </a:r>
          </a:p>
          <a:p>
            <a:pPr eaLnBrk="1" hangingPunct="1"/>
            <a:r>
              <a:rPr lang="en-US" sz="1700">
                <a:latin typeface="Gill Sans" charset="0"/>
                <a:ea typeface="ヒラギノ角ゴ ProN W3" charset="0"/>
                <a:cs typeface="ヒラギノ角ゴ ProN W3" charset="0"/>
              </a:rPr>
              <a:t>Re-Use: det skal tilstrebes at tjenester som utvikles i størst mulig grad skal kunne gjenbrukes</a:t>
            </a:r>
          </a:p>
          <a:p>
            <a:pPr eaLnBrk="1" hangingPunct="1"/>
            <a:r>
              <a:rPr lang="en-US" sz="1700">
                <a:latin typeface="Gill Sans" charset="0"/>
                <a:ea typeface="ヒラギノ角ゴ ProN W3" charset="0"/>
                <a:cs typeface="ヒラギノ角ゴ ProN W3" charset="0"/>
              </a:rPr>
              <a:t>Status: Status nivå på kritiske Verdi Krav skal måles/guestimeres hyppig.</a:t>
            </a:r>
          </a:p>
        </p:txBody>
      </p:sp>
    </p:spTree>
    <p:extLst>
      <p:ext uri="{BB962C8B-B14F-4D97-AF65-F5344CB8AC3E}">
        <p14:creationId xmlns:p14="http://schemas.microsoft.com/office/powerpoint/2010/main" val="3648231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AutoShape 1"/>
          <p:cNvSpPr>
            <a:spLocks/>
          </p:cNvSpPr>
          <p:nvPr/>
        </p:nvSpPr>
        <p:spPr bwMode="auto">
          <a:xfrm>
            <a:off x="1839515" y="3178969"/>
            <a:ext cx="4982766" cy="892969"/>
          </a:xfrm>
          <a:prstGeom prst="roundRect">
            <a:avLst>
              <a:gd name="adj" fmla="val 15000"/>
            </a:avLst>
          </a:prstGeom>
          <a:blipFill dpi="0" rotWithShape="0">
            <a:blip r:embed="rId2"/>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Project Management</a:t>
            </a:r>
          </a:p>
        </p:txBody>
      </p:sp>
      <p:sp>
        <p:nvSpPr>
          <p:cNvPr id="187394" name="AutoShape 2"/>
          <p:cNvSpPr>
            <a:spLocks/>
          </p:cNvSpPr>
          <p:nvPr/>
        </p:nvSpPr>
        <p:spPr bwMode="auto">
          <a:xfrm>
            <a:off x="125016" y="321469"/>
            <a:ext cx="4321969" cy="892969"/>
          </a:xfrm>
          <a:prstGeom prst="roundRect">
            <a:avLst>
              <a:gd name="adj" fmla="val 15000"/>
            </a:avLst>
          </a:prstGeom>
          <a:blipFill dpi="0" rotWithShape="0">
            <a:blip r:embed="rId2"/>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Business Owners</a:t>
            </a:r>
          </a:p>
        </p:txBody>
      </p:sp>
      <p:sp>
        <p:nvSpPr>
          <p:cNvPr id="187395" name="AutoShape 3"/>
          <p:cNvSpPr>
            <a:spLocks/>
          </p:cNvSpPr>
          <p:nvPr/>
        </p:nvSpPr>
        <p:spPr bwMode="auto">
          <a:xfrm>
            <a:off x="1839515" y="5447109"/>
            <a:ext cx="4982766" cy="892969"/>
          </a:xfrm>
          <a:prstGeom prst="roundRect">
            <a:avLst>
              <a:gd name="adj" fmla="val 15000"/>
            </a:avLst>
          </a:prstGeom>
          <a:blipFill dpi="0" rotWithShape="0">
            <a:blip r:embed="rId2"/>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Developers</a:t>
            </a:r>
          </a:p>
        </p:txBody>
      </p:sp>
      <p:sp>
        <p:nvSpPr>
          <p:cNvPr id="187396" name="AutoShape 4"/>
          <p:cNvSpPr>
            <a:spLocks/>
          </p:cNvSpPr>
          <p:nvPr/>
        </p:nvSpPr>
        <p:spPr bwMode="auto">
          <a:xfrm>
            <a:off x="4714875" y="321469"/>
            <a:ext cx="4321969" cy="892969"/>
          </a:xfrm>
          <a:prstGeom prst="roundRect">
            <a:avLst>
              <a:gd name="adj" fmla="val 15000"/>
            </a:avLst>
          </a:prstGeom>
          <a:blipFill dpi="0" rotWithShape="0">
            <a:blip r:embed="rId2"/>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Steering Committee</a:t>
            </a:r>
          </a:p>
        </p:txBody>
      </p:sp>
      <p:sp>
        <p:nvSpPr>
          <p:cNvPr id="547846" name="Rectangle 5"/>
          <p:cNvSpPr>
            <a:spLocks/>
          </p:cNvSpPr>
          <p:nvPr/>
        </p:nvSpPr>
        <p:spPr bwMode="auto">
          <a:xfrm>
            <a:off x="536898" y="1481956"/>
            <a:ext cx="323481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500">
                <a:cs typeface="Gill Sans" charset="0"/>
              </a:rPr>
              <a:t>Push Technical Solutions</a:t>
            </a:r>
          </a:p>
        </p:txBody>
      </p:sp>
      <p:sp>
        <p:nvSpPr>
          <p:cNvPr id="547847" name="Rectangle 6"/>
          <p:cNvSpPr>
            <a:spLocks/>
          </p:cNvSpPr>
          <p:nvPr/>
        </p:nvSpPr>
        <p:spPr bwMode="auto">
          <a:xfrm>
            <a:off x="4705945" y="1504652"/>
            <a:ext cx="4438055" cy="80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2500">
                <a:cs typeface="Gill Sans" charset="0"/>
              </a:rPr>
              <a:t>Wants to make decisions about  Technical Solutions</a:t>
            </a:r>
          </a:p>
        </p:txBody>
      </p:sp>
      <p:pic>
        <p:nvPicPr>
          <p:cNvPr id="547848"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7195" y="1982391"/>
            <a:ext cx="678656" cy="102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47849"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3805" y="1987972"/>
            <a:ext cx="732234" cy="101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47850" name="Picture 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6219" y="4188024"/>
            <a:ext cx="526852" cy="73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47851" name="Rectangle 10"/>
          <p:cNvSpPr>
            <a:spLocks/>
          </p:cNvSpPr>
          <p:nvPr/>
        </p:nvSpPr>
        <p:spPr bwMode="auto">
          <a:xfrm>
            <a:off x="1599530" y="4910956"/>
            <a:ext cx="5731675"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500">
                <a:cs typeface="Gill Sans" charset="0"/>
              </a:rPr>
              <a:t>Thinks and understands Technical Solutions</a:t>
            </a:r>
          </a:p>
        </p:txBody>
      </p:sp>
      <p:sp>
        <p:nvSpPr>
          <p:cNvPr id="547852" name="Text Box 11"/>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784063BD-4D8A-D548-A079-87AFE3613AEA}" type="slidenum">
              <a:rPr lang="en-US" sz="1300">
                <a:solidFill>
                  <a:schemeClr val="tx1"/>
                </a:solidFill>
                <a:cs typeface="Gill Sans" charset="0"/>
              </a:rPr>
              <a:pPr eaLnBrk="1" hangingPunct="1"/>
              <a:t>202</a:t>
            </a:fld>
            <a:endParaRPr lang="en-US" sz="1300">
              <a:solidFill>
                <a:schemeClr val="tx1"/>
              </a:solidFill>
              <a:cs typeface="Gill Sans" charset="0"/>
            </a:endParaRPr>
          </a:p>
        </p:txBody>
      </p:sp>
    </p:spTree>
    <p:extLst>
      <p:ext uri="{BB962C8B-B14F-4D97-AF65-F5344CB8AC3E}">
        <p14:creationId xmlns:p14="http://schemas.microsoft.com/office/powerpoint/2010/main" val="2158377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AutoShape 1"/>
          <p:cNvSpPr>
            <a:spLocks/>
          </p:cNvSpPr>
          <p:nvPr/>
        </p:nvSpPr>
        <p:spPr bwMode="auto">
          <a:xfrm>
            <a:off x="1839515" y="3178969"/>
            <a:ext cx="4982766" cy="892969"/>
          </a:xfrm>
          <a:prstGeom prst="roundRect">
            <a:avLst>
              <a:gd name="adj" fmla="val 15000"/>
            </a:avLst>
          </a:prstGeom>
          <a:blipFill dpi="0" rotWithShape="0">
            <a:blip r:embed="rId2"/>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Project Management</a:t>
            </a:r>
          </a:p>
        </p:txBody>
      </p:sp>
      <p:sp>
        <p:nvSpPr>
          <p:cNvPr id="188418" name="AutoShape 2"/>
          <p:cNvSpPr>
            <a:spLocks/>
          </p:cNvSpPr>
          <p:nvPr/>
        </p:nvSpPr>
        <p:spPr bwMode="auto">
          <a:xfrm>
            <a:off x="125016" y="321469"/>
            <a:ext cx="4321969" cy="892969"/>
          </a:xfrm>
          <a:prstGeom prst="roundRect">
            <a:avLst>
              <a:gd name="adj" fmla="val 15000"/>
            </a:avLst>
          </a:prstGeom>
          <a:blipFill dpi="0" rotWithShape="0">
            <a:blip r:embed="rId2"/>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Business Owners</a:t>
            </a:r>
          </a:p>
        </p:txBody>
      </p:sp>
      <p:sp>
        <p:nvSpPr>
          <p:cNvPr id="188419" name="AutoShape 3"/>
          <p:cNvSpPr>
            <a:spLocks/>
          </p:cNvSpPr>
          <p:nvPr/>
        </p:nvSpPr>
        <p:spPr bwMode="auto">
          <a:xfrm>
            <a:off x="1839515" y="5447109"/>
            <a:ext cx="4982766" cy="892969"/>
          </a:xfrm>
          <a:prstGeom prst="roundRect">
            <a:avLst>
              <a:gd name="adj" fmla="val 15000"/>
            </a:avLst>
          </a:prstGeom>
          <a:blipFill dpi="0" rotWithShape="0">
            <a:blip r:embed="rId2"/>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Developers</a:t>
            </a:r>
          </a:p>
        </p:txBody>
      </p:sp>
      <p:sp>
        <p:nvSpPr>
          <p:cNvPr id="188420" name="AutoShape 4"/>
          <p:cNvSpPr>
            <a:spLocks/>
          </p:cNvSpPr>
          <p:nvPr/>
        </p:nvSpPr>
        <p:spPr bwMode="auto">
          <a:xfrm>
            <a:off x="4714875" y="321469"/>
            <a:ext cx="4321969" cy="892969"/>
          </a:xfrm>
          <a:prstGeom prst="roundRect">
            <a:avLst>
              <a:gd name="adj" fmla="val 15000"/>
            </a:avLst>
          </a:prstGeom>
          <a:blipFill dpi="0" rotWithShape="0">
            <a:blip r:embed="rId2"/>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Steering Committee</a:t>
            </a:r>
          </a:p>
        </p:txBody>
      </p:sp>
      <p:sp>
        <p:nvSpPr>
          <p:cNvPr id="548870" name="Rectangle 5"/>
          <p:cNvSpPr>
            <a:spLocks/>
          </p:cNvSpPr>
          <p:nvPr/>
        </p:nvSpPr>
        <p:spPr bwMode="auto">
          <a:xfrm>
            <a:off x="401836" y="1852910"/>
            <a:ext cx="2518172" cy="80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2500">
                <a:cs typeface="Gill Sans" charset="0"/>
              </a:rPr>
              <a:t> What are your real needs?</a:t>
            </a:r>
          </a:p>
        </p:txBody>
      </p:sp>
      <p:sp>
        <p:nvSpPr>
          <p:cNvPr id="548871" name="Rectangle 6"/>
          <p:cNvSpPr>
            <a:spLocks/>
          </p:cNvSpPr>
          <p:nvPr/>
        </p:nvSpPr>
        <p:spPr bwMode="auto">
          <a:xfrm>
            <a:off x="5447109" y="1852910"/>
            <a:ext cx="4009430" cy="80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2500">
                <a:cs typeface="Gill Sans" charset="0"/>
              </a:rPr>
              <a:t>Sign off on Value Improvements</a:t>
            </a:r>
          </a:p>
        </p:txBody>
      </p:sp>
      <p:pic>
        <p:nvPicPr>
          <p:cNvPr id="548872"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3187" y="1650877"/>
            <a:ext cx="866180" cy="120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48873"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5305" y="1666503"/>
            <a:ext cx="982266" cy="117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48874" name="Picture 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8726" y="4750594"/>
            <a:ext cx="383977"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48875" name="Rectangle 10"/>
          <p:cNvSpPr>
            <a:spLocks/>
          </p:cNvSpPr>
          <p:nvPr/>
        </p:nvSpPr>
        <p:spPr bwMode="auto">
          <a:xfrm>
            <a:off x="0" y="4067473"/>
            <a:ext cx="8883923" cy="80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2500">
                <a:cs typeface="Gill Sans" charset="0"/>
              </a:rPr>
              <a:t>What technical solution will give maximum</a:t>
            </a:r>
            <a:br>
              <a:rPr lang="en-US" sz="2500">
                <a:cs typeface="Gill Sans" charset="0"/>
              </a:rPr>
            </a:br>
            <a:r>
              <a:rPr lang="en-US" sz="2500">
                <a:cs typeface="Gill Sans" charset="0"/>
              </a:rPr>
              <a:t>Product Value improvements?</a:t>
            </a:r>
          </a:p>
        </p:txBody>
      </p:sp>
      <p:sp>
        <p:nvSpPr>
          <p:cNvPr id="548876" name="Text Box 11"/>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88FCDDB0-29AC-7346-BA7C-0525DE30BFA7}" type="slidenum">
              <a:rPr lang="en-US" sz="1300">
                <a:solidFill>
                  <a:schemeClr val="tx1"/>
                </a:solidFill>
                <a:cs typeface="Gill Sans" charset="0"/>
              </a:rPr>
              <a:pPr eaLnBrk="1" hangingPunct="1"/>
              <a:t>203</a:t>
            </a:fld>
            <a:endParaRPr lang="en-US" sz="1300">
              <a:solidFill>
                <a:schemeClr val="tx1"/>
              </a:solidFill>
              <a:cs typeface="Gill Sans" charset="0"/>
            </a:endParaRPr>
          </a:p>
        </p:txBody>
      </p:sp>
    </p:spTree>
    <p:extLst>
      <p:ext uri="{BB962C8B-B14F-4D97-AF65-F5344CB8AC3E}">
        <p14:creationId xmlns:p14="http://schemas.microsoft.com/office/powerpoint/2010/main" val="4102001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9890" name="Rectangle 1"/>
          <p:cNvSpPr>
            <a:spLocks noGrp="1" noChangeArrowheads="1"/>
          </p:cNvSpPr>
          <p:nvPr>
            <p:ph type="title"/>
          </p:nvPr>
        </p:nvSpPr>
        <p:spPr/>
        <p:txBody>
          <a:bodyPr/>
          <a:lstStyle/>
          <a:p>
            <a:pPr eaLnBrk="1" hangingPunct="1"/>
            <a:r>
              <a:rPr lang="en-US">
                <a:latin typeface="Gill Sans" charset="0"/>
                <a:ea typeface="ヒラギノ角ゴ ProN W3" charset="0"/>
                <a:cs typeface="ヒラギノ角ゴ ProN W3" charset="0"/>
              </a:rPr>
              <a:t>reflections</a:t>
            </a:r>
          </a:p>
        </p:txBody>
      </p:sp>
      <p:sp>
        <p:nvSpPr>
          <p:cNvPr id="549891" name="Rectangle 2"/>
          <p:cNvSpPr>
            <a:spLocks noGrp="1" noChangeArrowheads="1"/>
          </p:cNvSpPr>
          <p:nvPr>
            <p:ph type="body" idx="1"/>
          </p:nvPr>
        </p:nvSpPr>
        <p:spPr/>
        <p:txBody>
          <a:bodyPr/>
          <a:lstStyle/>
          <a:p>
            <a:pPr marL="0" indent="0"/>
            <a:r>
              <a:rPr lang="en-US">
                <a:latin typeface="Gill Sans" charset="0"/>
                <a:ea typeface="ヒラギノ角ゴ ProN W3" charset="0"/>
                <a:cs typeface="ヒラギノ角ゴ ProN W3" charset="0"/>
              </a:rPr>
              <a:t>av Terje Berget</a:t>
            </a:r>
          </a:p>
          <a:p>
            <a:pPr marL="0" indent="0"/>
            <a:r>
              <a:rPr lang="en-US">
                <a:latin typeface="Gill Sans" charset="0"/>
                <a:ea typeface="ヒラギノ角ゴ ProN W3" charset="0"/>
                <a:cs typeface="ヒラギノ角ゴ ProN W3" charset="0"/>
              </a:rPr>
              <a:t>Produkt Eier</a:t>
            </a:r>
          </a:p>
        </p:txBody>
      </p:sp>
      <p:sp>
        <p:nvSpPr>
          <p:cNvPr id="549892" name="Text Box 3"/>
          <p:cNvSpPr txBox="1">
            <a:spLocks noChangeArrowheads="1"/>
          </p:cNvSpPr>
          <p:nvPr/>
        </p:nvSpPr>
        <p:spPr bwMode="auto">
          <a:xfrm>
            <a:off x="4470426" y="6509742"/>
            <a:ext cx="193104"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686305CB-28F1-934C-B2F4-C1F32C93EF3A}" type="slidenum">
              <a:rPr lang="en-US" sz="1300">
                <a:solidFill>
                  <a:schemeClr val="tx1"/>
                </a:solidFill>
                <a:cs typeface="Gill Sans" charset="0"/>
              </a:rPr>
              <a:pPr eaLnBrk="1" hangingPunct="1"/>
              <a:t>204</a:t>
            </a:fld>
            <a:endParaRPr lang="en-US" sz="1300">
              <a:solidFill>
                <a:schemeClr val="tx1"/>
              </a:solidFill>
              <a:cs typeface="Gill Sans" charset="0"/>
            </a:endParaRPr>
          </a:p>
        </p:txBody>
      </p:sp>
      <p:sp>
        <p:nvSpPr>
          <p:cNvPr id="549893" name="Rectangle 4"/>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Tree>
    <p:extLst>
      <p:ext uri="{BB962C8B-B14F-4D97-AF65-F5344CB8AC3E}">
        <p14:creationId xmlns:p14="http://schemas.microsoft.com/office/powerpoint/2010/main" val="1383084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0914" name="Rectangle 1"/>
          <p:cNvSpPr>
            <a:spLocks/>
          </p:cNvSpPr>
          <p:nvPr/>
        </p:nvSpPr>
        <p:spPr bwMode="auto">
          <a:xfrm>
            <a:off x="116086" y="183059"/>
            <a:ext cx="4170164" cy="676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marL="160729" indent="-160729">
              <a:spcBef>
                <a:spcPts val="1195"/>
              </a:spcBef>
            </a:pPr>
            <a:r>
              <a:rPr lang="en-US" sz="2100" b="1" u="sng">
                <a:solidFill>
                  <a:srgbClr val="4B4A4C"/>
                </a:solidFill>
                <a:cs typeface="Gill Sans" charset="0"/>
              </a:rPr>
              <a:t>Value Management (EVO)</a:t>
            </a:r>
          </a:p>
          <a:p>
            <a:pPr marL="160729" indent="-160729">
              <a:spcBef>
                <a:spcPts val="1195"/>
              </a:spcBef>
            </a:pPr>
            <a:r>
              <a:rPr lang="en-US" sz="2100">
                <a:solidFill>
                  <a:srgbClr val="4B4A4C"/>
                </a:solidFill>
                <a:cs typeface="Gill Sans" charset="0"/>
              </a:rPr>
              <a:t>Fokus på </a:t>
            </a:r>
            <a:r>
              <a:rPr lang="en-US" sz="2100" b="1">
                <a:solidFill>
                  <a:srgbClr val="4B4A4C"/>
                </a:solidFill>
                <a:cs typeface="Gill Sans" charset="0"/>
              </a:rPr>
              <a:t>utfordringer som ønskes løst.</a:t>
            </a:r>
          </a:p>
          <a:p>
            <a:pPr marL="160729" indent="-160729">
              <a:spcBef>
                <a:spcPts val="1195"/>
              </a:spcBef>
            </a:pPr>
            <a:r>
              <a:rPr lang="en-US" sz="2100">
                <a:solidFill>
                  <a:srgbClr val="4B4A4C"/>
                </a:solidFill>
                <a:cs typeface="Gill Sans" charset="0"/>
              </a:rPr>
              <a:t>Krav som formes med interessenter, som </a:t>
            </a:r>
            <a:r>
              <a:rPr lang="en-US" sz="2100" b="1">
                <a:solidFill>
                  <a:srgbClr val="4B4A4C"/>
                </a:solidFill>
                <a:cs typeface="Gill Sans" charset="0"/>
              </a:rPr>
              <a:t>beskriver hva man ønsker forbedret</a:t>
            </a:r>
            <a:r>
              <a:rPr lang="en-US" sz="2100">
                <a:solidFill>
                  <a:srgbClr val="4B4A4C"/>
                </a:solidFill>
                <a:cs typeface="Gill Sans" charset="0"/>
              </a:rPr>
              <a:t>, og en skala for å kunne måle forbedring fra dagens situasjon.</a:t>
            </a:r>
          </a:p>
          <a:p>
            <a:pPr marL="160729" indent="-160729">
              <a:spcBef>
                <a:spcPts val="1195"/>
              </a:spcBef>
            </a:pPr>
            <a:r>
              <a:rPr lang="en-US" sz="2100">
                <a:solidFill>
                  <a:srgbClr val="4B4A4C"/>
                </a:solidFill>
                <a:cs typeface="Gill Sans" charset="0"/>
              </a:rPr>
              <a:t>Kravet </a:t>
            </a:r>
            <a:r>
              <a:rPr lang="en-US" sz="2100" b="1">
                <a:solidFill>
                  <a:srgbClr val="4B4A4C"/>
                </a:solidFill>
                <a:cs typeface="Gill Sans" charset="0"/>
              </a:rPr>
              <a:t>kvantifiserer</a:t>
            </a:r>
            <a:r>
              <a:rPr lang="en-US" sz="2100">
                <a:solidFill>
                  <a:srgbClr val="4B4A4C"/>
                </a:solidFill>
                <a:cs typeface="Gill Sans" charset="0"/>
              </a:rPr>
              <a:t> </a:t>
            </a:r>
            <a:r>
              <a:rPr lang="en-US" sz="2100" b="1">
                <a:solidFill>
                  <a:srgbClr val="4B4A4C"/>
                </a:solidFill>
                <a:cs typeface="Gill Sans" charset="0"/>
              </a:rPr>
              <a:t>ønsket</a:t>
            </a:r>
            <a:r>
              <a:rPr lang="en-US" sz="2100">
                <a:solidFill>
                  <a:srgbClr val="4B4A4C"/>
                </a:solidFill>
                <a:cs typeface="Gill Sans" charset="0"/>
              </a:rPr>
              <a:t> og </a:t>
            </a:r>
            <a:r>
              <a:rPr lang="ja-JP" altLang="en-US" sz="2100">
                <a:solidFill>
                  <a:srgbClr val="4B4A4C"/>
                </a:solidFill>
                <a:cs typeface="Gill Sans" charset="0"/>
              </a:rPr>
              <a:t>”</a:t>
            </a:r>
            <a:r>
              <a:rPr lang="en-US" sz="2100">
                <a:solidFill>
                  <a:srgbClr val="4B4A4C"/>
                </a:solidFill>
                <a:cs typeface="Gill Sans" charset="0"/>
              </a:rPr>
              <a:t>akseptabel</a:t>
            </a:r>
            <a:r>
              <a:rPr lang="ja-JP" altLang="en-US" sz="2100">
                <a:solidFill>
                  <a:srgbClr val="4B4A4C"/>
                </a:solidFill>
                <a:cs typeface="Gill Sans" charset="0"/>
              </a:rPr>
              <a:t>”</a:t>
            </a:r>
            <a:r>
              <a:rPr lang="en-US" sz="2100">
                <a:solidFill>
                  <a:srgbClr val="4B4A4C"/>
                </a:solidFill>
                <a:cs typeface="Gill Sans" charset="0"/>
              </a:rPr>
              <a:t> forbedring.</a:t>
            </a:r>
          </a:p>
          <a:p>
            <a:pPr marL="160729" indent="-160729">
              <a:spcBef>
                <a:spcPts val="1195"/>
              </a:spcBef>
            </a:pPr>
            <a:r>
              <a:rPr lang="en-US" sz="2100">
                <a:solidFill>
                  <a:srgbClr val="4B4A4C"/>
                </a:solidFill>
                <a:cs typeface="Gill Sans" charset="0"/>
              </a:rPr>
              <a:t>Matrise som viser hvordan </a:t>
            </a:r>
            <a:r>
              <a:rPr lang="en-US" sz="2100" b="1">
                <a:solidFill>
                  <a:srgbClr val="4B4A4C"/>
                </a:solidFill>
                <a:cs typeface="Gill Sans" charset="0"/>
              </a:rPr>
              <a:t>krav og løsninger som påvirker hverandre</a:t>
            </a:r>
            <a:r>
              <a:rPr lang="en-US" sz="2100">
                <a:solidFill>
                  <a:srgbClr val="4B4A4C"/>
                </a:solidFill>
                <a:cs typeface="Gill Sans" charset="0"/>
              </a:rPr>
              <a:t>.</a:t>
            </a:r>
          </a:p>
          <a:p>
            <a:pPr marL="160729" indent="-160729">
              <a:spcBef>
                <a:spcPts val="1195"/>
              </a:spcBef>
            </a:pPr>
            <a:r>
              <a:rPr lang="en-US" sz="2100">
                <a:solidFill>
                  <a:srgbClr val="4B4A4C"/>
                </a:solidFill>
                <a:cs typeface="Gill Sans" charset="0"/>
              </a:rPr>
              <a:t>Testing av funksjon/oppgaver både før og etter utvikling.</a:t>
            </a:r>
          </a:p>
          <a:p>
            <a:pPr marL="160729" indent="-160729">
              <a:spcBef>
                <a:spcPts val="1195"/>
              </a:spcBef>
            </a:pPr>
            <a:r>
              <a:rPr lang="en-US" sz="2100" b="1">
                <a:solidFill>
                  <a:srgbClr val="4B4A4C"/>
                </a:solidFill>
                <a:cs typeface="Gill Sans" charset="0"/>
              </a:rPr>
              <a:t>Et videre og mer omfattende fokus enn SCRUM</a:t>
            </a:r>
          </a:p>
          <a:p>
            <a:pPr marL="160729" indent="-160729">
              <a:spcBef>
                <a:spcPts val="1195"/>
              </a:spcBef>
            </a:pPr>
            <a:endParaRPr lang="en-US" sz="2100">
              <a:solidFill>
                <a:srgbClr val="4B4A4C"/>
              </a:solidFill>
              <a:cs typeface="Gill Sans" charset="0"/>
            </a:endParaRPr>
          </a:p>
        </p:txBody>
      </p:sp>
      <p:sp>
        <p:nvSpPr>
          <p:cNvPr id="550915" name="Rectangle 2"/>
          <p:cNvSpPr>
            <a:spLocks/>
          </p:cNvSpPr>
          <p:nvPr/>
        </p:nvSpPr>
        <p:spPr bwMode="auto">
          <a:xfrm>
            <a:off x="4572000" y="183058"/>
            <a:ext cx="4509492" cy="6411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marL="160729" indent="-160729">
              <a:spcBef>
                <a:spcPts val="1617"/>
              </a:spcBef>
            </a:pPr>
            <a:r>
              <a:rPr lang="en-US" sz="2100" b="1" u="sng">
                <a:solidFill>
                  <a:srgbClr val="4B4A4C"/>
                </a:solidFill>
                <a:cs typeface="Gill Sans" charset="0"/>
              </a:rPr>
              <a:t>Scrum</a:t>
            </a:r>
          </a:p>
          <a:p>
            <a:pPr marL="160729" indent="-160729">
              <a:spcBef>
                <a:spcPts val="1617"/>
              </a:spcBef>
            </a:pPr>
            <a:r>
              <a:rPr lang="en-US" sz="2100">
                <a:solidFill>
                  <a:srgbClr val="4B4A4C"/>
                </a:solidFill>
                <a:cs typeface="Gill Sans" charset="0"/>
              </a:rPr>
              <a:t>Smidig </a:t>
            </a:r>
            <a:r>
              <a:rPr lang="en-US" sz="2100" b="1">
                <a:solidFill>
                  <a:srgbClr val="4B4A4C"/>
                </a:solidFill>
                <a:cs typeface="Gill Sans" charset="0"/>
              </a:rPr>
              <a:t>utvikling</a:t>
            </a:r>
            <a:r>
              <a:rPr lang="en-US" sz="2100">
                <a:solidFill>
                  <a:srgbClr val="4B4A4C"/>
                </a:solidFill>
                <a:cs typeface="Gill Sans" charset="0"/>
              </a:rPr>
              <a:t>, med </a:t>
            </a:r>
            <a:r>
              <a:rPr lang="en-US" sz="2100" b="1">
                <a:solidFill>
                  <a:srgbClr val="4B4A4C"/>
                </a:solidFill>
                <a:cs typeface="Gill Sans" charset="0"/>
              </a:rPr>
              <a:t>korte iterasjoner</a:t>
            </a:r>
          </a:p>
          <a:p>
            <a:pPr marL="160729" indent="-160729">
              <a:spcBef>
                <a:spcPts val="1617"/>
              </a:spcBef>
            </a:pPr>
            <a:r>
              <a:rPr lang="en-US" sz="2100">
                <a:solidFill>
                  <a:srgbClr val="4B4A4C"/>
                </a:solidFill>
                <a:cs typeface="Gill Sans" charset="0"/>
              </a:rPr>
              <a:t>Sprint – utviklingsperioden, gjerne </a:t>
            </a:r>
            <a:r>
              <a:rPr lang="en-US" sz="2100" b="1">
                <a:solidFill>
                  <a:srgbClr val="4B4A4C"/>
                </a:solidFill>
                <a:cs typeface="Gill Sans" charset="0"/>
              </a:rPr>
              <a:t>2 uker</a:t>
            </a:r>
          </a:p>
          <a:p>
            <a:pPr marL="160729" indent="-160729">
              <a:spcBef>
                <a:spcPts val="1617"/>
              </a:spcBef>
            </a:pPr>
            <a:r>
              <a:rPr lang="en-US" sz="2100" b="1">
                <a:solidFill>
                  <a:srgbClr val="4B4A4C"/>
                </a:solidFill>
                <a:cs typeface="Gill Sans" charset="0"/>
              </a:rPr>
              <a:t>Product backlog – Hva</a:t>
            </a:r>
            <a:r>
              <a:rPr lang="en-US" sz="2100">
                <a:solidFill>
                  <a:srgbClr val="4B4A4C"/>
                </a:solidFill>
                <a:cs typeface="Gill Sans" charset="0"/>
              </a:rPr>
              <a:t> som ønskes utviklet over tid fra kundens ståsted</a:t>
            </a:r>
          </a:p>
          <a:p>
            <a:pPr marL="160729" indent="-160729">
              <a:spcBef>
                <a:spcPts val="1617"/>
              </a:spcBef>
            </a:pPr>
            <a:r>
              <a:rPr lang="en-US" sz="2100">
                <a:solidFill>
                  <a:srgbClr val="4B4A4C"/>
                </a:solidFill>
                <a:cs typeface="Gill Sans" charset="0"/>
              </a:rPr>
              <a:t>Sprint backlog – hva som er </a:t>
            </a:r>
            <a:r>
              <a:rPr lang="en-US" sz="2100" b="1">
                <a:solidFill>
                  <a:srgbClr val="4B4A4C"/>
                </a:solidFill>
                <a:cs typeface="Gill Sans" charset="0"/>
              </a:rPr>
              <a:t>avtalt</a:t>
            </a:r>
            <a:r>
              <a:rPr lang="en-US" sz="2100">
                <a:solidFill>
                  <a:srgbClr val="4B4A4C"/>
                </a:solidFill>
                <a:cs typeface="Gill Sans" charset="0"/>
              </a:rPr>
              <a:t> av utvikles i en sprint mellom kunde og leverandør</a:t>
            </a:r>
          </a:p>
          <a:p>
            <a:pPr marL="160729" indent="-160729">
              <a:spcBef>
                <a:spcPts val="1617"/>
              </a:spcBef>
            </a:pPr>
            <a:r>
              <a:rPr lang="en-US" sz="2100">
                <a:solidFill>
                  <a:srgbClr val="4B4A4C"/>
                </a:solidFill>
                <a:cs typeface="Gill Sans" charset="0"/>
              </a:rPr>
              <a:t>Scrum Master – leverandørens Prosjektleder</a:t>
            </a:r>
          </a:p>
          <a:p>
            <a:pPr marL="160729" indent="-160729">
              <a:spcBef>
                <a:spcPts val="1617"/>
              </a:spcBef>
            </a:pPr>
            <a:r>
              <a:rPr lang="en-US" sz="2100">
                <a:solidFill>
                  <a:srgbClr val="4B4A4C"/>
                </a:solidFill>
                <a:cs typeface="Gill Sans" charset="0"/>
              </a:rPr>
              <a:t>Produkteier – Kundens deltager</a:t>
            </a:r>
          </a:p>
          <a:p>
            <a:pPr marL="160729" indent="-160729">
              <a:spcBef>
                <a:spcPts val="1617"/>
              </a:spcBef>
            </a:pPr>
            <a:r>
              <a:rPr lang="en-US" sz="2100">
                <a:solidFill>
                  <a:srgbClr val="4B4A4C"/>
                </a:solidFill>
                <a:cs typeface="Gill Sans" charset="0"/>
              </a:rPr>
              <a:t>Daglige Standup møter</a:t>
            </a:r>
          </a:p>
          <a:p>
            <a:pPr marL="160729" indent="-160729">
              <a:spcBef>
                <a:spcPts val="1617"/>
              </a:spcBef>
            </a:pPr>
            <a:endParaRPr lang="en-US" sz="2100">
              <a:solidFill>
                <a:srgbClr val="4B4A4C"/>
              </a:solidFill>
              <a:cs typeface="Gill Sans" charset="0"/>
            </a:endParaRPr>
          </a:p>
        </p:txBody>
      </p:sp>
      <p:sp>
        <p:nvSpPr>
          <p:cNvPr id="550916" name="Line 3"/>
          <p:cNvSpPr>
            <a:spLocks noChangeShapeType="1"/>
          </p:cNvSpPr>
          <p:nvPr/>
        </p:nvSpPr>
        <p:spPr bwMode="auto">
          <a:xfrm flipH="1">
            <a:off x="4357688" y="2047131"/>
            <a:ext cx="0" cy="2482453"/>
          </a:xfrm>
          <a:prstGeom prst="line">
            <a:avLst/>
          </a:prstGeom>
          <a:noFill/>
          <a:ln w="38100">
            <a:solidFill>
              <a:srgbClr val="B6B6B6"/>
            </a:solidFill>
            <a:miter lim="800000"/>
            <a:headEnd/>
            <a:tailEnd/>
          </a:ln>
          <a:extLst>
            <a:ext uri="{909E8E84-426E-40dd-AFC4-6F175D3DCCD1}">
              <a14:hiddenFill xmlns:a14="http://schemas.microsoft.com/office/drawing/2010/main">
                <a:noFill/>
              </a14:hiddenFill>
            </a:ext>
          </a:extLst>
        </p:spPr>
        <p:txBody>
          <a:bodyPr lIns="0" tIns="0" rIns="0" bIns="0"/>
          <a:lstStyle/>
          <a:p>
            <a:endParaRPr lang="en-GB"/>
          </a:p>
        </p:txBody>
      </p:sp>
    </p:spTree>
    <p:extLst>
      <p:ext uri="{BB962C8B-B14F-4D97-AF65-F5344CB8AC3E}">
        <p14:creationId xmlns:p14="http://schemas.microsoft.com/office/powerpoint/2010/main" val="96245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1938" name="Rectangle 1"/>
          <p:cNvSpPr>
            <a:spLocks noGrp="1" noChangeArrowheads="1"/>
          </p:cNvSpPr>
          <p:nvPr>
            <p:ph type="title"/>
          </p:nvPr>
        </p:nvSpPr>
        <p:spPr>
          <a:xfrm>
            <a:off x="8930" y="89297"/>
            <a:ext cx="9144000" cy="857250"/>
          </a:xfrm>
        </p:spPr>
        <p:txBody>
          <a:bodyPr>
            <a:normAutofit fontScale="90000"/>
          </a:bodyPr>
          <a:lstStyle/>
          <a:p>
            <a:pPr eaLnBrk="1" hangingPunct="1"/>
            <a:r>
              <a:rPr lang="en-US" sz="4500">
                <a:latin typeface="Gill Sans" charset="0"/>
                <a:ea typeface="ヒラギノ角ゴ ProN W3" charset="0"/>
                <a:cs typeface="ヒラギノ角ゴ ProN W3" charset="0"/>
              </a:rPr>
              <a:t>Erfaringer med Evo/Scrum i prosjektet</a:t>
            </a:r>
          </a:p>
        </p:txBody>
      </p:sp>
      <p:sp>
        <p:nvSpPr>
          <p:cNvPr id="551939" name="Rectangle 2"/>
          <p:cNvSpPr>
            <a:spLocks noGrp="1" noChangeArrowheads="1"/>
          </p:cNvSpPr>
          <p:nvPr>
            <p:ph type="body" idx="1"/>
          </p:nvPr>
        </p:nvSpPr>
        <p:spPr>
          <a:xfrm>
            <a:off x="776883" y="1419821"/>
            <a:ext cx="7358063" cy="4018359"/>
          </a:xfrm>
        </p:spPr>
        <p:txBody>
          <a:bodyPr/>
          <a:lstStyle/>
          <a:p>
            <a:pPr marL="625056"/>
            <a:r>
              <a:rPr lang="en-US">
                <a:latin typeface="Gill Sans" charset="0"/>
                <a:ea typeface="ヒラギノ角ゴ ProN W3" charset="0"/>
                <a:cs typeface="ヒラギノ角ゴ ProN W3" charset="0"/>
              </a:rPr>
              <a:t>Negative</a:t>
            </a:r>
          </a:p>
          <a:p>
            <a:pPr marL="937584" lvl="1"/>
            <a:r>
              <a:rPr lang="en-US">
                <a:latin typeface="Gill Sans" charset="0"/>
                <a:ea typeface="ヒラギノ角ゴ ProN W3" charset="0"/>
                <a:cs typeface="ヒラギノ角ゴ ProN W3" charset="0"/>
              </a:rPr>
              <a:t>Utfordrende å </a:t>
            </a:r>
            <a:r>
              <a:rPr lang="ja-JP" altLang="en-US" b="1">
                <a:latin typeface="Gill Sans" charset="0"/>
                <a:ea typeface="ヒラギノ角ゴ ProN W3" charset="0"/>
                <a:cs typeface="ヒラギノ角ゴ ProN W3" charset="0"/>
              </a:rPr>
              <a:t>”</a:t>
            </a:r>
            <a:r>
              <a:rPr lang="en-US" b="1">
                <a:latin typeface="Gill Sans" charset="0"/>
                <a:ea typeface="ヒラギノ角ゴ ProN W3" charset="0"/>
                <a:cs typeface="ヒラギノ角ゴ ProN W3" charset="0"/>
              </a:rPr>
              <a:t>selge inn</a:t>
            </a:r>
            <a:r>
              <a:rPr lang="ja-JP" altLang="en-US" b="1">
                <a:latin typeface="Gill Sans" charset="0"/>
                <a:ea typeface="ヒラギノ角ゴ ProN W3" charset="0"/>
                <a:cs typeface="ヒラギノ角ゴ ProN W3" charset="0"/>
              </a:rPr>
              <a:t>”</a:t>
            </a:r>
            <a:r>
              <a:rPr lang="en-US">
                <a:latin typeface="Gill Sans" charset="0"/>
                <a:ea typeface="ヒラギノ角ゴ ProN W3" charset="0"/>
                <a:cs typeface="ヒラギノ角ゴ ProN W3" charset="0"/>
              </a:rPr>
              <a:t> til linjen </a:t>
            </a:r>
          </a:p>
          <a:p>
            <a:pPr marL="937584" lvl="1"/>
            <a:r>
              <a:rPr lang="en-US">
                <a:latin typeface="Gill Sans" charset="0"/>
                <a:ea typeface="ヒラギノ角ゴ ProN W3" charset="0"/>
                <a:cs typeface="ヒラギノ角ゴ ProN W3" charset="0"/>
              </a:rPr>
              <a:t>Utfordrende å </a:t>
            </a:r>
            <a:r>
              <a:rPr lang="en-US" b="1">
                <a:latin typeface="Gill Sans" charset="0"/>
                <a:ea typeface="ヒラギノ角ゴ ProN W3" charset="0"/>
                <a:cs typeface="ヒラギノ角ゴ ProN W3" charset="0"/>
              </a:rPr>
              <a:t>lage kontrakt</a:t>
            </a:r>
            <a:r>
              <a:rPr lang="en-US">
                <a:latin typeface="Gill Sans" charset="0"/>
                <a:ea typeface="ヒラギノ角ゴ ProN W3" charset="0"/>
                <a:cs typeface="ヒラギノ角ゴ ProN W3" charset="0"/>
              </a:rPr>
              <a:t> mellom kunde og leverandør basert på EVO</a:t>
            </a:r>
          </a:p>
          <a:p>
            <a:pPr marL="937584" lvl="1"/>
            <a:r>
              <a:rPr lang="en-US">
                <a:latin typeface="Gill Sans" charset="0"/>
                <a:ea typeface="ヒラギノ角ゴ ProN W3" charset="0"/>
                <a:cs typeface="ヒラギノ角ゴ ProN W3" charset="0"/>
              </a:rPr>
              <a:t>Krever mye </a:t>
            </a:r>
            <a:r>
              <a:rPr lang="en-US" b="1">
                <a:latin typeface="Gill Sans" charset="0"/>
                <a:ea typeface="ヒラギノ角ゴ ProN W3" charset="0"/>
                <a:cs typeface="ヒラギノ角ゴ ProN W3" charset="0"/>
              </a:rPr>
              <a:t>forberedelse fra kunden</a:t>
            </a:r>
            <a:endParaRPr lang="en-US" b="1">
              <a:latin typeface="Gill Sans" charset="0"/>
              <a:ea typeface="ヒラギノ角ゴ ProN W6" charset="0"/>
              <a:cs typeface="ヒラギノ角ゴ ProN W6" charset="0"/>
            </a:endParaRPr>
          </a:p>
        </p:txBody>
      </p:sp>
      <p:sp>
        <p:nvSpPr>
          <p:cNvPr id="191491" name="Rectangle 3"/>
          <p:cNvSpPr>
            <a:spLocks/>
          </p:cNvSpPr>
          <p:nvPr/>
        </p:nvSpPr>
        <p:spPr bwMode="auto">
          <a:xfrm>
            <a:off x="7039943" y="1009352"/>
            <a:ext cx="1769715" cy="615553"/>
          </a:xfrm>
          <a:prstGeom prst="rect">
            <a:avLst/>
          </a:prstGeom>
          <a:solidFill>
            <a:srgbClr val="850B04"/>
          </a:solidFill>
          <a:ln w="12700" cap="flat">
            <a:noFill/>
            <a:miter lim="800000"/>
            <a:headEnd type="none" w="med" len="med"/>
            <a:tailEnd type="none" w="med" len="med"/>
          </a:ln>
          <a:effectLst>
            <a:outerShdw blurRad="127000" dist="228599" dir="2700000" algn="ctr" rotWithShape="0">
              <a:schemeClr val="bg2">
                <a:alpha val="75000"/>
              </a:schemeClr>
            </a:outerShdw>
          </a:effectLst>
        </p:spPr>
        <p:txBody>
          <a:bodyPr wrap="none" lIns="0" tIns="0" rIns="0" bIns="0" anchor="ctr">
            <a:spAutoFit/>
          </a:bodyPr>
          <a:lstStyle/>
          <a:p>
            <a:pPr>
              <a:defRPr/>
            </a:pPr>
            <a:r>
              <a:rPr lang="en-US">
                <a:solidFill>
                  <a:srgbClr val="FFFFFF"/>
                </a:solidFill>
                <a:ea typeface="Gill Sans" charset="0"/>
                <a:cs typeface="Gill Sans" charset="0"/>
              </a:rPr>
              <a:t>Terje Berget</a:t>
            </a:r>
          </a:p>
          <a:p>
            <a:pPr>
              <a:defRPr/>
            </a:pPr>
            <a:r>
              <a:rPr lang="en-US" sz="2200">
                <a:solidFill>
                  <a:srgbClr val="FFFFFF"/>
                </a:solidFill>
                <a:ea typeface="Gill Sans" charset="0"/>
                <a:cs typeface="Gill Sans" charset="0"/>
              </a:rPr>
              <a:t>Product Owner</a:t>
            </a:r>
          </a:p>
        </p:txBody>
      </p:sp>
      <p:sp>
        <p:nvSpPr>
          <p:cNvPr id="551941" name="Text Box 4"/>
          <p:cNvSpPr txBox="1">
            <a:spLocks noChangeArrowheads="1"/>
          </p:cNvSpPr>
          <p:nvPr/>
        </p:nvSpPr>
        <p:spPr bwMode="auto">
          <a:xfrm>
            <a:off x="4470426" y="6509742"/>
            <a:ext cx="193104"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5A020960-F606-9547-B92E-42B04F7D1B2A}" type="slidenum">
              <a:rPr lang="en-US" sz="1300">
                <a:solidFill>
                  <a:schemeClr val="tx1"/>
                </a:solidFill>
                <a:cs typeface="Gill Sans" charset="0"/>
              </a:rPr>
              <a:pPr eaLnBrk="1" hangingPunct="1"/>
              <a:t>206</a:t>
            </a:fld>
            <a:endParaRPr lang="en-US" sz="1300">
              <a:solidFill>
                <a:schemeClr val="tx1"/>
              </a:solidFill>
              <a:cs typeface="Gill Sans" charset="0"/>
            </a:endParaRPr>
          </a:p>
        </p:txBody>
      </p:sp>
      <p:sp>
        <p:nvSpPr>
          <p:cNvPr id="551942" name="Rectangle 5"/>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Tree>
    <p:extLst>
      <p:ext uri="{BB962C8B-B14F-4D97-AF65-F5344CB8AC3E}">
        <p14:creationId xmlns:p14="http://schemas.microsoft.com/office/powerpoint/2010/main" val="2968026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62" name="Rectangle 1"/>
          <p:cNvSpPr>
            <a:spLocks noGrp="1" noChangeArrowheads="1"/>
          </p:cNvSpPr>
          <p:nvPr>
            <p:ph type="title"/>
          </p:nvPr>
        </p:nvSpPr>
        <p:spPr>
          <a:xfrm>
            <a:off x="26789" y="0"/>
            <a:ext cx="9126141" cy="857250"/>
          </a:xfrm>
        </p:spPr>
        <p:txBody>
          <a:bodyPr>
            <a:normAutofit fontScale="90000"/>
          </a:bodyPr>
          <a:lstStyle/>
          <a:p>
            <a:pPr eaLnBrk="1" hangingPunct="1"/>
            <a:r>
              <a:rPr lang="en-US" sz="4500">
                <a:latin typeface="Gill Sans" charset="0"/>
                <a:ea typeface="ヒラギノ角ゴ ProN W3" charset="0"/>
                <a:cs typeface="ヒラギノ角ゴ ProN W3" charset="0"/>
              </a:rPr>
              <a:t>Erfaringer med Evo/Scrum i prosjektet</a:t>
            </a:r>
          </a:p>
        </p:txBody>
      </p:sp>
      <p:sp>
        <p:nvSpPr>
          <p:cNvPr id="552963" name="Rectangle 2"/>
          <p:cNvSpPr>
            <a:spLocks noGrp="1" noChangeArrowheads="1"/>
          </p:cNvSpPr>
          <p:nvPr>
            <p:ph type="body" idx="1"/>
          </p:nvPr>
        </p:nvSpPr>
        <p:spPr>
          <a:xfrm>
            <a:off x="-205383" y="794742"/>
            <a:ext cx="9358313" cy="5661422"/>
          </a:xfrm>
        </p:spPr>
        <p:txBody>
          <a:bodyPr/>
          <a:lstStyle/>
          <a:p>
            <a:pPr marL="937584" lvl="1"/>
            <a:r>
              <a:rPr lang="en-US">
                <a:latin typeface="Gill Sans" charset="0"/>
                <a:ea typeface="ヒラギノ角ゴ ProN W3" charset="0"/>
                <a:cs typeface="ヒラギノ角ゴ ProN W3" charset="0"/>
              </a:rPr>
              <a:t>Positive</a:t>
            </a:r>
          </a:p>
          <a:p>
            <a:pPr marL="1250112" lvl="2">
              <a:spcBef>
                <a:spcPts val="422"/>
              </a:spcBef>
            </a:pPr>
            <a:r>
              <a:rPr lang="en-US">
                <a:latin typeface="Gill Sans" charset="0"/>
                <a:ea typeface="ヒラギノ角ゴ ProN W3" charset="0"/>
                <a:cs typeface="ヒラギノ角ゴ ProN W3" charset="0"/>
              </a:rPr>
              <a:t>Gir stor grad av </a:t>
            </a:r>
            <a:r>
              <a:rPr lang="en-US" b="1">
                <a:latin typeface="Gill Sans" charset="0"/>
                <a:ea typeface="ヒラギノ角ゴ ProN W3" charset="0"/>
                <a:cs typeface="ヒラギノ角ゴ ProN W3" charset="0"/>
              </a:rPr>
              <a:t>kostnadskontroll</a:t>
            </a:r>
            <a:endParaRPr lang="en-US">
              <a:latin typeface="Gill Sans" charset="0"/>
              <a:ea typeface="ヒラギノ角ゴ ProN W3" charset="0"/>
              <a:cs typeface="ヒラギノ角ゴ ProN W3" charset="0"/>
            </a:endParaRPr>
          </a:p>
          <a:p>
            <a:pPr marL="1250112" lvl="2">
              <a:spcBef>
                <a:spcPts val="422"/>
              </a:spcBef>
            </a:pPr>
            <a:r>
              <a:rPr lang="en-US">
                <a:latin typeface="Gill Sans" charset="0"/>
                <a:ea typeface="ヒラギノ角ゴ ProN W3" charset="0"/>
                <a:cs typeface="ヒラギノ角ゴ ProN W3" charset="0"/>
              </a:rPr>
              <a:t>Gir godt overblikk over </a:t>
            </a:r>
            <a:r>
              <a:rPr lang="en-US" b="1">
                <a:latin typeface="Gill Sans" charset="0"/>
                <a:ea typeface="ヒラギノ角ゴ ProN W3" charset="0"/>
                <a:cs typeface="ヒラギノ角ゴ ProN W3" charset="0"/>
              </a:rPr>
              <a:t>avhengigheter</a:t>
            </a:r>
            <a:r>
              <a:rPr lang="en-US">
                <a:latin typeface="Gill Sans" charset="0"/>
                <a:ea typeface="ヒラギノ角ゴ ProN W3" charset="0"/>
                <a:cs typeface="ヒラギノ角ゴ ProN W3" charset="0"/>
              </a:rPr>
              <a:t> og </a:t>
            </a:r>
            <a:r>
              <a:rPr lang="en-US" b="1">
                <a:latin typeface="Gill Sans" charset="0"/>
                <a:ea typeface="ヒラギノ角ゴ ProN W3" charset="0"/>
                <a:cs typeface="ヒラギノ角ゴ ProN W3" charset="0"/>
              </a:rPr>
              <a:t>konsekvenser fra kundens side</a:t>
            </a:r>
            <a:endParaRPr lang="en-US" b="1">
              <a:latin typeface="Gill Sans" charset="0"/>
              <a:ea typeface="ヒラギノ角ゴ ProN W6" charset="0"/>
              <a:cs typeface="ヒラギノ角ゴ ProN W6" charset="0"/>
            </a:endParaRPr>
          </a:p>
          <a:p>
            <a:pPr marL="1250112" lvl="2">
              <a:spcBef>
                <a:spcPts val="422"/>
              </a:spcBef>
            </a:pPr>
            <a:r>
              <a:rPr lang="en-US">
                <a:latin typeface="Gill Sans" charset="0"/>
                <a:ea typeface="ヒラギノ角ゴ ProN W3" charset="0"/>
                <a:cs typeface="ヒラギノ角ゴ ProN W3" charset="0"/>
              </a:rPr>
              <a:t>Danner et godt </a:t>
            </a:r>
            <a:r>
              <a:rPr lang="en-US" b="1">
                <a:latin typeface="Gill Sans" charset="0"/>
                <a:ea typeface="ヒラギノ角ゴ ProN W3" charset="0"/>
                <a:cs typeface="ヒラギノ角ゴ ProN W3" charset="0"/>
              </a:rPr>
              <a:t>beslutningsgrunnlag</a:t>
            </a:r>
            <a:r>
              <a:rPr lang="en-US">
                <a:latin typeface="Gill Sans" charset="0"/>
                <a:ea typeface="ヒラギノ角ゴ ProN W3" charset="0"/>
                <a:cs typeface="ヒラギノ角ゴ ProN W3" charset="0"/>
              </a:rPr>
              <a:t> for </a:t>
            </a:r>
            <a:r>
              <a:rPr lang="en-US" b="1">
                <a:latin typeface="Gill Sans" charset="0"/>
                <a:ea typeface="ヒラギノ角ゴ ProN W3" charset="0"/>
                <a:cs typeface="ヒラギノ角ゴ ProN W3" charset="0"/>
              </a:rPr>
              <a:t>prioriteringer</a:t>
            </a:r>
            <a:r>
              <a:rPr lang="en-US">
                <a:latin typeface="Gill Sans" charset="0"/>
                <a:ea typeface="ヒラギノ角ゴ ProN W3" charset="0"/>
                <a:cs typeface="ヒラギノ角ゴ ProN W3" charset="0"/>
              </a:rPr>
              <a:t> av oppgaver til utvikling</a:t>
            </a:r>
          </a:p>
          <a:p>
            <a:pPr marL="1250112" lvl="2">
              <a:spcBef>
                <a:spcPts val="422"/>
              </a:spcBef>
            </a:pPr>
            <a:r>
              <a:rPr lang="en-US" b="1">
                <a:latin typeface="Gill Sans" charset="0"/>
                <a:ea typeface="ヒラギノ角ゴ ProN W3" charset="0"/>
                <a:cs typeface="ヒラギノ角ゴ ProN W3" charset="0"/>
              </a:rPr>
              <a:t>De med best forutsetninger</a:t>
            </a:r>
            <a:r>
              <a:rPr lang="en-US">
                <a:latin typeface="Gill Sans" charset="0"/>
                <a:ea typeface="ヒラギノ角ゴ ProN W3" charset="0"/>
                <a:cs typeface="ヒラギノ角ゴ ProN W3" charset="0"/>
              </a:rPr>
              <a:t> foreslår løsninger </a:t>
            </a:r>
          </a:p>
          <a:p>
            <a:pPr marL="1250112" lvl="2">
              <a:spcBef>
                <a:spcPts val="422"/>
              </a:spcBef>
            </a:pPr>
            <a:r>
              <a:rPr lang="en-US">
                <a:latin typeface="Gill Sans" charset="0"/>
                <a:ea typeface="ヒラギノ角ゴ ProN W3" charset="0"/>
                <a:cs typeface="ヒラギノ角ゴ ProN W3" charset="0"/>
              </a:rPr>
              <a:t>Gir </a:t>
            </a:r>
            <a:r>
              <a:rPr lang="en-US" b="1">
                <a:latin typeface="Gill Sans" charset="0"/>
                <a:ea typeface="ヒラギノ角ゴ ProN W3" charset="0"/>
                <a:cs typeface="ヒラギノ角ゴ ProN W3" charset="0"/>
              </a:rPr>
              <a:t>engasjement</a:t>
            </a:r>
            <a:r>
              <a:rPr lang="en-US">
                <a:latin typeface="Gill Sans" charset="0"/>
                <a:ea typeface="ヒラギノ角ゴ ProN W3" charset="0"/>
                <a:cs typeface="ヒラギノ角ゴ ProN W3" charset="0"/>
              </a:rPr>
              <a:t> og </a:t>
            </a:r>
            <a:r>
              <a:rPr lang="en-US" b="1">
                <a:latin typeface="Gill Sans" charset="0"/>
                <a:ea typeface="ヒラギノ角ゴ ProN W3" charset="0"/>
                <a:cs typeface="ヒラギノ角ゴ ProN W3" charset="0"/>
              </a:rPr>
              <a:t>inspirasjon</a:t>
            </a:r>
            <a:r>
              <a:rPr lang="en-US">
                <a:latin typeface="Gill Sans" charset="0"/>
                <a:ea typeface="ヒラギノ角ゴ ProN W3" charset="0"/>
                <a:cs typeface="ヒラギノ角ゴ ProN W3" charset="0"/>
              </a:rPr>
              <a:t> til </a:t>
            </a:r>
            <a:r>
              <a:rPr lang="en-US" b="1">
                <a:latin typeface="Gill Sans" charset="0"/>
                <a:ea typeface="ヒラギノ角ゴ ProN W3" charset="0"/>
                <a:cs typeface="ヒラギノ角ゴ ProN W3" charset="0"/>
              </a:rPr>
              <a:t>leverandøren</a:t>
            </a:r>
            <a:r>
              <a:rPr lang="en-US">
                <a:latin typeface="Gill Sans" charset="0"/>
                <a:ea typeface="ヒラギノ角ゴ ProN W3" charset="0"/>
                <a:cs typeface="ヒラギノ角ゴ ProN W3" charset="0"/>
              </a:rPr>
              <a:t> ift å levere gode løsninger</a:t>
            </a:r>
          </a:p>
          <a:p>
            <a:pPr marL="1250112" lvl="2">
              <a:spcBef>
                <a:spcPts val="422"/>
              </a:spcBef>
            </a:pPr>
            <a:r>
              <a:rPr lang="en-US" b="1">
                <a:latin typeface="Gill Sans" charset="0"/>
                <a:ea typeface="ヒラギノ角ゴ ProN W3" charset="0"/>
                <a:cs typeface="ヒラギノ角ゴ ProN W3" charset="0"/>
              </a:rPr>
              <a:t>Leverer løsninger som </a:t>
            </a:r>
            <a:r>
              <a:rPr lang="ja-JP" altLang="en-US" b="1">
                <a:latin typeface="Gill Sans" charset="0"/>
                <a:ea typeface="ヒラギノ角ゴ ProN W3" charset="0"/>
                <a:cs typeface="ヒラギノ角ゴ ProN W3" charset="0"/>
              </a:rPr>
              <a:t>”</a:t>
            </a:r>
            <a:r>
              <a:rPr lang="en-US" b="1">
                <a:latin typeface="Gill Sans" charset="0"/>
                <a:ea typeface="ヒラギノ角ゴ ProN W3" charset="0"/>
                <a:cs typeface="ヒラギノ角ゴ ProN W3" charset="0"/>
              </a:rPr>
              <a:t>løser oppgaven</a:t>
            </a:r>
            <a:r>
              <a:rPr lang="ja-JP" altLang="en-US" b="1">
                <a:latin typeface="Gill Sans" charset="0"/>
                <a:ea typeface="ヒラギノ角ゴ ProN W3" charset="0"/>
                <a:cs typeface="ヒラギノ角ゴ ProN W3" charset="0"/>
              </a:rPr>
              <a:t>”</a:t>
            </a:r>
            <a:endParaRPr lang="en-US" b="1">
              <a:latin typeface="Gill Sans" charset="0"/>
              <a:ea typeface="ヒラギノ角ゴ ProN W6" charset="0"/>
              <a:cs typeface="ヒラギノ角ゴ ProN W6" charset="0"/>
            </a:endParaRPr>
          </a:p>
        </p:txBody>
      </p:sp>
      <p:sp>
        <p:nvSpPr>
          <p:cNvPr id="192515" name="Rectangle 3"/>
          <p:cNvSpPr>
            <a:spLocks/>
          </p:cNvSpPr>
          <p:nvPr/>
        </p:nvSpPr>
        <p:spPr bwMode="auto">
          <a:xfrm>
            <a:off x="7039943" y="964704"/>
            <a:ext cx="1769715" cy="615553"/>
          </a:xfrm>
          <a:prstGeom prst="rect">
            <a:avLst/>
          </a:prstGeom>
          <a:solidFill>
            <a:srgbClr val="850B04"/>
          </a:solidFill>
          <a:ln w="12700" cap="flat">
            <a:noFill/>
            <a:miter lim="800000"/>
            <a:headEnd type="none" w="med" len="med"/>
            <a:tailEnd type="none" w="med" len="med"/>
          </a:ln>
          <a:effectLst>
            <a:outerShdw blurRad="127000" dist="228599" dir="2700000" algn="ctr" rotWithShape="0">
              <a:schemeClr val="bg2">
                <a:alpha val="75000"/>
              </a:schemeClr>
            </a:outerShdw>
          </a:effectLst>
        </p:spPr>
        <p:txBody>
          <a:bodyPr wrap="none" lIns="0" tIns="0" rIns="0" bIns="0" anchor="ctr">
            <a:spAutoFit/>
          </a:bodyPr>
          <a:lstStyle/>
          <a:p>
            <a:pPr>
              <a:defRPr/>
            </a:pPr>
            <a:r>
              <a:rPr lang="en-US">
                <a:solidFill>
                  <a:srgbClr val="FFFFFF"/>
                </a:solidFill>
                <a:ea typeface="Gill Sans" charset="0"/>
                <a:cs typeface="Gill Sans" charset="0"/>
              </a:rPr>
              <a:t>Terje Berget</a:t>
            </a:r>
          </a:p>
          <a:p>
            <a:pPr>
              <a:defRPr/>
            </a:pPr>
            <a:r>
              <a:rPr lang="en-US" sz="2200">
                <a:solidFill>
                  <a:srgbClr val="FFFFFF"/>
                </a:solidFill>
                <a:ea typeface="Gill Sans" charset="0"/>
                <a:cs typeface="Gill Sans" charset="0"/>
              </a:rPr>
              <a:t>Product Owner</a:t>
            </a:r>
          </a:p>
        </p:txBody>
      </p:sp>
      <p:sp>
        <p:nvSpPr>
          <p:cNvPr id="552965" name="Text Box 4"/>
          <p:cNvSpPr txBox="1">
            <a:spLocks noChangeArrowheads="1"/>
          </p:cNvSpPr>
          <p:nvPr/>
        </p:nvSpPr>
        <p:spPr bwMode="auto">
          <a:xfrm>
            <a:off x="4470426" y="6509742"/>
            <a:ext cx="193104"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33F3BFDC-18FF-EA40-9118-CF4180E37C2A}" type="slidenum">
              <a:rPr lang="en-US" sz="1300">
                <a:solidFill>
                  <a:schemeClr val="tx1"/>
                </a:solidFill>
                <a:cs typeface="Gill Sans" charset="0"/>
              </a:rPr>
              <a:pPr eaLnBrk="1" hangingPunct="1"/>
              <a:t>207</a:t>
            </a:fld>
            <a:endParaRPr lang="en-US" sz="1300">
              <a:solidFill>
                <a:schemeClr val="tx1"/>
              </a:solidFill>
              <a:cs typeface="Gill Sans" charset="0"/>
            </a:endParaRPr>
          </a:p>
        </p:txBody>
      </p:sp>
      <p:sp>
        <p:nvSpPr>
          <p:cNvPr id="552966" name="Rectangle 5"/>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Tree>
    <p:extLst>
      <p:ext uri="{BB962C8B-B14F-4D97-AF65-F5344CB8AC3E}">
        <p14:creationId xmlns:p14="http://schemas.microsoft.com/office/powerpoint/2010/main" val="1956167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3986" name="Rectangle 1"/>
          <p:cNvSpPr>
            <a:spLocks noGrp="1" noChangeArrowheads="1"/>
          </p:cNvSpPr>
          <p:nvPr>
            <p:ph type="title"/>
          </p:nvPr>
        </p:nvSpPr>
        <p:spPr>
          <a:xfrm>
            <a:off x="26789" y="0"/>
            <a:ext cx="9126141" cy="857250"/>
          </a:xfrm>
        </p:spPr>
        <p:txBody>
          <a:bodyPr>
            <a:normAutofit fontScale="90000"/>
          </a:bodyPr>
          <a:lstStyle/>
          <a:p>
            <a:pPr eaLnBrk="1" hangingPunct="1"/>
            <a:r>
              <a:rPr lang="en-US" sz="4500">
                <a:latin typeface="Gill Sans" charset="0"/>
                <a:ea typeface="ヒラギノ角ゴ ProN W3" charset="0"/>
                <a:cs typeface="ヒラギノ角ゴ ProN W3" charset="0"/>
              </a:rPr>
              <a:t>Erfaringer med Evo/Scrum i prosjektet</a:t>
            </a:r>
          </a:p>
        </p:txBody>
      </p:sp>
      <p:sp>
        <p:nvSpPr>
          <p:cNvPr id="553987" name="Rectangle 2"/>
          <p:cNvSpPr>
            <a:spLocks noGrp="1" noChangeArrowheads="1"/>
          </p:cNvSpPr>
          <p:nvPr>
            <p:ph type="body" idx="1"/>
          </p:nvPr>
        </p:nvSpPr>
        <p:spPr>
          <a:xfrm>
            <a:off x="-205383" y="794742"/>
            <a:ext cx="9358313" cy="5661422"/>
          </a:xfrm>
        </p:spPr>
        <p:txBody>
          <a:bodyPr/>
          <a:lstStyle/>
          <a:p>
            <a:pPr marL="937584" lvl="1"/>
            <a:r>
              <a:rPr lang="en-US">
                <a:latin typeface="Gill Sans" charset="0"/>
                <a:ea typeface="ヒラギノ角ゴ ProN W3" charset="0"/>
                <a:cs typeface="ヒラギノ角ゴ ProN W3" charset="0"/>
              </a:rPr>
              <a:t>Positive</a:t>
            </a:r>
          </a:p>
          <a:p>
            <a:pPr marL="1250112" lvl="2">
              <a:spcBef>
                <a:spcPts val="422"/>
              </a:spcBef>
            </a:pPr>
            <a:r>
              <a:rPr lang="en-US">
                <a:latin typeface="Gill Sans" charset="0"/>
                <a:ea typeface="ヒラギノ角ゴ ProN W3" charset="0"/>
                <a:cs typeface="ヒラギノ角ゴ ProN W3" charset="0"/>
              </a:rPr>
              <a:t>Men: </a:t>
            </a:r>
            <a:r>
              <a:rPr lang="en-US" b="1">
                <a:latin typeface="Gill Sans" charset="0"/>
                <a:ea typeface="ヒラギノ角ゴ ProN W3" charset="0"/>
                <a:cs typeface="ヒラギノ角ゴ ProN W3" charset="0"/>
              </a:rPr>
              <a:t>Krever mer forarbeid</a:t>
            </a:r>
            <a:r>
              <a:rPr lang="en-US">
                <a:latin typeface="Gill Sans" charset="0"/>
                <a:ea typeface="ヒラギノ角ゴ ProN W3" charset="0"/>
                <a:cs typeface="ヒラギノ角ゴ ProN W3" charset="0"/>
              </a:rPr>
              <a:t> før utviklingsprosesser fra kunden for å ha kontroll</a:t>
            </a:r>
          </a:p>
          <a:p>
            <a:pPr marL="1250112" lvl="2">
              <a:spcBef>
                <a:spcPts val="422"/>
              </a:spcBef>
            </a:pPr>
            <a:r>
              <a:rPr lang="en-US">
                <a:latin typeface="Gill Sans" charset="0"/>
                <a:ea typeface="ヒラギノ角ゴ ProN W3" charset="0"/>
                <a:cs typeface="ヒラギノ角ゴ ProN W3" charset="0"/>
              </a:rPr>
              <a:t>Men: Prosessen </a:t>
            </a:r>
            <a:r>
              <a:rPr lang="en-US" b="1">
                <a:latin typeface="Gill Sans" charset="0"/>
                <a:ea typeface="ヒラギノ角ゴ ProN W3" charset="0"/>
                <a:cs typeface="ヒラギノ角ゴ ProN W3" charset="0"/>
              </a:rPr>
              <a:t>krever et tillitsforhold</a:t>
            </a:r>
            <a:r>
              <a:rPr lang="en-US">
                <a:latin typeface="Gill Sans" charset="0"/>
                <a:ea typeface="ヒラギノ角ゴ ProN W3" charset="0"/>
                <a:cs typeface="ヒラギノ角ゴ ProN W3" charset="0"/>
              </a:rPr>
              <a:t> mellom kunde og leverandør</a:t>
            </a:r>
          </a:p>
        </p:txBody>
      </p:sp>
      <p:sp>
        <p:nvSpPr>
          <p:cNvPr id="193539" name="Rectangle 3"/>
          <p:cNvSpPr>
            <a:spLocks/>
          </p:cNvSpPr>
          <p:nvPr/>
        </p:nvSpPr>
        <p:spPr bwMode="auto">
          <a:xfrm>
            <a:off x="7039943" y="964704"/>
            <a:ext cx="1769715" cy="615553"/>
          </a:xfrm>
          <a:prstGeom prst="rect">
            <a:avLst/>
          </a:prstGeom>
          <a:solidFill>
            <a:srgbClr val="850B04"/>
          </a:solidFill>
          <a:ln w="12700" cap="flat">
            <a:noFill/>
            <a:miter lim="800000"/>
            <a:headEnd type="none" w="med" len="med"/>
            <a:tailEnd type="none" w="med" len="med"/>
          </a:ln>
          <a:effectLst>
            <a:outerShdw blurRad="127000" dist="228599" dir="2700000" algn="ctr" rotWithShape="0">
              <a:schemeClr val="bg2">
                <a:alpha val="75000"/>
              </a:schemeClr>
            </a:outerShdw>
          </a:effectLst>
        </p:spPr>
        <p:txBody>
          <a:bodyPr wrap="none" lIns="0" tIns="0" rIns="0" bIns="0" anchor="ctr">
            <a:spAutoFit/>
          </a:bodyPr>
          <a:lstStyle/>
          <a:p>
            <a:pPr>
              <a:defRPr/>
            </a:pPr>
            <a:r>
              <a:rPr lang="en-US">
                <a:solidFill>
                  <a:srgbClr val="FFFFFF"/>
                </a:solidFill>
                <a:ea typeface="Gill Sans" charset="0"/>
                <a:cs typeface="Gill Sans" charset="0"/>
              </a:rPr>
              <a:t>Terje Berget</a:t>
            </a:r>
          </a:p>
          <a:p>
            <a:pPr>
              <a:defRPr/>
            </a:pPr>
            <a:r>
              <a:rPr lang="en-US" sz="2200">
                <a:solidFill>
                  <a:srgbClr val="FFFFFF"/>
                </a:solidFill>
                <a:ea typeface="Gill Sans" charset="0"/>
                <a:cs typeface="Gill Sans" charset="0"/>
              </a:rPr>
              <a:t>Product Owner</a:t>
            </a:r>
          </a:p>
        </p:txBody>
      </p:sp>
      <p:sp>
        <p:nvSpPr>
          <p:cNvPr id="553989" name="Text Box 4"/>
          <p:cNvSpPr txBox="1">
            <a:spLocks noChangeArrowheads="1"/>
          </p:cNvSpPr>
          <p:nvPr/>
        </p:nvSpPr>
        <p:spPr bwMode="auto">
          <a:xfrm>
            <a:off x="4470426" y="6509742"/>
            <a:ext cx="193104"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7B1B9F16-A3EE-AC4B-95F4-39BB58C45567}" type="slidenum">
              <a:rPr lang="en-US" sz="1300">
                <a:solidFill>
                  <a:schemeClr val="tx1"/>
                </a:solidFill>
                <a:cs typeface="Gill Sans" charset="0"/>
              </a:rPr>
              <a:pPr eaLnBrk="1" hangingPunct="1"/>
              <a:t>208</a:t>
            </a:fld>
            <a:endParaRPr lang="en-US" sz="1300">
              <a:solidFill>
                <a:schemeClr val="tx1"/>
              </a:solidFill>
              <a:cs typeface="Gill Sans" charset="0"/>
            </a:endParaRPr>
          </a:p>
        </p:txBody>
      </p:sp>
      <p:sp>
        <p:nvSpPr>
          <p:cNvPr id="553990" name="Rectangle 5"/>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Tree>
    <p:extLst>
      <p:ext uri="{BB962C8B-B14F-4D97-AF65-F5344CB8AC3E}">
        <p14:creationId xmlns:p14="http://schemas.microsoft.com/office/powerpoint/2010/main" val="2261718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4EE84057-1B5A-BC4B-9840-ECF71C42DEB2}" type="slidenum">
              <a:rPr lang="en-US" sz="1300">
                <a:solidFill>
                  <a:schemeClr val="tx1"/>
                </a:solidFill>
                <a:cs typeface="Gill Sans" charset="0"/>
              </a:rPr>
              <a:pPr eaLnBrk="1" hangingPunct="1"/>
              <a:t>209</a:t>
            </a:fld>
            <a:endParaRPr lang="en-US" sz="1300">
              <a:solidFill>
                <a:schemeClr val="tx1"/>
              </a:solidFill>
              <a:cs typeface="Gill Sans" charset="0"/>
            </a:endParaRPr>
          </a:p>
        </p:txBody>
      </p:sp>
      <p:pic>
        <p:nvPicPr>
          <p:cNvPr id="555011" name="Picture 1"/>
          <p:cNvPicPr>
            <a:picLocks noChangeAspect="1" noChangeArrowheads="1"/>
          </p:cNvPicPr>
          <p:nvPr/>
        </p:nvPicPr>
        <p:blipFill>
          <a:blip r:embed="rId3">
            <a:alphaModFix amt="23000"/>
            <a:extLst>
              <a:ext uri="{28A0092B-C50C-407E-A947-70E740481C1C}">
                <a14:useLocalDpi xmlns:a14="http://schemas.microsoft.com/office/drawing/2010/main" val="0"/>
              </a:ext>
            </a:extLst>
          </a:blip>
          <a:srcRect/>
          <a:stretch>
            <a:fillRect/>
          </a:stretch>
        </p:blipFill>
        <p:spPr bwMode="auto">
          <a:xfrm>
            <a:off x="-1080492" y="44648"/>
            <a:ext cx="10340578" cy="6858000"/>
          </a:xfrm>
          <a:prstGeom prst="rect">
            <a:avLst/>
          </a:prstGeom>
          <a:noFill/>
          <a:ln>
            <a:noFill/>
          </a:ln>
          <a:extLst>
            <a:ext uri="{909E8E84-426E-40dd-AFC4-6F175D3DCCD1}">
              <a14:hiddenFill xmlns:a14="http://schemas.microsoft.com/office/drawing/2010/main">
                <a:solidFill>
                  <a:srgbClr val="FFFFFF">
                    <a:alpha val="23000"/>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55012" name="Rectangle 2"/>
          <p:cNvSpPr>
            <a:spLocks noGrp="1" noChangeArrowheads="1"/>
          </p:cNvSpPr>
          <p:nvPr>
            <p:ph type="title"/>
          </p:nvPr>
        </p:nvSpPr>
        <p:spPr>
          <a:xfrm>
            <a:off x="366117" y="2241352"/>
            <a:ext cx="8545711" cy="1187648"/>
          </a:xfrm>
        </p:spPr>
        <p:txBody>
          <a:bodyPr>
            <a:normAutofit fontScale="90000"/>
          </a:bodyPr>
          <a:lstStyle/>
          <a:p>
            <a:pPr algn="l" eaLnBrk="1" hangingPunct="1"/>
            <a:r>
              <a:rPr lang="ja-JP" altLang="en-US" sz="3400">
                <a:solidFill>
                  <a:srgbClr val="18376A"/>
                </a:solidFill>
                <a:latin typeface="Gill Sans" charset="0"/>
                <a:ea typeface="ヒラギノ角ゴ ProN W3" charset="0"/>
                <a:cs typeface="ヒラギノ角ゴ ProN W3" charset="0"/>
              </a:rPr>
              <a:t>“</a:t>
            </a:r>
            <a:r>
              <a:rPr lang="en-US" sz="3400">
                <a:solidFill>
                  <a:srgbClr val="18376A"/>
                </a:solidFill>
                <a:latin typeface="Gill Sans" charset="0"/>
                <a:ea typeface="ヒラギノ角ゴ ProN W3" charset="0"/>
                <a:cs typeface="ヒラギノ角ゴ ProN W3" charset="0"/>
              </a:rPr>
              <a:t>Our challenge is to, in practice, </a:t>
            </a:r>
            <a:br>
              <a:rPr lang="en-US" sz="3400">
                <a:solidFill>
                  <a:srgbClr val="18376A"/>
                </a:solidFill>
                <a:latin typeface="Gill Sans" charset="0"/>
                <a:ea typeface="ヒラギノ角ゴ ProN W3" charset="0"/>
                <a:cs typeface="ヒラギノ角ゴ ProN W3" charset="0"/>
              </a:rPr>
            </a:br>
            <a:r>
              <a:rPr lang="en-US" sz="3400">
                <a:solidFill>
                  <a:srgbClr val="18376A"/>
                </a:solidFill>
                <a:latin typeface="Gill Sans" charset="0"/>
                <a:ea typeface="ヒラギノ角ゴ ProN W3" charset="0"/>
                <a:cs typeface="ヒラギノ角ゴ ProN W3" charset="0"/>
              </a:rPr>
              <a:t>make payments based on value delivery.</a:t>
            </a:r>
            <a:r>
              <a:rPr lang="ja-JP" altLang="en-US" sz="3400">
                <a:solidFill>
                  <a:srgbClr val="18376A"/>
                </a:solidFill>
                <a:latin typeface="Gill Sans" charset="0"/>
                <a:ea typeface="ヒラギノ角ゴ ProN W3" charset="0"/>
                <a:cs typeface="ヒラギノ角ゴ ProN W3" charset="0"/>
              </a:rPr>
              <a:t>”</a:t>
            </a:r>
            <a:endParaRPr lang="en-US" sz="3400">
              <a:solidFill>
                <a:srgbClr val="18376A"/>
              </a:solidFill>
              <a:latin typeface="Gill Sans" charset="0"/>
              <a:ea typeface="ヒラギノ角ゴ ProN W3" charset="0"/>
              <a:cs typeface="ヒラギノ角ゴ ProN W3" charset="0"/>
            </a:endParaRPr>
          </a:p>
        </p:txBody>
      </p:sp>
      <p:sp>
        <p:nvSpPr>
          <p:cNvPr id="555013" name="Rectangle 3"/>
          <p:cNvSpPr>
            <a:spLocks noGrp="1" noChangeArrowheads="1"/>
          </p:cNvSpPr>
          <p:nvPr>
            <p:ph type="body" idx="1"/>
          </p:nvPr>
        </p:nvSpPr>
        <p:spPr>
          <a:xfrm>
            <a:off x="187524" y="4527351"/>
            <a:ext cx="8081367" cy="1357313"/>
          </a:xfrm>
        </p:spPr>
        <p:txBody>
          <a:bodyPr/>
          <a:lstStyle/>
          <a:p>
            <a:pPr marL="0" indent="0"/>
            <a:r>
              <a:rPr lang="en-US" sz="3000">
                <a:solidFill>
                  <a:srgbClr val="535353"/>
                </a:solidFill>
                <a:latin typeface="Calibri Bold" charset="0"/>
                <a:ea typeface="ヒラギノ角ゴ ProN W3" charset="0"/>
                <a:cs typeface="Calibri Bold" charset="0"/>
                <a:sym typeface="Calibri Bold" charset="0"/>
              </a:rPr>
              <a:t>Anne Hognestad</a:t>
            </a:r>
            <a:r>
              <a:rPr lang="en-US" sz="1400">
                <a:solidFill>
                  <a:srgbClr val="535353"/>
                </a:solidFill>
                <a:latin typeface="Calibri Bold" charset="0"/>
                <a:ea typeface="ヒラギノ角ゴ ProN W6" charset="0"/>
                <a:cs typeface="ヒラギノ角ゴ ProN W6" charset="0"/>
                <a:sym typeface="Calibri Bold" charset="0"/>
              </a:rPr>
              <a:t/>
            </a:r>
            <a:br>
              <a:rPr lang="en-US" sz="1400">
                <a:solidFill>
                  <a:srgbClr val="535353"/>
                </a:solidFill>
                <a:latin typeface="Calibri Bold" charset="0"/>
                <a:ea typeface="ヒラギノ角ゴ ProN W6" charset="0"/>
                <a:cs typeface="ヒラギノ角ゴ ProN W6" charset="0"/>
                <a:sym typeface="Calibri Bold" charset="0"/>
              </a:rPr>
            </a:br>
            <a:r>
              <a:rPr lang="en-US" sz="1400">
                <a:solidFill>
                  <a:srgbClr val="535353"/>
                </a:solidFill>
                <a:latin typeface="Calibri" charset="0"/>
                <a:ea typeface="ヒラギノ角ゴ ProN W3" charset="0"/>
                <a:cs typeface="Calibri" charset="0"/>
                <a:sym typeface="Calibri" charset="0"/>
              </a:rPr>
              <a:t>Project Owner:</a:t>
            </a:r>
            <a:r>
              <a:rPr lang="en-US" sz="1400">
                <a:solidFill>
                  <a:srgbClr val="535353"/>
                </a:solidFill>
                <a:latin typeface="Calibri" charset="0"/>
                <a:ea typeface="ヒラギノ角ゴ ProN W3" charset="0"/>
                <a:cs typeface="ヒラギノ角ゴ ProN W3" charset="0"/>
                <a:sym typeface="Calibri" charset="0"/>
              </a:rPr>
              <a:t/>
            </a:r>
            <a:br>
              <a:rPr lang="en-US" sz="1400">
                <a:solidFill>
                  <a:srgbClr val="535353"/>
                </a:solidFill>
                <a:latin typeface="Calibri" charset="0"/>
                <a:ea typeface="ヒラギノ角ゴ ProN W3" charset="0"/>
                <a:cs typeface="ヒラギノ角ゴ ProN W3" charset="0"/>
                <a:sym typeface="Calibri" charset="0"/>
              </a:rPr>
            </a:br>
            <a:r>
              <a:rPr lang="en-US" sz="1400">
                <a:solidFill>
                  <a:srgbClr val="1197FF"/>
                </a:solidFill>
                <a:latin typeface="Calibri" charset="0"/>
                <a:ea typeface="ヒラギノ角ゴ ProN W3" charset="0"/>
                <a:cs typeface="Calibri" charset="0"/>
                <a:sym typeface="Calibri" charset="0"/>
              </a:rPr>
              <a:t>anne.hognestad@posten.no</a:t>
            </a:r>
            <a:endParaRPr lang="en-US" sz="1400">
              <a:solidFill>
                <a:srgbClr val="1197FF"/>
              </a:solidFill>
              <a:latin typeface="Calibri" charset="0"/>
              <a:ea typeface="ヒラギノ角ゴ ProN W3" charset="0"/>
              <a:cs typeface="ヒラギノ角ゴ ProN W3" charset="0"/>
              <a:sym typeface="Calibri" charset="0"/>
            </a:endParaRPr>
          </a:p>
        </p:txBody>
      </p:sp>
      <p:sp>
        <p:nvSpPr>
          <p:cNvPr id="555014" name="Text Box 4"/>
          <p:cNvSpPr txBox="1">
            <a:spLocks noChangeArrowheads="1"/>
          </p:cNvSpPr>
          <p:nvPr/>
        </p:nvSpPr>
        <p:spPr bwMode="auto">
          <a:xfrm>
            <a:off x="4406801" y="6509742"/>
            <a:ext cx="321469"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23DD2838-3A2D-5C4A-B096-C6DE5FF5F369}" type="slidenum">
              <a:rPr lang="en-US" sz="1300">
                <a:solidFill>
                  <a:schemeClr val="tx1"/>
                </a:solidFill>
                <a:cs typeface="Gill Sans" charset="0"/>
              </a:rPr>
              <a:pPr eaLnBrk="1" hangingPunct="1"/>
              <a:t>209</a:t>
            </a:fld>
            <a:endParaRPr lang="en-US" sz="1300">
              <a:solidFill>
                <a:schemeClr val="tx1"/>
              </a:solidFill>
              <a:cs typeface="Gill Sans" charset="0"/>
            </a:endParaRPr>
          </a:p>
        </p:txBody>
      </p:sp>
      <p:sp>
        <p:nvSpPr>
          <p:cNvPr id="555015" name="Rectangle 5"/>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555016" name="Rectangle 6"/>
          <p:cNvSpPr>
            <a:spLocks/>
          </p:cNvSpPr>
          <p:nvPr/>
        </p:nvSpPr>
        <p:spPr bwMode="auto">
          <a:xfrm>
            <a:off x="3848695" y="491133"/>
            <a:ext cx="5500688" cy="884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p>
            <a:r>
              <a:rPr lang="en-US" sz="3700">
                <a:solidFill>
                  <a:srgbClr val="3D3D3D"/>
                </a:solidFill>
                <a:cs typeface="Gill Sans" charset="0"/>
              </a:rPr>
              <a:t>the road ahead ...</a:t>
            </a:r>
          </a:p>
        </p:txBody>
      </p:sp>
    </p:spTree>
    <p:extLst>
      <p:ext uri="{BB962C8B-B14F-4D97-AF65-F5344CB8AC3E}">
        <p14:creationId xmlns:p14="http://schemas.microsoft.com/office/powerpoint/2010/main" val="1363523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Game 4: ‘Radically Improved’</a:t>
            </a:r>
            <a:endParaRPr lang="en-GB" dirty="0"/>
          </a:p>
        </p:txBody>
      </p:sp>
      <p:sp>
        <p:nvSpPr>
          <p:cNvPr id="7" name="Text Placeholder 6"/>
          <p:cNvSpPr>
            <a:spLocks noGrp="1"/>
          </p:cNvSpPr>
          <p:nvPr>
            <p:ph type="body" idx="1"/>
          </p:nvPr>
        </p:nvSpPr>
        <p:spPr/>
        <p:txBody>
          <a:bodyPr/>
          <a:lstStyle/>
          <a:p>
            <a:r>
              <a:rPr lang="en-GB" dirty="0" smtClean="0"/>
              <a:t>Instructions</a:t>
            </a:r>
            <a:endParaRPr lang="en-GB" dirty="0"/>
          </a:p>
        </p:txBody>
      </p:sp>
      <p:sp>
        <p:nvSpPr>
          <p:cNvPr id="3" name="Content Placeholder 2"/>
          <p:cNvSpPr>
            <a:spLocks noGrp="1"/>
          </p:cNvSpPr>
          <p:nvPr>
            <p:ph sz="half" idx="2"/>
          </p:nvPr>
        </p:nvSpPr>
        <p:spPr/>
        <p:txBody>
          <a:bodyPr>
            <a:normAutofit lnSpcReduction="10000"/>
          </a:bodyPr>
          <a:lstStyle/>
          <a:p>
            <a:r>
              <a:rPr lang="en-GB" dirty="0" smtClean="0"/>
              <a:t>Take a look at the ‘adjective’, </a:t>
            </a:r>
            <a:r>
              <a:rPr lang="en-GB" dirty="0" smtClean="0">
                <a:solidFill>
                  <a:srgbClr val="A7FC5A"/>
                </a:solidFill>
              </a:rPr>
              <a:t>Improved, Better, Competitive, Reduced, Enhanced, Mind Blowing, </a:t>
            </a:r>
            <a:r>
              <a:rPr lang="en-GB" i="1" dirty="0" smtClean="0">
                <a:solidFill>
                  <a:schemeClr val="accent3">
                    <a:lumMod val="60000"/>
                    <a:lumOff val="40000"/>
                  </a:schemeClr>
                </a:solidFill>
              </a:rPr>
              <a:t>etc</a:t>
            </a:r>
            <a:r>
              <a:rPr lang="en-GB" dirty="0" smtClean="0"/>
              <a:t>.</a:t>
            </a:r>
          </a:p>
          <a:p>
            <a:r>
              <a:rPr lang="en-GB" dirty="0" smtClean="0"/>
              <a:t>Everybody take a shot at defining the meaning of these </a:t>
            </a:r>
            <a:r>
              <a:rPr lang="en-GB" dirty="0" smtClean="0">
                <a:solidFill>
                  <a:srgbClr val="FFFF00"/>
                </a:solidFill>
              </a:rPr>
              <a:t>future states </a:t>
            </a:r>
            <a:r>
              <a:rPr lang="en-GB" dirty="0" smtClean="0"/>
              <a:t>precisely</a:t>
            </a:r>
            <a:r>
              <a:rPr lang="en-GB" i="1" dirty="0" smtClean="0"/>
              <a:t>, </a:t>
            </a:r>
          </a:p>
          <a:p>
            <a:pPr lvl="1"/>
            <a:r>
              <a:rPr lang="en-GB" i="1" dirty="0" smtClean="0"/>
              <a:t>so we can prove it has happened or is happening</a:t>
            </a:r>
          </a:p>
          <a:p>
            <a:r>
              <a:rPr lang="en-GB" i="1" dirty="0" smtClean="0"/>
              <a:t>What is the problem in clarifying these words?</a:t>
            </a:r>
            <a:endParaRPr lang="en-GB" i="1" dirty="0"/>
          </a:p>
        </p:txBody>
      </p:sp>
      <p:sp>
        <p:nvSpPr>
          <p:cNvPr id="8" name="Text Placeholder 7"/>
          <p:cNvSpPr>
            <a:spLocks noGrp="1"/>
          </p:cNvSpPr>
          <p:nvPr>
            <p:ph type="body" sz="quarter" idx="3"/>
          </p:nvPr>
        </p:nvSpPr>
        <p:spPr/>
        <p:txBody>
          <a:bodyPr/>
          <a:lstStyle/>
          <a:p>
            <a:r>
              <a:rPr lang="en-GB" dirty="0" smtClean="0"/>
              <a:t>Examples &amp; Observations</a:t>
            </a:r>
            <a:endParaRPr lang="en-GB" dirty="0"/>
          </a:p>
        </p:txBody>
      </p:sp>
      <p:sp>
        <p:nvSpPr>
          <p:cNvPr id="9" name="Content Placeholder 8"/>
          <p:cNvSpPr>
            <a:spLocks noGrp="1"/>
          </p:cNvSpPr>
          <p:nvPr>
            <p:ph sz="quarter" idx="4"/>
          </p:nvPr>
        </p:nvSpPr>
        <p:spPr/>
        <p:txBody>
          <a:bodyPr/>
          <a:lstStyle/>
          <a:p>
            <a:r>
              <a:rPr lang="en-GB" dirty="0" smtClean="0"/>
              <a:t>“Degenerating”</a:t>
            </a:r>
          </a:p>
          <a:p>
            <a:pPr lvl="1"/>
            <a:r>
              <a:rPr lang="en-GB" dirty="0" smtClean="0"/>
              <a:t>Implies ‘stop degeneration’</a:t>
            </a:r>
          </a:p>
          <a:p>
            <a:pPr lvl="1"/>
            <a:r>
              <a:rPr lang="en-GB" dirty="0" smtClean="0"/>
              <a:t>Implies ‘Get back to where we were”</a:t>
            </a:r>
          </a:p>
          <a:p>
            <a:pPr lvl="1"/>
            <a:r>
              <a:rPr lang="en-GB" dirty="0" smtClean="0"/>
              <a:t>Implies, maybe: Get better than where we were, sometime.</a:t>
            </a:r>
          </a:p>
          <a:p>
            <a:r>
              <a:rPr lang="en-GB" dirty="0" smtClean="0"/>
              <a:t>Interpretation:</a:t>
            </a:r>
          </a:p>
          <a:p>
            <a:pPr lvl="1"/>
            <a:r>
              <a:rPr lang="en-GB" dirty="0" smtClean="0">
                <a:solidFill>
                  <a:schemeClr val="accent3">
                    <a:lumMod val="60000"/>
                    <a:lumOff val="40000"/>
                  </a:schemeClr>
                </a:solidFill>
              </a:rPr>
              <a:t>We need to improve  radically or we are out of the market. &lt;- GB</a:t>
            </a:r>
            <a:endParaRPr lang="en-GB" dirty="0">
              <a:solidFill>
                <a:schemeClr val="accent3">
                  <a:lumMod val="60000"/>
                  <a:lumOff val="40000"/>
                </a:schemeClr>
              </a:solidFill>
            </a:endParaRPr>
          </a:p>
        </p:txBody>
      </p:sp>
      <p:sp>
        <p:nvSpPr>
          <p:cNvPr id="4" name="Date Placeholder 3"/>
          <p:cNvSpPr>
            <a:spLocks noGrp="1"/>
          </p:cNvSpPr>
          <p:nvPr>
            <p:ph type="dt" sz="half" idx="10"/>
          </p:nvPr>
        </p:nvSpPr>
        <p:spPr/>
        <p:txBody>
          <a:bodyPr/>
          <a:lstStyle/>
          <a:p>
            <a:fld id="{CD680204-AAAD-634F-BB78-CF4982024AC1}" type="datetime2">
              <a:rPr lang="en-US" smtClean="0"/>
              <a:pPr/>
              <a:t>Tuesday, 8 March 2011</a:t>
            </a:fld>
            <a:endParaRPr lang="en-GB"/>
          </a:p>
        </p:txBody>
      </p:sp>
      <p:sp>
        <p:nvSpPr>
          <p:cNvPr id="5" name="Footer Placeholder 4"/>
          <p:cNvSpPr>
            <a:spLocks noGrp="1"/>
          </p:cNvSpPr>
          <p:nvPr>
            <p:ph type="ftr" sz="quarter" idx="11"/>
          </p:nvPr>
        </p:nvSpPr>
        <p:spPr/>
        <p:txBody>
          <a:bodyPr/>
          <a:lstStyle/>
          <a:p>
            <a:r>
              <a:rPr lang="en-US" smtClean="0"/>
              <a:t>© Gilb.com</a:t>
            </a:r>
            <a:endParaRPr lang="en-GB"/>
          </a:p>
        </p:txBody>
      </p:sp>
      <p:sp>
        <p:nvSpPr>
          <p:cNvPr id="6" name="Slide Number Placeholder 5"/>
          <p:cNvSpPr>
            <a:spLocks noGrp="1"/>
          </p:cNvSpPr>
          <p:nvPr>
            <p:ph type="sldNum" sz="quarter" idx="12"/>
          </p:nvPr>
        </p:nvSpPr>
        <p:spPr/>
        <p:txBody>
          <a:bodyPr/>
          <a:lstStyle/>
          <a:p>
            <a:fld id="{1DD9AF87-53B6-FD4A-B2D3-CF1EEADDF73C}" type="slidenum">
              <a:rPr lang="en-GB" smtClean="0"/>
              <a:pPr/>
              <a:t>21</a:t>
            </a:fld>
            <a:endParaRPr lang="en-GB"/>
          </a:p>
        </p:txBody>
      </p:sp>
    </p:spTree>
  </p:cSld>
  <p:clrMapOvr>
    <a:masterClrMapping/>
  </p:clrMapOvr>
  <p:timing>
    <p:tnLst>
      <p:par>
        <p:cTn xmlns:p14="http://schemas.microsoft.com/office/powerpoint/2010/mai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1"/>
          <p:cNvPicPr>
            <a:picLocks noChangeAspect="1" noChangeArrowheads="1"/>
          </p:cNvPicPr>
          <p:nvPr/>
        </p:nvPicPr>
        <p:blipFill>
          <a:blip r:embed="rId2"/>
          <a:srcRect/>
          <a:stretch>
            <a:fillRect/>
          </a:stretch>
        </p:blipFill>
        <p:spPr bwMode="auto">
          <a:xfrm>
            <a:off x="258961" y="428625"/>
            <a:ext cx="2125266" cy="1250156"/>
          </a:xfrm>
          <a:prstGeom prst="rect">
            <a:avLst/>
          </a:prstGeom>
          <a:noFill/>
          <a:ln w="12700" cap="flat">
            <a:noFill/>
            <a:miter lim="800000"/>
            <a:headEnd/>
            <a:tailEnd/>
          </a:ln>
          <a:effectLst>
            <a:outerShdw blurRad="127000" dist="76199" dir="2700000" algn="ctr" rotWithShape="0">
              <a:schemeClr val="bg2">
                <a:alpha val="75000"/>
              </a:schemeClr>
            </a:outerShdw>
          </a:effectLst>
        </p:spPr>
      </p:pic>
      <p:pic>
        <p:nvPicPr>
          <p:cNvPr id="5570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61" y="2116336"/>
            <a:ext cx="1241227"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5706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961" y="3071812"/>
            <a:ext cx="219670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96612" name="Picture 4"/>
          <p:cNvPicPr>
            <a:picLocks noChangeAspect="1" noChangeArrowheads="1"/>
          </p:cNvPicPr>
          <p:nvPr/>
        </p:nvPicPr>
        <p:blipFill>
          <a:blip r:embed="rId5"/>
          <a:srcRect/>
          <a:stretch>
            <a:fillRect/>
          </a:stretch>
        </p:blipFill>
        <p:spPr bwMode="auto">
          <a:xfrm>
            <a:off x="1321594" y="1893094"/>
            <a:ext cx="892969" cy="830461"/>
          </a:xfrm>
          <a:prstGeom prst="rect">
            <a:avLst/>
          </a:prstGeom>
          <a:noFill/>
          <a:ln w="12700" cap="flat">
            <a:noFill/>
            <a:miter lim="800000"/>
            <a:headEnd/>
            <a:tailEnd/>
          </a:ln>
          <a:effectLst>
            <a:outerShdw blurRad="127000" dist="76199" dir="2700000" algn="ctr" rotWithShape="0">
              <a:schemeClr val="bg2">
                <a:alpha val="75000"/>
              </a:schemeClr>
            </a:outerShdw>
          </a:effectLst>
        </p:spPr>
      </p:pic>
      <p:sp>
        <p:nvSpPr>
          <p:cNvPr id="557062" name="Rectangle 5"/>
          <p:cNvSpPr>
            <a:spLocks noGrp="1" noChangeArrowheads="1"/>
          </p:cNvSpPr>
          <p:nvPr>
            <p:ph type="body" idx="1"/>
          </p:nvPr>
        </p:nvSpPr>
        <p:spPr>
          <a:xfrm>
            <a:off x="2643188" y="544711"/>
            <a:ext cx="6741914" cy="5080992"/>
          </a:xfrm>
        </p:spPr>
        <p:txBody>
          <a:bodyPr/>
          <a:lstStyle/>
          <a:p>
            <a:pPr marL="223234" indent="0"/>
            <a:r>
              <a:rPr lang="en-US" sz="1600">
                <a:latin typeface="Gill Sans" charset="0"/>
                <a:ea typeface="ヒラギノ角ゴ ProN W3" charset="0"/>
                <a:cs typeface="ヒラギノ角ゴ ProN W3" charset="0"/>
              </a:rPr>
              <a:t>Posten</a:t>
            </a:r>
            <a:endParaRPr lang="en-US" sz="1600">
              <a:latin typeface="Gill Sans" charset="0"/>
              <a:ea typeface="ヒラギノ角ゴ ProN W6" charset="0"/>
              <a:cs typeface="ヒラギノ角ゴ ProN W6" charset="0"/>
            </a:endParaRPr>
          </a:p>
          <a:p>
            <a:pPr marL="535762" lvl="1" indent="0">
              <a:spcBef>
                <a:spcPts val="562"/>
              </a:spcBef>
            </a:pPr>
            <a:r>
              <a:rPr lang="en-US" sz="1600">
                <a:latin typeface="Gill Sans" charset="0"/>
                <a:ea typeface="ヒラギノ角ゴ ProN W3" charset="0"/>
                <a:cs typeface="ヒラギノ角ゴ ProN W3" charset="0"/>
              </a:rPr>
              <a:t>Webteam - Value Management Certified</a:t>
            </a:r>
          </a:p>
          <a:p>
            <a:pPr marL="848290" lvl="2" indent="0">
              <a:spcBef>
                <a:spcPts val="562"/>
              </a:spcBef>
            </a:pPr>
            <a:r>
              <a:rPr lang="en-US" sz="1600">
                <a:latin typeface="Gill Sans" charset="0"/>
                <a:ea typeface="ヒラギノ角ゴ ProN W3" charset="0"/>
                <a:cs typeface="ヒラギノ角ゴ ProN W3" charset="0"/>
              </a:rPr>
              <a:t>Project Owner: Anne Hognestad </a:t>
            </a:r>
            <a:r>
              <a:rPr lang="en-US" sz="1600" u="sng">
                <a:latin typeface="Gill Sans" charset="0"/>
                <a:ea typeface="ヒラギノ角ゴ ProN W3" charset="0"/>
                <a:cs typeface="ヒラギノ角ゴ ProN W3" charset="0"/>
                <a:hlinkClick r:id="rId6"/>
              </a:rPr>
              <a:t>anne.hognestad@posten.no</a:t>
            </a:r>
            <a:endParaRPr lang="en-US" sz="1600">
              <a:latin typeface="Gill Sans" charset="0"/>
              <a:ea typeface="ヒラギノ角ゴ ProN W3" charset="0"/>
              <a:cs typeface="ヒラギノ角ゴ ProN W3" charset="0"/>
            </a:endParaRPr>
          </a:p>
          <a:p>
            <a:pPr marL="848290" lvl="2" indent="0">
              <a:spcBef>
                <a:spcPts val="562"/>
              </a:spcBef>
            </a:pPr>
            <a:r>
              <a:rPr lang="en-US" sz="1600">
                <a:latin typeface="Gill Sans" charset="0"/>
                <a:ea typeface="ヒラギノ角ゴ ProN W3" charset="0"/>
                <a:cs typeface="ヒラギノ角ゴ ProN W3" charset="0"/>
              </a:rPr>
              <a:t>Product Owner: Terje Berget </a:t>
            </a:r>
            <a:r>
              <a:rPr lang="en-US" sz="1600" u="sng">
                <a:latin typeface="Gill Sans" charset="0"/>
                <a:ea typeface="ヒラギノ角ゴ ProN W3" charset="0"/>
                <a:cs typeface="ヒラギノ角ゴ ProN W3" charset="0"/>
                <a:hlinkClick r:id="rId7"/>
              </a:rPr>
              <a:t>terje.berget@posten.no</a:t>
            </a:r>
            <a:endParaRPr lang="en-US" sz="1600">
              <a:latin typeface="Gill Sans" charset="0"/>
              <a:ea typeface="ヒラギノ角ゴ ProN W3" charset="0"/>
              <a:cs typeface="ヒラギノ角ゴ ProN W3" charset="0"/>
            </a:endParaRPr>
          </a:p>
          <a:p>
            <a:pPr marL="848290" lvl="2" indent="0">
              <a:spcBef>
                <a:spcPts val="562"/>
              </a:spcBef>
            </a:pPr>
            <a:r>
              <a:rPr lang="en-US" sz="1600">
                <a:latin typeface="Gill Sans" charset="0"/>
                <a:ea typeface="ヒラギノ角ゴ ProN W3" charset="0"/>
                <a:cs typeface="ヒラギノ角ゴ ProN W3" charset="0"/>
              </a:rPr>
              <a:t>Lin Smitt-Amundsen &amp; Kristin Nygård</a:t>
            </a:r>
          </a:p>
          <a:p>
            <a:pPr marL="535762" lvl="1" indent="0">
              <a:spcBef>
                <a:spcPts val="562"/>
              </a:spcBef>
            </a:pPr>
            <a:r>
              <a:rPr lang="en-US" sz="1600">
                <a:latin typeface="Gill Sans" charset="0"/>
                <a:ea typeface="ヒラギノ角ゴ ProN W3" charset="0"/>
                <a:cs typeface="ヒラギノ角ゴ ProN W3" charset="0"/>
              </a:rPr>
              <a:t>Many Business Groups and internal stakeholders.</a:t>
            </a:r>
          </a:p>
          <a:p>
            <a:pPr marL="535762" lvl="1" indent="0">
              <a:spcBef>
                <a:spcPts val="562"/>
              </a:spcBef>
            </a:pPr>
            <a:r>
              <a:rPr lang="en-US" sz="1600">
                <a:latin typeface="Gill Sans" charset="0"/>
                <a:ea typeface="ヒラギノ角ゴ ProN W3" charset="0"/>
                <a:cs typeface="ヒラギノ角ゴ ProN W3" charset="0"/>
              </a:rPr>
              <a:t>Kjetil Halvorsen </a:t>
            </a:r>
            <a:r>
              <a:rPr lang="en-US" sz="1600" u="sng">
                <a:latin typeface="Gill Sans" charset="0"/>
                <a:ea typeface="ヒラギノ角ゴ ProN W3" charset="0"/>
                <a:cs typeface="ヒラギノ角ゴ ProN W3" charset="0"/>
                <a:hlinkClick r:id="rId8"/>
              </a:rPr>
              <a:t>kjetil.halvorsen@posten.no</a:t>
            </a:r>
            <a:endParaRPr lang="en-US" sz="1600">
              <a:latin typeface="Gill Sans" charset="0"/>
              <a:ea typeface="ヒラギノ角ゴ ProN W3" charset="0"/>
              <a:cs typeface="ヒラギノ角ゴ ProN W3" charset="0"/>
            </a:endParaRPr>
          </a:p>
          <a:p>
            <a:pPr marL="223234" indent="0">
              <a:spcBef>
                <a:spcPts val="562"/>
              </a:spcBef>
            </a:pPr>
            <a:r>
              <a:rPr lang="en-US" sz="1600">
                <a:latin typeface="Gill Sans" charset="0"/>
                <a:ea typeface="ヒラギノ角ゴ ProN W3" charset="0"/>
                <a:cs typeface="ヒラギノ角ゴ ProN W3" charset="0"/>
              </a:rPr>
              <a:t>Bekk &amp; Ergo Group</a:t>
            </a:r>
            <a:endParaRPr lang="en-US" sz="1600">
              <a:latin typeface="Gill Sans" charset="0"/>
              <a:ea typeface="ヒラギノ角ゴ ProN W6" charset="0"/>
              <a:cs typeface="ヒラギノ角ゴ ProN W6" charset="0"/>
            </a:endParaRPr>
          </a:p>
          <a:p>
            <a:pPr marL="535762" lvl="1" indent="0">
              <a:spcBef>
                <a:spcPts val="562"/>
              </a:spcBef>
            </a:pPr>
            <a:r>
              <a:rPr lang="en-US" sz="1600">
                <a:latin typeface="Gill Sans" charset="0"/>
                <a:ea typeface="ヒラギノ角ゴ ProN W3" charset="0"/>
                <a:cs typeface="ヒラギノ角ゴ ProN W3" charset="0"/>
              </a:rPr>
              <a:t>Scrum Master: Fredrik Bach </a:t>
            </a:r>
            <a:r>
              <a:rPr lang="en-US" sz="1600" u="sng">
                <a:latin typeface="Gill Sans" charset="0"/>
                <a:ea typeface="ヒラギノ角ゴ ProN W3" charset="0"/>
                <a:cs typeface="ヒラギノ角ゴ ProN W3" charset="0"/>
                <a:hlinkClick r:id="rId9"/>
              </a:rPr>
              <a:t>fredrik.bach@bekk.no</a:t>
            </a:r>
            <a:endParaRPr lang="en-US" sz="1600">
              <a:latin typeface="Gill Sans" charset="0"/>
              <a:ea typeface="ヒラギノ角ゴ ProN W3" charset="0"/>
              <a:cs typeface="ヒラギノ角ゴ ProN W3" charset="0"/>
            </a:endParaRPr>
          </a:p>
          <a:p>
            <a:pPr marL="535762" lvl="1" indent="0">
              <a:spcBef>
                <a:spcPts val="562"/>
              </a:spcBef>
            </a:pPr>
            <a:r>
              <a:rPr lang="en-US" sz="1600">
                <a:latin typeface="Gill Sans" charset="0"/>
                <a:ea typeface="ヒラギノ角ゴ ProN W3" charset="0"/>
                <a:cs typeface="ヒラギノ角ゴ ProN W3" charset="0"/>
              </a:rPr>
              <a:t>Technical Architect: Stefan M. Landrø: </a:t>
            </a:r>
            <a:r>
              <a:rPr lang="en-US" sz="1600" u="sng">
                <a:latin typeface="Gill Sans" charset="0"/>
                <a:ea typeface="ヒラギノ角ゴ ProN W3" charset="0"/>
                <a:cs typeface="ヒラギノ角ゴ ProN W3" charset="0"/>
                <a:hlinkClick r:id="rId10"/>
              </a:rPr>
              <a:t>stefan.landro@bekk.no</a:t>
            </a:r>
            <a:endParaRPr lang="en-US" sz="1600">
              <a:latin typeface="Gill Sans" charset="0"/>
              <a:ea typeface="ヒラギノ角ゴ ProN W3" charset="0"/>
              <a:cs typeface="ヒラギノ角ゴ ProN W3" charset="0"/>
            </a:endParaRPr>
          </a:p>
          <a:p>
            <a:pPr marL="535762" lvl="1" indent="0">
              <a:spcBef>
                <a:spcPts val="562"/>
              </a:spcBef>
            </a:pPr>
            <a:r>
              <a:rPr lang="en-US" sz="1600">
                <a:latin typeface="Gill Sans" charset="0"/>
                <a:ea typeface="ヒラギノ角ゴ ProN W3" charset="0"/>
                <a:cs typeface="ヒラギノ角ゴ ProN W3" charset="0"/>
              </a:rPr>
              <a:t>Graphics: Espen Satver</a:t>
            </a:r>
          </a:p>
          <a:p>
            <a:pPr marL="535762" lvl="1" indent="0">
              <a:spcBef>
                <a:spcPts val="562"/>
              </a:spcBef>
            </a:pPr>
            <a:r>
              <a:rPr lang="en-US" sz="1600">
                <a:latin typeface="Gill Sans" charset="0"/>
                <a:ea typeface="ヒラギノ角ゴ ProN W3" charset="0"/>
                <a:cs typeface="ヒラギノ角ゴ ProN W3" charset="0"/>
              </a:rPr>
              <a:t>Morten Wille Johannessen, Markus Krüger, Dag Stepanenko</a:t>
            </a:r>
          </a:p>
          <a:p>
            <a:pPr marL="223234" indent="0">
              <a:spcBef>
                <a:spcPts val="562"/>
              </a:spcBef>
            </a:pPr>
            <a:r>
              <a:rPr lang="en-US" sz="1600">
                <a:latin typeface="Gill Sans" charset="0"/>
                <a:ea typeface="ヒラギノ角ゴ ProN W3" charset="0"/>
                <a:cs typeface="ヒラギノ角ゴ ProN W3" charset="0"/>
              </a:rPr>
              <a:t>NetLife Research</a:t>
            </a:r>
            <a:endParaRPr lang="en-US" sz="1600">
              <a:latin typeface="Gill Sans" charset="0"/>
              <a:ea typeface="ヒラギノ角ゴ ProN W6" charset="0"/>
              <a:cs typeface="ヒラギノ角ゴ ProN W6" charset="0"/>
            </a:endParaRPr>
          </a:p>
          <a:p>
            <a:pPr marL="535762" lvl="1" indent="0">
              <a:spcBef>
                <a:spcPts val="562"/>
              </a:spcBef>
            </a:pPr>
            <a:r>
              <a:rPr lang="en-US" sz="1600">
                <a:latin typeface="Gill Sans" charset="0"/>
                <a:ea typeface="ヒラギノ角ゴ ProN W3" charset="0"/>
                <a:cs typeface="ヒラギノ角ゴ ProN W3" charset="0"/>
              </a:rPr>
              <a:t>User Experience: Gjermund Also </a:t>
            </a:r>
            <a:r>
              <a:rPr lang="en-US" sz="1600" u="sng">
                <a:latin typeface="Gill Sans" charset="0"/>
                <a:ea typeface="ヒラギノ角ゴ ProN W3" charset="0"/>
                <a:cs typeface="ヒラギノ角ゴ ProN W3" charset="0"/>
                <a:hlinkClick r:id="rId11"/>
              </a:rPr>
              <a:t>gjermund@netliferesearch.com</a:t>
            </a:r>
            <a:r>
              <a:rPr lang="en-US" sz="1600">
                <a:latin typeface="Gill Sans" charset="0"/>
                <a:ea typeface="ヒラギノ角ゴ ProN W3" charset="0"/>
                <a:cs typeface="ヒラギノ角ゴ ProN W3" charset="0"/>
              </a:rPr>
              <a:t> Kjell-Morten Bratsberg Thorsen </a:t>
            </a:r>
          </a:p>
          <a:p>
            <a:pPr marL="223234" indent="0">
              <a:spcBef>
                <a:spcPts val="562"/>
              </a:spcBef>
            </a:pPr>
            <a:r>
              <a:rPr lang="en-US" sz="1600">
                <a:latin typeface="Gill Sans" charset="0"/>
                <a:ea typeface="ヒラギノ角ゴ ProN W3" charset="0"/>
                <a:cs typeface="ヒラギノ角ゴ ProN W3" charset="0"/>
              </a:rPr>
              <a:t>Kai Gilb: Management Coach: Kai</a:t>
            </a:r>
          </a:p>
        </p:txBody>
      </p:sp>
      <p:sp>
        <p:nvSpPr>
          <p:cNvPr id="557063" name="Rectangle 6"/>
          <p:cNvSpPr>
            <a:spLocks noGrp="1" noChangeArrowheads="1"/>
          </p:cNvSpPr>
          <p:nvPr>
            <p:ph type="title"/>
          </p:nvPr>
        </p:nvSpPr>
        <p:spPr>
          <a:xfrm>
            <a:off x="2643187" y="-125015"/>
            <a:ext cx="5607844" cy="1250156"/>
          </a:xfrm>
        </p:spPr>
        <p:txBody>
          <a:bodyPr/>
          <a:lstStyle/>
          <a:p>
            <a:pPr eaLnBrk="1" hangingPunct="1"/>
            <a:r>
              <a:rPr lang="en-US">
                <a:latin typeface="Gill Sans" charset="0"/>
                <a:ea typeface="ヒラギノ角ゴ ProN W3" charset="0"/>
                <a:cs typeface="ヒラギノ角ゴ ProN W3" charset="0"/>
              </a:rPr>
              <a:t>The Team</a:t>
            </a:r>
          </a:p>
        </p:txBody>
      </p:sp>
      <p:sp>
        <p:nvSpPr>
          <p:cNvPr id="557064" name="Text Box 7"/>
          <p:cNvSpPr txBox="1">
            <a:spLocks noChangeArrowheads="1"/>
          </p:cNvSpPr>
          <p:nvPr/>
        </p:nvSpPr>
        <p:spPr bwMode="auto">
          <a:xfrm>
            <a:off x="4406801" y="6509742"/>
            <a:ext cx="321469"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147E8A54-086D-2B41-9FE5-032534EF6B84}" type="slidenum">
              <a:rPr lang="en-US" sz="1300">
                <a:solidFill>
                  <a:schemeClr val="tx1"/>
                </a:solidFill>
                <a:cs typeface="Gill Sans" charset="0"/>
              </a:rPr>
              <a:pPr eaLnBrk="1" hangingPunct="1"/>
              <a:t>210</a:t>
            </a:fld>
            <a:endParaRPr lang="en-US" sz="1300">
              <a:solidFill>
                <a:schemeClr val="tx1"/>
              </a:solidFill>
              <a:cs typeface="Gill Sans" charset="0"/>
            </a:endParaRPr>
          </a:p>
        </p:txBody>
      </p:sp>
      <p:sp>
        <p:nvSpPr>
          <p:cNvPr id="557065" name="Rectangle 8"/>
          <p:cNvSpPr>
            <a:spLocks/>
          </p:cNvSpPr>
          <p:nvPr/>
        </p:nvSpPr>
        <p:spPr bwMode="auto">
          <a:xfrm>
            <a:off x="73670" y="6514207"/>
            <a:ext cx="3821906" cy="32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1700">
                <a:cs typeface="Gill Sans" charset="0"/>
              </a:rPr>
              <a:t>Copyright: Kai@Gilb.com        @kaigilb</a:t>
            </a:r>
          </a:p>
        </p:txBody>
      </p:sp>
      <p:sp>
        <p:nvSpPr>
          <p:cNvPr id="557066" name="Rectangle 9"/>
          <p:cNvSpPr>
            <a:spLocks/>
          </p:cNvSpPr>
          <p:nvPr/>
        </p:nvSpPr>
        <p:spPr bwMode="auto">
          <a:xfrm>
            <a:off x="3225850" y="5630168"/>
            <a:ext cx="5938242" cy="875109"/>
          </a:xfrm>
          <a:prstGeom prst="rect">
            <a:avLst/>
          </a:prstGeom>
          <a:solidFill>
            <a:srgbClr val="6A0513"/>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53576" tIns="53576" rIns="53576" bIns="53576" anchor="ctr"/>
          <a:lstStyle/>
          <a:p>
            <a:pPr marL="187517"/>
            <a:r>
              <a:rPr lang="en-US">
                <a:solidFill>
                  <a:srgbClr val="FFFFFF"/>
                </a:solidFill>
                <a:cs typeface="Gill Sans" charset="0"/>
              </a:rPr>
              <a:t>To download this presentation</a:t>
            </a:r>
          </a:p>
          <a:p>
            <a:pPr marL="187517"/>
            <a:r>
              <a:rPr lang="en-US">
                <a:solidFill>
                  <a:srgbClr val="FFFFFF"/>
                </a:solidFill>
                <a:cs typeface="Gill Sans" charset="0"/>
              </a:rPr>
              <a:t>You will find it here:         http://www.gilb.com/FileGalleries</a:t>
            </a:r>
          </a:p>
          <a:p>
            <a:pPr marL="187517"/>
            <a:r>
              <a:rPr lang="en-US">
                <a:solidFill>
                  <a:srgbClr val="FFFFFF"/>
                </a:solidFill>
                <a:cs typeface="Gill Sans" charset="0"/>
              </a:rPr>
              <a:t>Direct link:                      http://bit.ly/BringCase</a:t>
            </a:r>
          </a:p>
        </p:txBody>
      </p:sp>
      <p:pic>
        <p:nvPicPr>
          <p:cNvPr id="557067"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719" y="4987230"/>
            <a:ext cx="1732359" cy="1513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717492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1"/>
          <p:cNvSpPr>
            <a:spLocks noGrp="1" noChangeArrowheads="1"/>
          </p:cNvSpPr>
          <p:nvPr>
            <p:ph type="title"/>
          </p:nvPr>
        </p:nvSpPr>
        <p:spPr>
          <a:xfrm>
            <a:off x="580430" y="116086"/>
            <a:ext cx="7983141" cy="6572250"/>
          </a:xfrm>
        </p:spPr>
        <p:txBody>
          <a:bodyPr/>
          <a:lstStyle/>
          <a:p>
            <a:pPr eaLnBrk="1" hangingPunct="1"/>
            <a:endParaRPr lang="en-GB">
              <a:latin typeface="Gill Sans" charset="0"/>
              <a:ea typeface="ヒラギノ角ゴ ProN W3" charset="0"/>
              <a:cs typeface="ヒラギノ角ゴ ProN W3" charset="0"/>
            </a:endParaRPr>
          </a:p>
        </p:txBody>
      </p:sp>
    </p:spTree>
    <p:extLst>
      <p:ext uri="{BB962C8B-B14F-4D97-AF65-F5344CB8AC3E}">
        <p14:creationId xmlns:p14="http://schemas.microsoft.com/office/powerpoint/2010/main" val="1903557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0130" name="Rectangle 1"/>
          <p:cNvSpPr>
            <a:spLocks/>
          </p:cNvSpPr>
          <p:nvPr/>
        </p:nvSpPr>
        <p:spPr bwMode="auto">
          <a:xfrm>
            <a:off x="803672" y="375047"/>
            <a:ext cx="7358063" cy="2098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2500">
                <a:cs typeface="Gill Sans" charset="0"/>
              </a:rPr>
              <a:t>And now, </a:t>
            </a:r>
          </a:p>
          <a:p>
            <a:r>
              <a:rPr lang="en-US" sz="2500">
                <a:cs typeface="Gill Sans" charset="0"/>
              </a:rPr>
              <a:t>we present to you the Case study of:</a:t>
            </a:r>
          </a:p>
          <a:p>
            <a:r>
              <a:rPr lang="en-US" sz="2500">
                <a:cs typeface="Gill Sans" charset="0"/>
              </a:rPr>
              <a:t>this </a:t>
            </a:r>
            <a:r>
              <a:rPr lang="en-US" sz="2500" b="1">
                <a:cs typeface="Gill Sans" charset="0"/>
              </a:rPr>
              <a:t>peep</a:t>
            </a:r>
            <a:r>
              <a:rPr lang="en-US" sz="2500">
                <a:cs typeface="Gill Sans" charset="0"/>
              </a:rPr>
              <a:t> project done by </a:t>
            </a:r>
            <a:r>
              <a:rPr lang="en-US" sz="2500" b="1">
                <a:cs typeface="Gill Sans" charset="0"/>
              </a:rPr>
              <a:t>peep</a:t>
            </a:r>
            <a:r>
              <a:rPr lang="en-US" sz="2500">
                <a:cs typeface="Gill Sans" charset="0"/>
              </a:rPr>
              <a:t> peep peep</a:t>
            </a:r>
          </a:p>
        </p:txBody>
      </p:sp>
      <p:sp>
        <p:nvSpPr>
          <p:cNvPr id="560131" name="Text Box 2"/>
          <p:cNvSpPr txBox="1">
            <a:spLocks noChangeArrowheads="1"/>
          </p:cNvSpPr>
          <p:nvPr/>
        </p:nvSpPr>
        <p:spPr bwMode="auto">
          <a:xfrm>
            <a:off x="4470426" y="6509742"/>
            <a:ext cx="193104"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DED1456D-0BDB-D947-9872-3B6F870D7A58}" type="slidenum">
              <a:rPr lang="en-US" sz="1300">
                <a:cs typeface="Gill Sans" charset="0"/>
              </a:rPr>
              <a:pPr eaLnBrk="1" hangingPunct="1"/>
              <a:t>212</a:t>
            </a:fld>
            <a:endParaRPr lang="en-US" sz="1300">
              <a:cs typeface="Gill Sans" charset="0"/>
            </a:endParaRPr>
          </a:p>
        </p:txBody>
      </p:sp>
      <p:pic>
        <p:nvPicPr>
          <p:cNvPr id="199683" name="Picture 3"/>
          <p:cNvPicPr>
            <a:picLocks noChangeAspect="1" noChangeArrowheads="1"/>
          </p:cNvPicPr>
          <p:nvPr/>
        </p:nvPicPr>
        <p:blipFill>
          <a:blip r:embed="rId2">
            <a:extLst>
              <a:ext uri="{28A0092B-C50C-407E-A947-70E740481C1C}">
                <a14:useLocalDpi xmlns:a14="http://schemas.microsoft.com/office/drawing/2010/main" val="0"/>
              </a:ext>
            </a:extLst>
          </a:blip>
          <a:srcRect l="8371" t="19054" r="9351" b="14893"/>
          <a:stretch>
            <a:fillRect/>
          </a:stretch>
        </p:blipFill>
        <p:spPr bwMode="auto">
          <a:xfrm>
            <a:off x="901898" y="2018110"/>
            <a:ext cx="7152680" cy="453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424401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996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1155" name="Rectangle 1"/>
          <p:cNvSpPr>
            <a:spLocks noGrp="1" noChangeArrowheads="1"/>
          </p:cNvSpPr>
          <p:nvPr>
            <p:ph type="title"/>
          </p:nvPr>
        </p:nvSpPr>
        <p:spPr>
          <a:xfrm>
            <a:off x="1196578" y="107156"/>
            <a:ext cx="6741914" cy="946547"/>
          </a:xfrm>
        </p:spPr>
        <p:txBody>
          <a:bodyPr/>
          <a:lstStyle/>
          <a:p>
            <a:pPr eaLnBrk="1" hangingPunct="1"/>
            <a:r>
              <a:rPr lang="en-US" sz="4500">
                <a:latin typeface="Gill Sans" charset="0"/>
                <a:ea typeface="ヒラギノ角ゴ ProN W3" charset="0"/>
                <a:cs typeface="ヒラギノ角ゴ ProN W3" charset="0"/>
              </a:rPr>
              <a:t>total hours to complete job</a:t>
            </a:r>
          </a:p>
        </p:txBody>
      </p:sp>
      <p:graphicFrame>
        <p:nvGraphicFramePr>
          <p:cNvPr id="200706" name="Object 2"/>
          <p:cNvGraphicFramePr>
            <a:graphicFrameLocks/>
          </p:cNvGraphicFramePr>
          <p:nvPr/>
        </p:nvGraphicFramePr>
        <p:xfrm>
          <a:off x="361652" y="942082"/>
          <a:ext cx="8710910" cy="5306467"/>
        </p:xfrm>
        <a:graphic>
          <a:graphicData uri="http://schemas.openxmlformats.org/presentationml/2006/ole">
            <mc:AlternateContent xmlns:mc="http://schemas.openxmlformats.org/markup-compatibility/2006">
              <mc:Choice xmlns:v="urn:schemas-microsoft-com:vml" Requires="v">
                <p:oleObj spid="_x0000_s166927" name="Chart" r:id="rId3" imgW="17409524" imgH="10603175" progId="MSGraph.Chart.8">
                  <p:embed/>
                </p:oleObj>
              </mc:Choice>
              <mc:Fallback>
                <p:oleObj name="Chart" r:id="rId3" imgW="17409524" imgH="10603175" progId="MSGraph.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652" y="942082"/>
                        <a:ext cx="8710910" cy="53064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00707" name="AutoShape 3"/>
          <p:cNvSpPr>
            <a:spLocks/>
          </p:cNvSpPr>
          <p:nvPr/>
        </p:nvSpPr>
        <p:spPr bwMode="auto">
          <a:xfrm>
            <a:off x="241102" y="2964656"/>
            <a:ext cx="2937867" cy="2018109"/>
          </a:xfrm>
          <a:prstGeom prst="wedgeEllipseCallout">
            <a:avLst>
              <a:gd name="adj1" fmla="val -26046"/>
              <a:gd name="adj2" fmla="val -81694"/>
            </a:avLst>
          </a:prstGeom>
          <a:blipFill dpi="0" rotWithShape="0">
            <a:blip r:embed="rId5"/>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Decided not to plan, but to do immediately</a:t>
            </a:r>
          </a:p>
        </p:txBody>
      </p:sp>
      <p:sp>
        <p:nvSpPr>
          <p:cNvPr id="200708" name="AutoShape 4"/>
          <p:cNvSpPr>
            <a:spLocks/>
          </p:cNvSpPr>
          <p:nvPr/>
        </p:nvSpPr>
        <p:spPr bwMode="auto">
          <a:xfrm>
            <a:off x="4063008" y="991195"/>
            <a:ext cx="3679031" cy="2464594"/>
          </a:xfrm>
          <a:prstGeom prst="wedgeEllipseCallout">
            <a:avLst>
              <a:gd name="adj1" fmla="val -100176"/>
              <a:gd name="adj2" fmla="val 13019"/>
            </a:avLst>
          </a:prstGeom>
          <a:blipFill dpi="0" rotWithShape="0">
            <a:blip r:embed="rId5"/>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4 hours faster before first meeting with the steering committee.</a:t>
            </a:r>
          </a:p>
        </p:txBody>
      </p:sp>
      <p:sp>
        <p:nvSpPr>
          <p:cNvPr id="561158" name="Text Box 5"/>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3738186-AB3B-154C-AA79-976592229740}" type="slidenum">
              <a:rPr lang="en-US" sz="1300">
                <a:solidFill>
                  <a:schemeClr val="tx1"/>
                </a:solidFill>
                <a:cs typeface="Gill Sans" charset="0"/>
              </a:rPr>
              <a:pPr eaLnBrk="1" hangingPunct="1"/>
              <a:t>213</a:t>
            </a:fld>
            <a:endParaRPr lang="en-US" sz="1300">
              <a:solidFill>
                <a:schemeClr val="tx1"/>
              </a:solidFill>
              <a:cs typeface="Gill Sans" charset="0"/>
            </a:endParaRPr>
          </a:p>
        </p:txBody>
      </p:sp>
    </p:spTree>
    <p:extLst>
      <p:ext uri="{BB962C8B-B14F-4D97-AF65-F5344CB8AC3E}">
        <p14:creationId xmlns:p14="http://schemas.microsoft.com/office/powerpoint/2010/main" val="21654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07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070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07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200706" grpId="0"/>
      <p:bldP spid="200707" grpId="0" animBg="1" autoUpdateAnimBg="0"/>
      <p:bldP spid="200708" grpId="0" animBg="1" autoUpdateAnimBg="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149F09EB-7B67-3848-BAAA-FC295679CD04}" type="slidenum">
              <a:rPr lang="en-US" sz="1300">
                <a:solidFill>
                  <a:srgbClr val="3F3F3F"/>
                </a:solidFill>
                <a:latin typeface="Cochin" charset="0"/>
                <a:cs typeface="Cochin" charset="0"/>
                <a:sym typeface="Cochin" charset="0"/>
              </a:rPr>
              <a:pPr eaLnBrk="1" hangingPunct="1"/>
              <a:t>214</a:t>
            </a:fld>
            <a:endParaRPr lang="en-US" sz="1300">
              <a:solidFill>
                <a:srgbClr val="3F3F3F"/>
              </a:solidFill>
              <a:latin typeface="Cochin" charset="0"/>
              <a:cs typeface="Cochin" charset="0"/>
              <a:sym typeface="Cochin" charset="0"/>
            </a:endParaRPr>
          </a:p>
        </p:txBody>
      </p:sp>
      <p:grpSp>
        <p:nvGrpSpPr>
          <p:cNvPr id="562179" name="Group 1"/>
          <p:cNvGrpSpPr>
            <a:grpSpLocks/>
          </p:cNvGrpSpPr>
          <p:nvPr/>
        </p:nvGrpSpPr>
        <p:grpSpPr bwMode="auto">
          <a:xfrm>
            <a:off x="4973836" y="1348383"/>
            <a:ext cx="3178969" cy="4161234"/>
            <a:chOff x="0" y="0"/>
            <a:chExt cx="2848" cy="3728"/>
          </a:xfrm>
        </p:grpSpPr>
        <p:pic>
          <p:nvPicPr>
            <p:cNvPr id="562184" name="Picture 2"/>
            <p:cNvPicPr>
              <a:picLocks noChangeAspect="1" noChangeArrowheads="1"/>
            </p:cNvPicPr>
            <p:nvPr/>
          </p:nvPicPr>
          <p:blipFill>
            <a:blip r:embed="rId3">
              <a:extLst>
                <a:ext uri="{28A0092B-C50C-407E-A947-70E740481C1C}">
                  <a14:useLocalDpi xmlns:a14="http://schemas.microsoft.com/office/drawing/2010/main" val="0"/>
                </a:ext>
              </a:extLst>
            </a:blip>
            <a:srcRect l="6575" r="6621"/>
            <a:stretch>
              <a:fillRect/>
            </a:stretch>
          </p:blipFill>
          <p:spPr bwMode="auto">
            <a:xfrm>
              <a:off x="104" y="104"/>
              <a:ext cx="2640" cy="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62185"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848" cy="3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201732" name="Rectangle 4"/>
          <p:cNvSpPr>
            <a:spLocks/>
          </p:cNvSpPr>
          <p:nvPr/>
        </p:nvSpPr>
        <p:spPr bwMode="auto">
          <a:xfrm>
            <a:off x="159619" y="2477988"/>
            <a:ext cx="4589859" cy="1910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a:solidFill>
                  <a:schemeClr val="tx1"/>
                </a:solidFill>
                <a:latin typeface="Cochin" charset="0"/>
                <a:cs typeface="Cochin" charset="0"/>
                <a:sym typeface="Cochin" charset="0"/>
              </a:rPr>
              <a:t>Job Description:</a:t>
            </a:r>
          </a:p>
          <a:p>
            <a:endParaRPr lang="en-US" sz="600">
              <a:latin typeface="Cochin" charset="0"/>
              <a:cs typeface="Cochin" charset="0"/>
              <a:sym typeface="Cochin" charset="0"/>
            </a:endParaRPr>
          </a:p>
          <a:p>
            <a:r>
              <a:rPr lang="en-US">
                <a:solidFill>
                  <a:schemeClr val="tx1"/>
                </a:solidFill>
                <a:latin typeface="Cochin" charset="0"/>
                <a:cs typeface="Cochin" charset="0"/>
                <a:sym typeface="Cochin" charset="0"/>
              </a:rPr>
              <a:t>Implement a specific CRM system in a big telecom organization.</a:t>
            </a:r>
          </a:p>
        </p:txBody>
      </p:sp>
      <p:sp>
        <p:nvSpPr>
          <p:cNvPr id="201733" name="Rectangle 5"/>
          <p:cNvSpPr>
            <a:spLocks/>
          </p:cNvSpPr>
          <p:nvPr/>
        </p:nvSpPr>
        <p:spPr bwMode="auto">
          <a:xfrm>
            <a:off x="784697" y="-664726"/>
            <a:ext cx="3154710" cy="7571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49200">
                <a:latin typeface="Cochin" charset="0"/>
                <a:cs typeface="Cochin" charset="0"/>
                <a:sym typeface="Cochin" charset="0"/>
              </a:rPr>
              <a:t>?</a:t>
            </a:r>
          </a:p>
        </p:txBody>
      </p:sp>
      <p:sp>
        <p:nvSpPr>
          <p:cNvPr id="201734" name="Rectangle 6"/>
          <p:cNvSpPr>
            <a:spLocks/>
          </p:cNvSpPr>
          <p:nvPr/>
        </p:nvSpPr>
        <p:spPr bwMode="auto">
          <a:xfrm>
            <a:off x="4751710" y="5598824"/>
            <a:ext cx="21732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latin typeface="Cochin" charset="0"/>
                <a:cs typeface="Cochin" charset="0"/>
                <a:sym typeface="Cochin" charset="0"/>
              </a:rPr>
              <a:t>Jens Evensen - Avenir</a:t>
            </a:r>
          </a:p>
        </p:txBody>
      </p:sp>
      <p:sp>
        <p:nvSpPr>
          <p:cNvPr id="201735" name="Rectangle 7"/>
          <p:cNvSpPr>
            <a:spLocks/>
          </p:cNvSpPr>
          <p:nvPr/>
        </p:nvSpPr>
        <p:spPr bwMode="auto">
          <a:xfrm>
            <a:off x="971104" y="-664726"/>
            <a:ext cx="2454412" cy="7571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49200">
                <a:latin typeface="Cochin" charset="0"/>
                <a:cs typeface="Cochin" charset="0"/>
                <a:sym typeface="Cochin" charset="0"/>
              </a:rPr>
              <a:t>!</a:t>
            </a:r>
          </a:p>
        </p:txBody>
      </p:sp>
    </p:spTree>
    <p:extLst>
      <p:ext uri="{BB962C8B-B14F-4D97-AF65-F5344CB8AC3E}">
        <p14:creationId xmlns:p14="http://schemas.microsoft.com/office/powerpoint/2010/main" val="1811824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173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17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201733"/>
                                        </p:tgtEl>
                                        <p:attrNameLst>
                                          <p:attrName>style.visibility</p:attrName>
                                        </p:attrNameLst>
                                      </p:cBhvr>
                                      <p:to>
                                        <p:strVal val="visible"/>
                                      </p:to>
                                    </p:set>
                                    <p:anim calcmode="lin" valueType="num">
                                      <p:cBhvr additive="base">
                                        <p:cTn id="15" dur="500" fill="hold"/>
                                        <p:tgtEl>
                                          <p:spTgt spid="201733"/>
                                        </p:tgtEl>
                                        <p:attrNameLst>
                                          <p:attrName>ppt_x</p:attrName>
                                        </p:attrNameLst>
                                      </p:cBhvr>
                                      <p:tavLst>
                                        <p:tav tm="0">
                                          <p:val>
                                            <p:strVal val="1+#ppt_w/2"/>
                                          </p:val>
                                        </p:tav>
                                        <p:tav tm="100000">
                                          <p:val>
                                            <p:strVal val="#ppt_x"/>
                                          </p:val>
                                        </p:tav>
                                      </p:tavLst>
                                    </p:anim>
                                    <p:anim calcmode="lin" valueType="num">
                                      <p:cBhvr additive="base">
                                        <p:cTn id="16" dur="500" fill="hold"/>
                                        <p:tgtEl>
                                          <p:spTgt spid="201733"/>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xit" presetSubtype="4" fill="hold" grpId="1" nodeType="clickEffect">
                                  <p:stCondLst>
                                    <p:cond delay="0"/>
                                  </p:stCondLst>
                                  <p:childTnLst>
                                    <p:anim calcmode="lin" valueType="num">
                                      <p:cBhvr additive="base">
                                        <p:cTn id="20" dur="500"/>
                                        <p:tgtEl>
                                          <p:spTgt spid="201733"/>
                                        </p:tgtEl>
                                        <p:attrNameLst>
                                          <p:attrName>ppt_x</p:attrName>
                                        </p:attrNameLst>
                                      </p:cBhvr>
                                      <p:tavLst>
                                        <p:tav tm="0">
                                          <p:val>
                                            <p:strVal val="ppt_x"/>
                                          </p:val>
                                        </p:tav>
                                        <p:tav tm="100000">
                                          <p:val>
                                            <p:strVal val="ppt_x"/>
                                          </p:val>
                                        </p:tav>
                                      </p:tavLst>
                                    </p:anim>
                                    <p:anim calcmode="lin" valueType="num">
                                      <p:cBhvr additive="base">
                                        <p:cTn id="21" dur="500"/>
                                        <p:tgtEl>
                                          <p:spTgt spid="201733"/>
                                        </p:tgtEl>
                                        <p:attrNameLst>
                                          <p:attrName>ppt_y</p:attrName>
                                        </p:attrNameLst>
                                      </p:cBhvr>
                                      <p:tavLst>
                                        <p:tav tm="0">
                                          <p:val>
                                            <p:strVal val="ppt_y"/>
                                          </p:val>
                                        </p:tav>
                                        <p:tav tm="100000">
                                          <p:val>
                                            <p:strVal val="1+ppt_h/2"/>
                                          </p:val>
                                        </p:tav>
                                      </p:tavLst>
                                    </p:anim>
                                    <p:set>
                                      <p:cBhvr>
                                        <p:cTn id="22" dur="1" fill="hold">
                                          <p:stCondLst>
                                            <p:cond delay="499"/>
                                          </p:stCondLst>
                                        </p:cTn>
                                        <p:tgtEl>
                                          <p:spTgt spid="201733"/>
                                        </p:tgtEl>
                                        <p:attrNameLst>
                                          <p:attrName>style.visibility</p:attrName>
                                        </p:attrNameLst>
                                      </p:cBhvr>
                                      <p:to>
                                        <p:strVal val="hidden"/>
                                      </p:to>
                                    </p:set>
                                  </p:childTnLst>
                                </p:cTn>
                              </p:par>
                            </p:childTnLst>
                          </p:cTn>
                        </p:par>
                        <p:par>
                          <p:cTn id="23" fill="hold" nodeType="afterGroup">
                            <p:stCondLst>
                              <p:cond delay="500"/>
                            </p:stCondLst>
                            <p:childTnLst>
                              <p:par>
                                <p:cTn id="24" presetID="2" presetClass="entr" presetSubtype="4" fill="hold" grpId="0" nodeType="afterEffect">
                                  <p:stCondLst>
                                    <p:cond delay="0"/>
                                  </p:stCondLst>
                                  <p:iterate type="lt">
                                    <p:tmPct val="100000"/>
                                  </p:iterate>
                                  <p:childTnLst>
                                    <p:set>
                                      <p:cBhvr>
                                        <p:cTn id="25" dur="1" fill="hold">
                                          <p:stCondLst>
                                            <p:cond delay="0"/>
                                          </p:stCondLst>
                                        </p:cTn>
                                        <p:tgtEl>
                                          <p:spTgt spid="201735"/>
                                        </p:tgtEl>
                                        <p:attrNameLst>
                                          <p:attrName>style.visibility</p:attrName>
                                        </p:attrNameLst>
                                      </p:cBhvr>
                                      <p:to>
                                        <p:strVal val="visible"/>
                                      </p:to>
                                    </p:set>
                                    <p:anim calcmode="lin" valueType="num">
                                      <p:cBhvr additive="base">
                                        <p:cTn id="26" dur="75" fill="hold"/>
                                        <p:tgtEl>
                                          <p:spTgt spid="201735"/>
                                        </p:tgtEl>
                                        <p:attrNameLst>
                                          <p:attrName>ppt_x</p:attrName>
                                        </p:attrNameLst>
                                      </p:cBhvr>
                                      <p:tavLst>
                                        <p:tav tm="0">
                                          <p:val>
                                            <p:strVal val="#ppt_x"/>
                                          </p:val>
                                        </p:tav>
                                        <p:tav tm="100000">
                                          <p:val>
                                            <p:strVal val="#ppt_x"/>
                                          </p:val>
                                        </p:tav>
                                      </p:tavLst>
                                    </p:anim>
                                    <p:anim calcmode="lin" valueType="num">
                                      <p:cBhvr additive="base">
                                        <p:cTn id="27" dur="75" fill="hold"/>
                                        <p:tgtEl>
                                          <p:spTgt spid="2017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2" grpId="0" autoUpdateAnimBg="0"/>
      <p:bldP spid="201733" grpId="0" autoUpdateAnimBg="0"/>
      <p:bldP spid="201733" grpId="1" autoUpdateAnimBg="0"/>
      <p:bldP spid="201734" grpId="0" autoUpdateAnimBg="0"/>
      <p:bldP spid="201735" grpId="0" autoUpdateAnimBg="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3"/>
          <p:cNvSpPr>
            <a:spLocks noGrp="1"/>
          </p:cNvSpPr>
          <p:nvPr>
            <p:ph type="sldNum" sz="quarter" idx="10"/>
          </p:nvPr>
        </p:nvSpPr>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5E32B0A2-06E3-B645-9057-BF6B99FBB186}" type="slidenum">
              <a:rPr lang="en-US" sz="1300">
                <a:solidFill>
                  <a:srgbClr val="3F3F3F"/>
                </a:solidFill>
                <a:latin typeface="Cochin" charset="0"/>
                <a:cs typeface="Cochin" charset="0"/>
                <a:sym typeface="Cochin" charset="0"/>
              </a:rPr>
              <a:pPr eaLnBrk="1" hangingPunct="1"/>
              <a:t>215</a:t>
            </a:fld>
            <a:endParaRPr lang="en-US" sz="1300">
              <a:solidFill>
                <a:srgbClr val="3F3F3F"/>
              </a:solidFill>
              <a:latin typeface="Cochin" charset="0"/>
              <a:cs typeface="Cochin" charset="0"/>
              <a:sym typeface="Cochin" charset="0"/>
            </a:endParaRPr>
          </a:p>
        </p:txBody>
      </p:sp>
      <p:pic>
        <p:nvPicPr>
          <p:cNvPr id="56422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2883" y="196454"/>
            <a:ext cx="2696766" cy="645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64228"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2977" y="439787"/>
            <a:ext cx="1375172" cy="1544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564229" name="Group 3"/>
          <p:cNvGrpSpPr>
            <a:grpSpLocks/>
          </p:cNvGrpSpPr>
          <p:nvPr/>
        </p:nvGrpSpPr>
        <p:grpSpPr bwMode="auto">
          <a:xfrm>
            <a:off x="-3587502" y="532433"/>
            <a:ext cx="6153671" cy="6167065"/>
            <a:chOff x="0" y="0"/>
            <a:chExt cx="5514" cy="5524"/>
          </a:xfrm>
        </p:grpSpPr>
        <p:pic>
          <p:nvPicPr>
            <p:cNvPr id="56423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760000">
              <a:off x="750" y="346"/>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6423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89582">
              <a:off x="2422" y="-334"/>
              <a:ext cx="664" cy="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6424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328146">
              <a:off x="4262" y="506"/>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6424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9999">
              <a:off x="4838" y="2082"/>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6424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697825">
              <a:off x="4134" y="3802"/>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6424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264142">
              <a:off x="2318" y="4498"/>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6424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700000">
              <a:off x="646" y="3738"/>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6424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7439">
              <a:off x="14" y="2018"/>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564230" name="Rectangle 12"/>
          <p:cNvSpPr>
            <a:spLocks/>
          </p:cNvSpPr>
          <p:nvPr/>
        </p:nvSpPr>
        <p:spPr bwMode="auto">
          <a:xfrm>
            <a:off x="148457" y="901809"/>
            <a:ext cx="12518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Stakeholders</a:t>
            </a:r>
          </a:p>
        </p:txBody>
      </p:sp>
      <p:sp>
        <p:nvSpPr>
          <p:cNvPr id="564231" name="Rectangle 13"/>
          <p:cNvSpPr>
            <a:spLocks/>
          </p:cNvSpPr>
          <p:nvPr/>
        </p:nvSpPr>
        <p:spPr bwMode="auto">
          <a:xfrm>
            <a:off x="1759149" y="2477898"/>
            <a:ext cx="6343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Values</a:t>
            </a:r>
          </a:p>
        </p:txBody>
      </p:sp>
      <p:sp>
        <p:nvSpPr>
          <p:cNvPr id="564232" name="Rectangle 14"/>
          <p:cNvSpPr>
            <a:spLocks/>
          </p:cNvSpPr>
          <p:nvPr/>
        </p:nvSpPr>
        <p:spPr bwMode="auto">
          <a:xfrm>
            <a:off x="1547068" y="4478148"/>
            <a:ext cx="8976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Solutions</a:t>
            </a:r>
          </a:p>
        </p:txBody>
      </p:sp>
      <p:sp>
        <p:nvSpPr>
          <p:cNvPr id="564233" name="Rectangle 15"/>
          <p:cNvSpPr>
            <a:spLocks/>
          </p:cNvSpPr>
          <p:nvPr/>
        </p:nvSpPr>
        <p:spPr bwMode="auto">
          <a:xfrm>
            <a:off x="-99343" y="5933688"/>
            <a:ext cx="11390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Decompose</a:t>
            </a:r>
          </a:p>
        </p:txBody>
      </p:sp>
      <p:sp>
        <p:nvSpPr>
          <p:cNvPr id="564234" name="Rectangle 16"/>
          <p:cNvSpPr>
            <a:spLocks/>
          </p:cNvSpPr>
          <p:nvPr/>
        </p:nvSpPr>
        <p:spPr bwMode="auto">
          <a:xfrm>
            <a:off x="-2044898" y="5871180"/>
            <a:ext cx="7892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Develop</a:t>
            </a:r>
          </a:p>
        </p:txBody>
      </p:sp>
      <p:sp>
        <p:nvSpPr>
          <p:cNvPr id="564235" name="Rectangle 17"/>
          <p:cNvSpPr>
            <a:spLocks/>
          </p:cNvSpPr>
          <p:nvPr/>
        </p:nvSpPr>
        <p:spPr bwMode="auto">
          <a:xfrm>
            <a:off x="-3454673" y="4478148"/>
            <a:ext cx="6796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Deliver</a:t>
            </a:r>
          </a:p>
        </p:txBody>
      </p:sp>
      <p:sp>
        <p:nvSpPr>
          <p:cNvPr id="564236" name="Rectangle 18"/>
          <p:cNvSpPr>
            <a:spLocks/>
          </p:cNvSpPr>
          <p:nvPr/>
        </p:nvSpPr>
        <p:spPr bwMode="auto">
          <a:xfrm>
            <a:off x="-3455789" y="2343953"/>
            <a:ext cx="8225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Measure</a:t>
            </a:r>
          </a:p>
        </p:txBody>
      </p:sp>
      <p:sp>
        <p:nvSpPr>
          <p:cNvPr id="564237" name="Rectangle 19"/>
          <p:cNvSpPr>
            <a:spLocks/>
          </p:cNvSpPr>
          <p:nvPr/>
        </p:nvSpPr>
        <p:spPr bwMode="auto">
          <a:xfrm>
            <a:off x="-1889745" y="906273"/>
            <a:ext cx="5471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Learn</a:t>
            </a:r>
          </a:p>
        </p:txBody>
      </p:sp>
    </p:spTree>
    <p:extLst>
      <p:ext uri="{BB962C8B-B14F-4D97-AF65-F5344CB8AC3E}">
        <p14:creationId xmlns:p14="http://schemas.microsoft.com/office/powerpoint/2010/main" val="3921513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3"/>
          <p:cNvSpPr>
            <a:spLocks noGrp="1"/>
          </p:cNvSpPr>
          <p:nvPr>
            <p:ph type="sldNum" sz="quarter" idx="10"/>
          </p:nvPr>
        </p:nvSpPr>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222BB487-FFA6-9F44-BFDE-0A52E46B4225}" type="slidenum">
              <a:rPr lang="en-US" sz="1300">
                <a:solidFill>
                  <a:srgbClr val="3F3F3F"/>
                </a:solidFill>
                <a:latin typeface="Cochin" charset="0"/>
                <a:cs typeface="Cochin" charset="0"/>
                <a:sym typeface="Cochin" charset="0"/>
              </a:rPr>
              <a:pPr eaLnBrk="1" hangingPunct="1"/>
              <a:t>216</a:t>
            </a:fld>
            <a:endParaRPr lang="en-US" sz="1300">
              <a:solidFill>
                <a:srgbClr val="3F3F3F"/>
              </a:solidFill>
              <a:latin typeface="Cochin" charset="0"/>
              <a:cs typeface="Cochin" charset="0"/>
              <a:sym typeface="Cochin" charset="0"/>
            </a:endParaRPr>
          </a:p>
        </p:txBody>
      </p:sp>
      <p:pic>
        <p:nvPicPr>
          <p:cNvPr id="56525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0267" y="1803797"/>
            <a:ext cx="6584528" cy="4938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04802" name="AutoShape 2"/>
          <p:cNvSpPr>
            <a:spLocks/>
          </p:cNvSpPr>
          <p:nvPr/>
        </p:nvSpPr>
        <p:spPr bwMode="auto">
          <a:xfrm flipH="1">
            <a:off x="4955977" y="44649"/>
            <a:ext cx="2865314" cy="2080617"/>
          </a:xfrm>
          <a:prstGeom prst="wedgeEllipseCallout">
            <a:avLst>
              <a:gd name="adj1" fmla="val -52500"/>
              <a:gd name="adj2" fmla="val 50000"/>
            </a:avLst>
          </a:prstGeom>
          <a:blipFill dpi="0" rotWithShape="0">
            <a:blip r:embed="rId4"/>
            <a:srcRect/>
            <a:tile tx="0" ty="0" sx="100000" sy="100000" flip="none" algn="tl"/>
          </a:blipFill>
          <a:ln w="25400">
            <a:solidFill>
              <a:srgbClr val="000000"/>
            </a:solidFill>
            <a:miter lim="800000"/>
            <a:headEnd/>
            <a:tailEnd/>
          </a:ln>
        </p:spPr>
        <p:txBody>
          <a:bodyPr lIns="0" tIns="0" rIns="0" bIns="0" anchor="ctr"/>
          <a:lstStyle/>
          <a:p>
            <a:r>
              <a:rPr lang="en-US" sz="2800">
                <a:solidFill>
                  <a:srgbClr val="FFFFFF"/>
                </a:solidFill>
                <a:latin typeface="Cochin" charset="0"/>
                <a:cs typeface="Cochin" charset="0"/>
                <a:sym typeface="Cochin" charset="0"/>
              </a:rPr>
              <a:t>Forget CRM, what do you want to achieve?</a:t>
            </a:r>
          </a:p>
        </p:txBody>
      </p:sp>
      <p:sp>
        <p:nvSpPr>
          <p:cNvPr id="204803" name="Rectangle 3"/>
          <p:cNvSpPr>
            <a:spLocks/>
          </p:cNvSpPr>
          <p:nvPr/>
        </p:nvSpPr>
        <p:spPr bwMode="auto">
          <a:xfrm>
            <a:off x="5481712" y="1450569"/>
            <a:ext cx="1295226"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0200">
                <a:latin typeface="Cochin" charset="0"/>
                <a:cs typeface="Cochin" charset="0"/>
                <a:sym typeface="Cochin" charset="0"/>
              </a:rPr>
              <a:t>?</a:t>
            </a:r>
          </a:p>
        </p:txBody>
      </p:sp>
      <p:pic>
        <p:nvPicPr>
          <p:cNvPr id="565254"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7865" y="2154287"/>
            <a:ext cx="1053703" cy="117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565255" name="Group 5"/>
          <p:cNvGrpSpPr>
            <a:grpSpLocks/>
          </p:cNvGrpSpPr>
          <p:nvPr/>
        </p:nvGrpSpPr>
        <p:grpSpPr bwMode="auto">
          <a:xfrm>
            <a:off x="-3587502" y="532433"/>
            <a:ext cx="6153671" cy="6167065"/>
            <a:chOff x="0" y="0"/>
            <a:chExt cx="5514" cy="5524"/>
          </a:xfrm>
        </p:grpSpPr>
        <p:pic>
          <p:nvPicPr>
            <p:cNvPr id="56526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760000">
              <a:off x="750" y="346"/>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6526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89582">
              <a:off x="2422" y="-334"/>
              <a:ext cx="664" cy="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6526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8328146">
              <a:off x="4262" y="506"/>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6526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9999">
              <a:off x="4838" y="2082"/>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6526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697825">
              <a:off x="4134" y="3802"/>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6526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264142">
              <a:off x="2318" y="4498"/>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6527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700000">
              <a:off x="646" y="3738"/>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65271"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7439">
              <a:off x="14" y="2018"/>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565256" name="Rectangle 14"/>
          <p:cNvSpPr>
            <a:spLocks/>
          </p:cNvSpPr>
          <p:nvPr/>
        </p:nvSpPr>
        <p:spPr bwMode="auto">
          <a:xfrm>
            <a:off x="148457" y="901809"/>
            <a:ext cx="12518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Stakeholders</a:t>
            </a:r>
          </a:p>
        </p:txBody>
      </p:sp>
      <p:sp>
        <p:nvSpPr>
          <p:cNvPr id="565257" name="Rectangle 15"/>
          <p:cNvSpPr>
            <a:spLocks/>
          </p:cNvSpPr>
          <p:nvPr/>
        </p:nvSpPr>
        <p:spPr bwMode="auto">
          <a:xfrm>
            <a:off x="1759149" y="2477898"/>
            <a:ext cx="6343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Values</a:t>
            </a:r>
          </a:p>
        </p:txBody>
      </p:sp>
      <p:sp>
        <p:nvSpPr>
          <p:cNvPr id="565258" name="Rectangle 16"/>
          <p:cNvSpPr>
            <a:spLocks/>
          </p:cNvSpPr>
          <p:nvPr/>
        </p:nvSpPr>
        <p:spPr bwMode="auto">
          <a:xfrm>
            <a:off x="1547068" y="4478148"/>
            <a:ext cx="8976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Solutions</a:t>
            </a:r>
          </a:p>
        </p:txBody>
      </p:sp>
      <p:sp>
        <p:nvSpPr>
          <p:cNvPr id="565259" name="Rectangle 17"/>
          <p:cNvSpPr>
            <a:spLocks/>
          </p:cNvSpPr>
          <p:nvPr/>
        </p:nvSpPr>
        <p:spPr bwMode="auto">
          <a:xfrm>
            <a:off x="-99343" y="5933688"/>
            <a:ext cx="11390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Decompose</a:t>
            </a:r>
          </a:p>
        </p:txBody>
      </p:sp>
      <p:sp>
        <p:nvSpPr>
          <p:cNvPr id="565260" name="Rectangle 18"/>
          <p:cNvSpPr>
            <a:spLocks/>
          </p:cNvSpPr>
          <p:nvPr/>
        </p:nvSpPr>
        <p:spPr bwMode="auto">
          <a:xfrm>
            <a:off x="-2044898" y="5871180"/>
            <a:ext cx="7892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Develop</a:t>
            </a:r>
          </a:p>
        </p:txBody>
      </p:sp>
      <p:sp>
        <p:nvSpPr>
          <p:cNvPr id="565261" name="Rectangle 19"/>
          <p:cNvSpPr>
            <a:spLocks/>
          </p:cNvSpPr>
          <p:nvPr/>
        </p:nvSpPr>
        <p:spPr bwMode="auto">
          <a:xfrm>
            <a:off x="-3454673" y="4478148"/>
            <a:ext cx="6796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Deliver</a:t>
            </a:r>
          </a:p>
        </p:txBody>
      </p:sp>
      <p:sp>
        <p:nvSpPr>
          <p:cNvPr id="565262" name="Rectangle 20"/>
          <p:cNvSpPr>
            <a:spLocks/>
          </p:cNvSpPr>
          <p:nvPr/>
        </p:nvSpPr>
        <p:spPr bwMode="auto">
          <a:xfrm>
            <a:off x="-3455789" y="2343953"/>
            <a:ext cx="8225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Measure</a:t>
            </a:r>
          </a:p>
        </p:txBody>
      </p:sp>
      <p:sp>
        <p:nvSpPr>
          <p:cNvPr id="565263" name="Rectangle 21"/>
          <p:cNvSpPr>
            <a:spLocks/>
          </p:cNvSpPr>
          <p:nvPr/>
        </p:nvSpPr>
        <p:spPr bwMode="auto">
          <a:xfrm>
            <a:off x="-1889745" y="906273"/>
            <a:ext cx="5471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Learn</a:t>
            </a:r>
          </a:p>
        </p:txBody>
      </p:sp>
    </p:spTree>
    <p:extLst>
      <p:ext uri="{BB962C8B-B14F-4D97-AF65-F5344CB8AC3E}">
        <p14:creationId xmlns:p14="http://schemas.microsoft.com/office/powerpoint/2010/main" val="1835761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480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48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2" grpId="0" animBg="1" autoUpdateAnimBg="0"/>
      <p:bldP spid="204803" grpId="0" autoUpdateAnimBg="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3"/>
          <p:cNvSpPr>
            <a:spLocks noGrp="1"/>
          </p:cNvSpPr>
          <p:nvPr>
            <p:ph type="sldNum" sz="quarter" idx="10"/>
          </p:nvPr>
        </p:nvSpPr>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18A876CD-5F6B-4442-BD37-7DDB018F7D94}" type="slidenum">
              <a:rPr lang="en-US" sz="1300">
                <a:solidFill>
                  <a:srgbClr val="3F3F3F"/>
                </a:solidFill>
                <a:latin typeface="Cochin" charset="0"/>
                <a:cs typeface="Cochin" charset="0"/>
                <a:sym typeface="Cochin" charset="0"/>
              </a:rPr>
              <a:pPr eaLnBrk="1" hangingPunct="1"/>
              <a:t>217</a:t>
            </a:fld>
            <a:endParaRPr lang="en-US" sz="1300">
              <a:solidFill>
                <a:srgbClr val="3F3F3F"/>
              </a:solidFill>
              <a:latin typeface="Cochin" charset="0"/>
              <a:cs typeface="Cochin" charset="0"/>
              <a:sym typeface="Cochin" charset="0"/>
            </a:endParaRPr>
          </a:p>
        </p:txBody>
      </p:sp>
      <p:sp>
        <p:nvSpPr>
          <p:cNvPr id="567299" name="AutoShape 1"/>
          <p:cNvSpPr>
            <a:spLocks/>
          </p:cNvSpPr>
          <p:nvPr/>
        </p:nvSpPr>
        <p:spPr bwMode="auto">
          <a:xfrm>
            <a:off x="5443761" y="232172"/>
            <a:ext cx="3816325" cy="1884164"/>
          </a:xfrm>
          <a:prstGeom prst="wedgeEllipseCallout">
            <a:avLst>
              <a:gd name="adj1" fmla="val -52500"/>
              <a:gd name="adj2" fmla="val 50000"/>
            </a:avLst>
          </a:prstGeom>
          <a:blipFill dpi="0" rotWithShape="0">
            <a:blip r:embed="rId3"/>
            <a:srcRect/>
            <a:tile tx="0" ty="0" sx="100000" sy="100000" flip="none" algn="tl"/>
          </a:blipFill>
          <a:ln w="25400">
            <a:solidFill>
              <a:srgbClr val="000000"/>
            </a:solidFill>
            <a:miter lim="800000"/>
            <a:headEnd/>
            <a:tailEnd/>
          </a:ln>
        </p:spPr>
        <p:txBody>
          <a:bodyPr lIns="0" tIns="0" rIns="0" bIns="0" anchor="ctr"/>
          <a:lstStyle/>
          <a:p>
            <a:r>
              <a:rPr lang="en-US" sz="2800">
                <a:solidFill>
                  <a:srgbClr val="FFFFFF"/>
                </a:solidFill>
                <a:latin typeface="Cochin" charset="0"/>
                <a:cs typeface="Cochin" charset="0"/>
                <a:sym typeface="Cochin" charset="0"/>
              </a:rPr>
              <a:t>Not losing</a:t>
            </a:r>
          </a:p>
          <a:p>
            <a:r>
              <a:rPr lang="en-US" sz="2800">
                <a:solidFill>
                  <a:srgbClr val="FFFFFF"/>
                </a:solidFill>
                <a:latin typeface="Cochin" charset="0"/>
                <a:cs typeface="Cochin" charset="0"/>
                <a:sym typeface="Cochin" charset="0"/>
              </a:rPr>
              <a:t> € 9.300.000,-</a:t>
            </a:r>
          </a:p>
          <a:p>
            <a:r>
              <a:rPr lang="en-US" sz="2800">
                <a:solidFill>
                  <a:srgbClr val="FFFFFF"/>
                </a:solidFill>
                <a:latin typeface="Cochin" charset="0"/>
                <a:cs typeface="Cochin" charset="0"/>
                <a:sym typeface="Cochin" charset="0"/>
              </a:rPr>
              <a:t>per Year</a:t>
            </a:r>
          </a:p>
        </p:txBody>
      </p:sp>
      <p:grpSp>
        <p:nvGrpSpPr>
          <p:cNvPr id="567300" name="Group 2"/>
          <p:cNvGrpSpPr>
            <a:grpSpLocks/>
          </p:cNvGrpSpPr>
          <p:nvPr/>
        </p:nvGrpSpPr>
        <p:grpSpPr bwMode="auto">
          <a:xfrm>
            <a:off x="-3587502" y="532433"/>
            <a:ext cx="6153671" cy="6167065"/>
            <a:chOff x="0" y="0"/>
            <a:chExt cx="5514" cy="5524"/>
          </a:xfrm>
        </p:grpSpPr>
        <p:pic>
          <p:nvPicPr>
            <p:cNvPr id="5673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760000">
              <a:off x="750" y="346"/>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673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89582">
              <a:off x="2422" y="-334"/>
              <a:ext cx="664" cy="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673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328146">
              <a:off x="4262" y="506"/>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673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9999">
              <a:off x="4838" y="2082"/>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6731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697825">
              <a:off x="4134" y="3802"/>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6731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264142">
              <a:off x="2318" y="4498"/>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6731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700000">
              <a:off x="646" y="3738"/>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6731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7439">
              <a:off x="14" y="2018"/>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567301" name="Rectangle 11"/>
          <p:cNvSpPr>
            <a:spLocks/>
          </p:cNvSpPr>
          <p:nvPr/>
        </p:nvSpPr>
        <p:spPr bwMode="auto">
          <a:xfrm>
            <a:off x="148457" y="901809"/>
            <a:ext cx="12518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Stakeholders</a:t>
            </a:r>
          </a:p>
        </p:txBody>
      </p:sp>
      <p:sp>
        <p:nvSpPr>
          <p:cNvPr id="567302" name="Rectangle 12"/>
          <p:cNvSpPr>
            <a:spLocks/>
          </p:cNvSpPr>
          <p:nvPr/>
        </p:nvSpPr>
        <p:spPr bwMode="auto">
          <a:xfrm>
            <a:off x="1759149" y="2477898"/>
            <a:ext cx="6343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Values</a:t>
            </a:r>
          </a:p>
        </p:txBody>
      </p:sp>
      <p:sp>
        <p:nvSpPr>
          <p:cNvPr id="567303" name="Rectangle 13"/>
          <p:cNvSpPr>
            <a:spLocks/>
          </p:cNvSpPr>
          <p:nvPr/>
        </p:nvSpPr>
        <p:spPr bwMode="auto">
          <a:xfrm>
            <a:off x="1547068" y="4478148"/>
            <a:ext cx="8976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Solutions</a:t>
            </a:r>
          </a:p>
        </p:txBody>
      </p:sp>
      <p:sp>
        <p:nvSpPr>
          <p:cNvPr id="567304" name="Rectangle 14"/>
          <p:cNvSpPr>
            <a:spLocks/>
          </p:cNvSpPr>
          <p:nvPr/>
        </p:nvSpPr>
        <p:spPr bwMode="auto">
          <a:xfrm>
            <a:off x="-99343" y="5933688"/>
            <a:ext cx="11390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Decompose</a:t>
            </a:r>
          </a:p>
        </p:txBody>
      </p:sp>
      <p:sp>
        <p:nvSpPr>
          <p:cNvPr id="567305" name="Rectangle 15"/>
          <p:cNvSpPr>
            <a:spLocks/>
          </p:cNvSpPr>
          <p:nvPr/>
        </p:nvSpPr>
        <p:spPr bwMode="auto">
          <a:xfrm>
            <a:off x="-2044898" y="5871180"/>
            <a:ext cx="7892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Develop</a:t>
            </a:r>
          </a:p>
        </p:txBody>
      </p:sp>
      <p:sp>
        <p:nvSpPr>
          <p:cNvPr id="567306" name="Rectangle 16"/>
          <p:cNvSpPr>
            <a:spLocks/>
          </p:cNvSpPr>
          <p:nvPr/>
        </p:nvSpPr>
        <p:spPr bwMode="auto">
          <a:xfrm>
            <a:off x="-3454673" y="4478148"/>
            <a:ext cx="6796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Deliver</a:t>
            </a:r>
          </a:p>
        </p:txBody>
      </p:sp>
      <p:sp>
        <p:nvSpPr>
          <p:cNvPr id="567307" name="Rectangle 17"/>
          <p:cNvSpPr>
            <a:spLocks/>
          </p:cNvSpPr>
          <p:nvPr/>
        </p:nvSpPr>
        <p:spPr bwMode="auto">
          <a:xfrm>
            <a:off x="-3455789" y="2343953"/>
            <a:ext cx="8225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Measure</a:t>
            </a:r>
          </a:p>
        </p:txBody>
      </p:sp>
      <p:sp>
        <p:nvSpPr>
          <p:cNvPr id="567308" name="Rectangle 18"/>
          <p:cNvSpPr>
            <a:spLocks/>
          </p:cNvSpPr>
          <p:nvPr/>
        </p:nvSpPr>
        <p:spPr bwMode="auto">
          <a:xfrm>
            <a:off x="-1889745" y="906273"/>
            <a:ext cx="5471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Learn</a:t>
            </a:r>
          </a:p>
        </p:txBody>
      </p:sp>
      <p:pic>
        <p:nvPicPr>
          <p:cNvPr id="567309"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0267" y="1803797"/>
            <a:ext cx="6584528" cy="4938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67310" name="Picture 2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7865" y="2154287"/>
            <a:ext cx="1053703" cy="117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264899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3"/>
          <p:cNvSpPr>
            <a:spLocks noGrp="1"/>
          </p:cNvSpPr>
          <p:nvPr>
            <p:ph type="sldNum" sz="quarter" idx="10"/>
          </p:nvPr>
        </p:nvSpPr>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521310D4-CC58-DA40-B406-E8FEFEADE71C}" type="slidenum">
              <a:rPr lang="en-US" sz="1300">
                <a:solidFill>
                  <a:srgbClr val="3F3F3F"/>
                </a:solidFill>
                <a:latin typeface="Cochin" charset="0"/>
                <a:cs typeface="Cochin" charset="0"/>
                <a:sym typeface="Cochin" charset="0"/>
              </a:rPr>
              <a:pPr eaLnBrk="1" hangingPunct="1"/>
              <a:t>218</a:t>
            </a:fld>
            <a:endParaRPr lang="en-US" sz="1300">
              <a:solidFill>
                <a:srgbClr val="3F3F3F"/>
              </a:solidFill>
              <a:latin typeface="Cochin" charset="0"/>
              <a:cs typeface="Cochin" charset="0"/>
              <a:sym typeface="Cochin" charset="0"/>
            </a:endParaRPr>
          </a:p>
        </p:txBody>
      </p:sp>
      <p:sp>
        <p:nvSpPr>
          <p:cNvPr id="569347" name="AutoShape 1"/>
          <p:cNvSpPr>
            <a:spLocks/>
          </p:cNvSpPr>
          <p:nvPr/>
        </p:nvSpPr>
        <p:spPr bwMode="auto">
          <a:xfrm flipH="1">
            <a:off x="5331024" y="544711"/>
            <a:ext cx="2395389" cy="1785938"/>
          </a:xfrm>
          <a:prstGeom prst="wedgeEllipseCallout">
            <a:avLst>
              <a:gd name="adj1" fmla="val -52500"/>
              <a:gd name="adj2" fmla="val 50000"/>
            </a:avLst>
          </a:prstGeom>
          <a:blipFill dpi="0" rotWithShape="0">
            <a:blip r:embed="rId3"/>
            <a:srcRect/>
            <a:tile tx="0" ty="0" sx="100000" sy="100000" flip="none" algn="tl"/>
          </a:blipFill>
          <a:ln w="25400">
            <a:solidFill>
              <a:srgbClr val="000000"/>
            </a:solidFill>
            <a:miter lim="800000"/>
            <a:headEnd/>
            <a:tailEnd/>
          </a:ln>
        </p:spPr>
        <p:txBody>
          <a:bodyPr lIns="0" tIns="0" rIns="0" bIns="0" anchor="ctr"/>
          <a:lstStyle/>
          <a:p>
            <a:r>
              <a:rPr lang="en-US" sz="2800">
                <a:solidFill>
                  <a:srgbClr val="FFFFFF"/>
                </a:solidFill>
                <a:latin typeface="Cochin" charset="0"/>
                <a:cs typeface="Cochin" charset="0"/>
                <a:sym typeface="Cochin" charset="0"/>
              </a:rPr>
              <a:t>I can fix that in 2 weeks!</a:t>
            </a:r>
          </a:p>
        </p:txBody>
      </p:sp>
      <p:grpSp>
        <p:nvGrpSpPr>
          <p:cNvPr id="569348" name="Group 2"/>
          <p:cNvGrpSpPr>
            <a:grpSpLocks/>
          </p:cNvGrpSpPr>
          <p:nvPr/>
        </p:nvGrpSpPr>
        <p:grpSpPr bwMode="auto">
          <a:xfrm>
            <a:off x="-3587502" y="532433"/>
            <a:ext cx="6153671" cy="6167065"/>
            <a:chOff x="0" y="0"/>
            <a:chExt cx="5514" cy="5524"/>
          </a:xfrm>
        </p:grpSpPr>
        <p:pic>
          <p:nvPicPr>
            <p:cNvPr id="5693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760000">
              <a:off x="750" y="346"/>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693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89582">
              <a:off x="2422" y="-334"/>
              <a:ext cx="664" cy="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693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328146">
              <a:off x="4262" y="506"/>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693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9999">
              <a:off x="4838" y="2082"/>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6936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697825">
              <a:off x="4134" y="3802"/>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6936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264142">
              <a:off x="2318" y="4498"/>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6936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700000">
              <a:off x="646" y="3738"/>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6936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7439">
              <a:off x="14" y="2018"/>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569349" name="Rectangle 11"/>
          <p:cNvSpPr>
            <a:spLocks/>
          </p:cNvSpPr>
          <p:nvPr/>
        </p:nvSpPr>
        <p:spPr bwMode="auto">
          <a:xfrm>
            <a:off x="148457" y="901809"/>
            <a:ext cx="12518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Stakeholders</a:t>
            </a:r>
          </a:p>
        </p:txBody>
      </p:sp>
      <p:sp>
        <p:nvSpPr>
          <p:cNvPr id="569350" name="Rectangle 12"/>
          <p:cNvSpPr>
            <a:spLocks/>
          </p:cNvSpPr>
          <p:nvPr/>
        </p:nvSpPr>
        <p:spPr bwMode="auto">
          <a:xfrm>
            <a:off x="1759149" y="2477898"/>
            <a:ext cx="6343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Values</a:t>
            </a:r>
          </a:p>
        </p:txBody>
      </p:sp>
      <p:sp>
        <p:nvSpPr>
          <p:cNvPr id="569351" name="Rectangle 13"/>
          <p:cNvSpPr>
            <a:spLocks/>
          </p:cNvSpPr>
          <p:nvPr/>
        </p:nvSpPr>
        <p:spPr bwMode="auto">
          <a:xfrm>
            <a:off x="1547068" y="4478148"/>
            <a:ext cx="8976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Solutions</a:t>
            </a:r>
          </a:p>
        </p:txBody>
      </p:sp>
      <p:sp>
        <p:nvSpPr>
          <p:cNvPr id="569352" name="Rectangle 14"/>
          <p:cNvSpPr>
            <a:spLocks/>
          </p:cNvSpPr>
          <p:nvPr/>
        </p:nvSpPr>
        <p:spPr bwMode="auto">
          <a:xfrm>
            <a:off x="-99343" y="5933688"/>
            <a:ext cx="11390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Decompose</a:t>
            </a:r>
          </a:p>
        </p:txBody>
      </p:sp>
      <p:sp>
        <p:nvSpPr>
          <p:cNvPr id="569353" name="Rectangle 15"/>
          <p:cNvSpPr>
            <a:spLocks/>
          </p:cNvSpPr>
          <p:nvPr/>
        </p:nvSpPr>
        <p:spPr bwMode="auto">
          <a:xfrm>
            <a:off x="-2044898" y="5871180"/>
            <a:ext cx="7892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Develop</a:t>
            </a:r>
          </a:p>
        </p:txBody>
      </p:sp>
      <p:sp>
        <p:nvSpPr>
          <p:cNvPr id="569354" name="Rectangle 16"/>
          <p:cNvSpPr>
            <a:spLocks/>
          </p:cNvSpPr>
          <p:nvPr/>
        </p:nvSpPr>
        <p:spPr bwMode="auto">
          <a:xfrm>
            <a:off x="-3454673" y="4478148"/>
            <a:ext cx="6796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Deliver</a:t>
            </a:r>
          </a:p>
        </p:txBody>
      </p:sp>
      <p:sp>
        <p:nvSpPr>
          <p:cNvPr id="569355" name="Rectangle 17"/>
          <p:cNvSpPr>
            <a:spLocks/>
          </p:cNvSpPr>
          <p:nvPr/>
        </p:nvSpPr>
        <p:spPr bwMode="auto">
          <a:xfrm>
            <a:off x="-3455789" y="2343953"/>
            <a:ext cx="8225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Measure</a:t>
            </a:r>
          </a:p>
        </p:txBody>
      </p:sp>
      <p:sp>
        <p:nvSpPr>
          <p:cNvPr id="569356" name="Rectangle 18"/>
          <p:cNvSpPr>
            <a:spLocks/>
          </p:cNvSpPr>
          <p:nvPr/>
        </p:nvSpPr>
        <p:spPr bwMode="auto">
          <a:xfrm>
            <a:off x="-1889745" y="906273"/>
            <a:ext cx="5471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Learn</a:t>
            </a:r>
          </a:p>
        </p:txBody>
      </p:sp>
      <p:pic>
        <p:nvPicPr>
          <p:cNvPr id="569357"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0267" y="1803797"/>
            <a:ext cx="6584528" cy="4938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69358" name="Picture 2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7865" y="2154287"/>
            <a:ext cx="1053703" cy="117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068190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3"/>
          <p:cNvSpPr>
            <a:spLocks noGrp="1"/>
          </p:cNvSpPr>
          <p:nvPr>
            <p:ph type="sldNum" sz="quarter" idx="10"/>
          </p:nvPr>
        </p:nvSpPr>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FFEB363F-0808-8E49-A6F6-122F9D73B810}" type="slidenum">
              <a:rPr lang="en-US" sz="1300">
                <a:solidFill>
                  <a:srgbClr val="3F3F3F"/>
                </a:solidFill>
                <a:latin typeface="Cochin" charset="0"/>
                <a:cs typeface="Cochin" charset="0"/>
                <a:sym typeface="Cochin" charset="0"/>
              </a:rPr>
              <a:pPr eaLnBrk="1" hangingPunct="1"/>
              <a:t>219</a:t>
            </a:fld>
            <a:endParaRPr lang="en-US" sz="1300">
              <a:solidFill>
                <a:srgbClr val="3F3F3F"/>
              </a:solidFill>
              <a:latin typeface="Cochin" charset="0"/>
              <a:cs typeface="Cochin" charset="0"/>
              <a:sym typeface="Cochin" charset="0"/>
            </a:endParaRPr>
          </a:p>
        </p:txBody>
      </p:sp>
      <p:grpSp>
        <p:nvGrpSpPr>
          <p:cNvPr id="571395" name="Group 1"/>
          <p:cNvGrpSpPr>
            <a:grpSpLocks/>
          </p:cNvGrpSpPr>
          <p:nvPr/>
        </p:nvGrpSpPr>
        <p:grpSpPr bwMode="auto">
          <a:xfrm>
            <a:off x="5643562" y="2134196"/>
            <a:ext cx="3178969" cy="4161234"/>
            <a:chOff x="0" y="0"/>
            <a:chExt cx="2848" cy="3728"/>
          </a:xfrm>
        </p:grpSpPr>
        <p:pic>
          <p:nvPicPr>
            <p:cNvPr id="571418" name="Picture 2"/>
            <p:cNvPicPr>
              <a:picLocks noChangeAspect="1" noChangeArrowheads="1"/>
            </p:cNvPicPr>
            <p:nvPr/>
          </p:nvPicPr>
          <p:blipFill>
            <a:blip r:embed="rId3">
              <a:extLst>
                <a:ext uri="{28A0092B-C50C-407E-A947-70E740481C1C}">
                  <a14:useLocalDpi xmlns:a14="http://schemas.microsoft.com/office/drawing/2010/main" val="0"/>
                </a:ext>
              </a:extLst>
            </a:blip>
            <a:srcRect l="6575" r="6621"/>
            <a:stretch>
              <a:fillRect/>
            </a:stretch>
          </p:blipFill>
          <p:spPr bwMode="auto">
            <a:xfrm>
              <a:off x="104" y="104"/>
              <a:ext cx="2640" cy="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71419"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848" cy="3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571396" name="Rectangle 4"/>
          <p:cNvSpPr>
            <a:spLocks/>
          </p:cNvSpPr>
          <p:nvPr/>
        </p:nvSpPr>
        <p:spPr bwMode="auto">
          <a:xfrm>
            <a:off x="2432224" y="535781"/>
            <a:ext cx="5170289" cy="1384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ja-JP" altLang="en-US">
                <a:solidFill>
                  <a:schemeClr val="tx1"/>
                </a:solidFill>
                <a:latin typeface="Cochin" charset="0"/>
                <a:cs typeface="Cochin" charset="0"/>
                <a:sym typeface="Cochin" charset="0"/>
              </a:rPr>
              <a:t>“</a:t>
            </a:r>
            <a:r>
              <a:rPr lang="en-US">
                <a:solidFill>
                  <a:schemeClr val="tx1"/>
                </a:solidFill>
                <a:latin typeface="Cochin" charset="0"/>
                <a:cs typeface="Cochin" charset="0"/>
                <a:sym typeface="Cochin" charset="0"/>
              </a:rPr>
              <a:t>and so he did !</a:t>
            </a:r>
            <a:r>
              <a:rPr lang="ja-JP" altLang="en-US">
                <a:solidFill>
                  <a:schemeClr val="tx1"/>
                </a:solidFill>
                <a:latin typeface="Cochin" charset="0"/>
                <a:cs typeface="Cochin" charset="0"/>
                <a:sym typeface="Cochin" charset="0"/>
              </a:rPr>
              <a:t>”</a:t>
            </a:r>
            <a:r>
              <a:rPr lang="en-US">
                <a:solidFill>
                  <a:schemeClr val="tx1"/>
                </a:solidFill>
                <a:latin typeface="Cochin" charset="0"/>
                <a:cs typeface="Cochin" charset="0"/>
                <a:sym typeface="Cochin" charset="0"/>
              </a:rPr>
              <a:t/>
            </a:r>
            <a:br>
              <a:rPr lang="en-US">
                <a:solidFill>
                  <a:schemeClr val="tx1"/>
                </a:solidFill>
                <a:latin typeface="Cochin" charset="0"/>
                <a:cs typeface="Cochin" charset="0"/>
                <a:sym typeface="Cochin" charset="0"/>
              </a:rPr>
            </a:br>
            <a:r>
              <a:rPr lang="en-US">
                <a:solidFill>
                  <a:schemeClr val="tx1"/>
                </a:solidFill>
                <a:latin typeface="Cochin" charset="0"/>
                <a:cs typeface="Cochin" charset="0"/>
                <a:sym typeface="Cochin" charset="0"/>
              </a:rPr>
              <a:t>Saving his client about</a:t>
            </a:r>
            <a:br>
              <a:rPr lang="en-US">
                <a:solidFill>
                  <a:schemeClr val="tx1"/>
                </a:solidFill>
                <a:latin typeface="Cochin" charset="0"/>
                <a:cs typeface="Cochin" charset="0"/>
                <a:sym typeface="Cochin" charset="0"/>
              </a:rPr>
            </a:br>
            <a:r>
              <a:rPr lang="en-US">
                <a:solidFill>
                  <a:schemeClr val="tx1"/>
                </a:solidFill>
                <a:latin typeface="Cochin" charset="0"/>
                <a:cs typeface="Cochin" charset="0"/>
                <a:sym typeface="Cochin" charset="0"/>
              </a:rPr>
              <a:t>€ 9.300.000,- per Year</a:t>
            </a:r>
          </a:p>
        </p:txBody>
      </p:sp>
      <p:grpSp>
        <p:nvGrpSpPr>
          <p:cNvPr id="571397" name="Group 5"/>
          <p:cNvGrpSpPr>
            <a:grpSpLocks/>
          </p:cNvGrpSpPr>
          <p:nvPr/>
        </p:nvGrpSpPr>
        <p:grpSpPr bwMode="auto">
          <a:xfrm>
            <a:off x="-3587502" y="532433"/>
            <a:ext cx="6153671" cy="6167065"/>
            <a:chOff x="0" y="0"/>
            <a:chExt cx="5514" cy="5524"/>
          </a:xfrm>
        </p:grpSpPr>
        <p:pic>
          <p:nvPicPr>
            <p:cNvPr id="57141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760000">
              <a:off x="750" y="346"/>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7141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89582">
              <a:off x="2422" y="-334"/>
              <a:ext cx="664" cy="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7141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328146">
              <a:off x="4262" y="506"/>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7141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9999">
              <a:off x="4838" y="2082"/>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7141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697825">
              <a:off x="4134" y="3802"/>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7141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264142">
              <a:off x="2318" y="4498"/>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7141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700000">
              <a:off x="646" y="3738"/>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7141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7439">
              <a:off x="14" y="2018"/>
              <a:ext cx="66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571398" name="Rectangle 14"/>
          <p:cNvSpPr>
            <a:spLocks/>
          </p:cNvSpPr>
          <p:nvPr/>
        </p:nvSpPr>
        <p:spPr bwMode="auto">
          <a:xfrm>
            <a:off x="148457" y="901809"/>
            <a:ext cx="12518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Stakeholders</a:t>
            </a:r>
          </a:p>
        </p:txBody>
      </p:sp>
      <p:sp>
        <p:nvSpPr>
          <p:cNvPr id="571399" name="Rectangle 15"/>
          <p:cNvSpPr>
            <a:spLocks/>
          </p:cNvSpPr>
          <p:nvPr/>
        </p:nvSpPr>
        <p:spPr bwMode="auto">
          <a:xfrm>
            <a:off x="1759149" y="2477898"/>
            <a:ext cx="6343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Values</a:t>
            </a:r>
          </a:p>
        </p:txBody>
      </p:sp>
      <p:sp>
        <p:nvSpPr>
          <p:cNvPr id="571400" name="Rectangle 16"/>
          <p:cNvSpPr>
            <a:spLocks/>
          </p:cNvSpPr>
          <p:nvPr/>
        </p:nvSpPr>
        <p:spPr bwMode="auto">
          <a:xfrm>
            <a:off x="1547068" y="4478148"/>
            <a:ext cx="8976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Solutions</a:t>
            </a:r>
          </a:p>
        </p:txBody>
      </p:sp>
      <p:sp>
        <p:nvSpPr>
          <p:cNvPr id="571401" name="Rectangle 17"/>
          <p:cNvSpPr>
            <a:spLocks/>
          </p:cNvSpPr>
          <p:nvPr/>
        </p:nvSpPr>
        <p:spPr bwMode="auto">
          <a:xfrm>
            <a:off x="-99343" y="5933688"/>
            <a:ext cx="11390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Decompose</a:t>
            </a:r>
          </a:p>
        </p:txBody>
      </p:sp>
      <p:sp>
        <p:nvSpPr>
          <p:cNvPr id="571402" name="Rectangle 18"/>
          <p:cNvSpPr>
            <a:spLocks/>
          </p:cNvSpPr>
          <p:nvPr/>
        </p:nvSpPr>
        <p:spPr bwMode="auto">
          <a:xfrm>
            <a:off x="-2044898" y="5871180"/>
            <a:ext cx="7892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Develop</a:t>
            </a:r>
          </a:p>
        </p:txBody>
      </p:sp>
      <p:sp>
        <p:nvSpPr>
          <p:cNvPr id="571403" name="Rectangle 19"/>
          <p:cNvSpPr>
            <a:spLocks/>
          </p:cNvSpPr>
          <p:nvPr/>
        </p:nvSpPr>
        <p:spPr bwMode="auto">
          <a:xfrm>
            <a:off x="-3454673" y="4478148"/>
            <a:ext cx="6796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Deliver</a:t>
            </a:r>
          </a:p>
        </p:txBody>
      </p:sp>
      <p:sp>
        <p:nvSpPr>
          <p:cNvPr id="571404" name="Rectangle 20"/>
          <p:cNvSpPr>
            <a:spLocks/>
          </p:cNvSpPr>
          <p:nvPr/>
        </p:nvSpPr>
        <p:spPr bwMode="auto">
          <a:xfrm>
            <a:off x="-3455789" y="2343953"/>
            <a:ext cx="8225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Measure</a:t>
            </a:r>
          </a:p>
        </p:txBody>
      </p:sp>
      <p:sp>
        <p:nvSpPr>
          <p:cNvPr id="571405" name="Rectangle 21"/>
          <p:cNvSpPr>
            <a:spLocks/>
          </p:cNvSpPr>
          <p:nvPr/>
        </p:nvSpPr>
        <p:spPr bwMode="auto">
          <a:xfrm>
            <a:off x="-1889745" y="906273"/>
            <a:ext cx="5471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Learn</a:t>
            </a:r>
          </a:p>
        </p:txBody>
      </p:sp>
      <p:sp>
        <p:nvSpPr>
          <p:cNvPr id="571406" name="Rectangle 22"/>
          <p:cNvSpPr>
            <a:spLocks/>
          </p:cNvSpPr>
          <p:nvPr/>
        </p:nvSpPr>
        <p:spPr bwMode="auto">
          <a:xfrm>
            <a:off x="5349999" y="6375707"/>
            <a:ext cx="21732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latin typeface="Cochin" charset="0"/>
                <a:cs typeface="Cochin" charset="0"/>
                <a:sym typeface="Cochin" charset="0"/>
              </a:rPr>
              <a:t>Jens Evensen - Avenir</a:t>
            </a:r>
          </a:p>
        </p:txBody>
      </p:sp>
      <p:grpSp>
        <p:nvGrpSpPr>
          <p:cNvPr id="4" name="Group 23"/>
          <p:cNvGrpSpPr>
            <a:grpSpLocks/>
          </p:cNvGrpSpPr>
          <p:nvPr/>
        </p:nvGrpSpPr>
        <p:grpSpPr bwMode="auto">
          <a:xfrm>
            <a:off x="123900" y="2125266"/>
            <a:ext cx="5473898" cy="3455789"/>
            <a:chOff x="0" y="0"/>
            <a:chExt cx="4904" cy="3096"/>
          </a:xfrm>
        </p:grpSpPr>
        <p:sp>
          <p:nvSpPr>
            <p:cNvPr id="571408" name="Rectangle 24"/>
            <p:cNvSpPr>
              <a:spLocks/>
            </p:cNvSpPr>
            <p:nvPr/>
          </p:nvSpPr>
          <p:spPr bwMode="auto">
            <a:xfrm>
              <a:off x="136" y="136"/>
              <a:ext cx="4632" cy="2824"/>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endParaRPr lang="en-US" b="1" u="sng">
                <a:solidFill>
                  <a:schemeClr val="tx1"/>
                </a:solidFill>
                <a:latin typeface="Cochin" charset="0"/>
                <a:cs typeface="Cochin" charset="0"/>
                <a:sym typeface="Cochin" charset="0"/>
              </a:endParaRPr>
            </a:p>
            <a:p>
              <a:pPr algn="l"/>
              <a:r>
                <a:rPr lang="en-US" b="1" u="sng">
                  <a:solidFill>
                    <a:schemeClr val="tx1"/>
                  </a:solidFill>
                  <a:latin typeface="Cochin" charset="0"/>
                  <a:cs typeface="Cochin" charset="0"/>
                  <a:sym typeface="Cochin" charset="0"/>
                </a:rPr>
                <a:t>LosingContracts</a:t>
              </a:r>
            </a:p>
            <a:p>
              <a:pPr algn="l"/>
              <a:r>
                <a:rPr lang="en-US" b="1">
                  <a:solidFill>
                    <a:schemeClr val="tx1"/>
                  </a:solidFill>
                  <a:latin typeface="Cochin" charset="0"/>
                  <a:cs typeface="Cochin" charset="0"/>
                  <a:sym typeface="Cochin" charset="0"/>
                </a:rPr>
                <a:t>Scale: € lost per year, in expiring contracts.</a:t>
              </a:r>
            </a:p>
            <a:p>
              <a:pPr algn="l"/>
              <a:r>
                <a:rPr lang="en-US" b="1">
                  <a:solidFill>
                    <a:schemeClr val="tx1"/>
                  </a:solidFill>
                  <a:latin typeface="Cochin" charset="0"/>
                  <a:cs typeface="Cochin" charset="0"/>
                  <a:sym typeface="Cochin" charset="0"/>
                </a:rPr>
                <a:t>Past</a:t>
              </a:r>
              <a:r>
                <a:rPr lang="en-US">
                  <a:solidFill>
                    <a:schemeClr val="tx1"/>
                  </a:solidFill>
                  <a:latin typeface="Cochin" charset="0"/>
                  <a:cs typeface="Cochin" charset="0"/>
                  <a:sym typeface="Cochin" charset="0"/>
                </a:rPr>
                <a:t> [at meeting] </a:t>
              </a:r>
              <a:r>
                <a:rPr lang="en-US" b="1">
                  <a:solidFill>
                    <a:schemeClr val="tx1"/>
                  </a:solidFill>
                  <a:latin typeface="Cochin" charset="0"/>
                  <a:cs typeface="Cochin" charset="0"/>
                  <a:sym typeface="Cochin" charset="0"/>
                </a:rPr>
                <a:t>€9.300.000.-</a:t>
              </a:r>
              <a:r>
                <a:rPr lang="en-US">
                  <a:solidFill>
                    <a:schemeClr val="tx1"/>
                  </a:solidFill>
                  <a:latin typeface="Cochin" charset="0"/>
                  <a:cs typeface="Cochin" charset="0"/>
                  <a:sym typeface="Cochin" charset="0"/>
                </a:rPr>
                <a:t> </a:t>
              </a:r>
            </a:p>
            <a:p>
              <a:pPr algn="l"/>
              <a:r>
                <a:rPr lang="en-US" b="1">
                  <a:solidFill>
                    <a:schemeClr val="tx1"/>
                  </a:solidFill>
                  <a:latin typeface="Cochin" charset="0"/>
                  <a:cs typeface="Cochin" charset="0"/>
                  <a:sym typeface="Cochin" charset="0"/>
                </a:rPr>
                <a:t>Goal</a:t>
              </a:r>
              <a:r>
                <a:rPr lang="en-US">
                  <a:solidFill>
                    <a:schemeClr val="tx1"/>
                  </a:solidFill>
                  <a:latin typeface="Cochin" charset="0"/>
                  <a:cs typeface="Cochin" charset="0"/>
                  <a:sym typeface="Cochin" charset="0"/>
                </a:rPr>
                <a:t> [2 weeks later] </a:t>
              </a:r>
              <a:r>
                <a:rPr lang="en-US" b="1">
                  <a:solidFill>
                    <a:schemeClr val="tx1"/>
                  </a:solidFill>
                  <a:latin typeface="Cochin" charset="0"/>
                  <a:cs typeface="Cochin" charset="0"/>
                  <a:sym typeface="Cochin" charset="0"/>
                </a:rPr>
                <a:t>€0.-</a:t>
              </a:r>
            </a:p>
            <a:p>
              <a:pPr algn="l"/>
              <a:endParaRPr lang="en-US">
                <a:solidFill>
                  <a:schemeClr val="tx1"/>
                </a:solidFill>
                <a:latin typeface="Cochin" charset="0"/>
                <a:cs typeface="Cochin" charset="0"/>
                <a:sym typeface="Cochin" charset="0"/>
              </a:endParaRPr>
            </a:p>
          </p:txBody>
        </p:sp>
        <p:pic>
          <p:nvPicPr>
            <p:cNvPr id="571409" name="Picture 25"/>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904" cy="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Tree>
    <p:extLst>
      <p:ext uri="{BB962C8B-B14F-4D97-AF65-F5344CB8AC3E}">
        <p14:creationId xmlns:p14="http://schemas.microsoft.com/office/powerpoint/2010/main" val="3666510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We need to Quantify Improvement Levels!</a:t>
            </a:r>
            <a:endParaRPr lang="en-GB" dirty="0"/>
          </a:p>
        </p:txBody>
      </p:sp>
      <p:sp>
        <p:nvSpPr>
          <p:cNvPr id="3" name="Text Placeholder 2"/>
          <p:cNvSpPr>
            <a:spLocks noGrp="1"/>
          </p:cNvSpPr>
          <p:nvPr>
            <p:ph type="body" idx="1"/>
          </p:nvPr>
        </p:nvSpPr>
        <p:spPr/>
        <p:txBody>
          <a:bodyPr/>
          <a:lstStyle/>
          <a:p>
            <a:r>
              <a:rPr lang="en-GB" dirty="0" smtClean="0"/>
              <a:t>Stage 1: Define A Scale</a:t>
            </a:r>
            <a:endParaRPr lang="en-GB" dirty="0"/>
          </a:p>
        </p:txBody>
      </p:sp>
      <p:sp>
        <p:nvSpPr>
          <p:cNvPr id="4" name="Content Placeholder 3"/>
          <p:cNvSpPr>
            <a:spLocks noGrp="1"/>
          </p:cNvSpPr>
          <p:nvPr>
            <p:ph sz="half" idx="2"/>
          </p:nvPr>
        </p:nvSpPr>
        <p:spPr/>
        <p:txBody>
          <a:bodyPr/>
          <a:lstStyle/>
          <a:p>
            <a:r>
              <a:rPr lang="en-GB" dirty="0" smtClean="0"/>
              <a:t>This is called quantification</a:t>
            </a:r>
          </a:p>
          <a:p>
            <a:pPr lvl="1"/>
            <a:r>
              <a:rPr lang="en-GB" dirty="0" smtClean="0"/>
              <a:t>(not ‘measurement’)</a:t>
            </a:r>
          </a:p>
          <a:p>
            <a:r>
              <a:rPr lang="en-GB" dirty="0" smtClean="0"/>
              <a:t>This is a great step towards extremely clear definitions of critical objectives</a:t>
            </a:r>
          </a:p>
          <a:p>
            <a:r>
              <a:rPr lang="en-GB" dirty="0" smtClean="0"/>
              <a:t>You can ‘always’ quantify critical improvements</a:t>
            </a:r>
          </a:p>
          <a:p>
            <a:r>
              <a:rPr lang="en-GB" dirty="0" smtClean="0">
                <a:solidFill>
                  <a:srgbClr val="FFFF00"/>
                </a:solidFill>
              </a:rPr>
              <a:t>Example: Scale: the time needed to access a client telephone number and dial it.</a:t>
            </a:r>
            <a:endParaRPr lang="en-GB" dirty="0">
              <a:solidFill>
                <a:srgbClr val="FFFF00"/>
              </a:solidFill>
            </a:endParaRPr>
          </a:p>
        </p:txBody>
      </p:sp>
      <p:sp>
        <p:nvSpPr>
          <p:cNvPr id="5" name="Text Placeholder 4"/>
          <p:cNvSpPr>
            <a:spLocks noGrp="1"/>
          </p:cNvSpPr>
          <p:nvPr>
            <p:ph type="body" sz="quarter" idx="3"/>
          </p:nvPr>
        </p:nvSpPr>
        <p:spPr/>
        <p:txBody>
          <a:bodyPr/>
          <a:lstStyle/>
          <a:p>
            <a:r>
              <a:rPr lang="en-GB" dirty="0" smtClean="0"/>
              <a:t>Stage 2: Define Numbers on Scale</a:t>
            </a:r>
            <a:endParaRPr lang="en-GB" dirty="0"/>
          </a:p>
        </p:txBody>
      </p:sp>
      <p:sp>
        <p:nvSpPr>
          <p:cNvPr id="6" name="Content Placeholder 5"/>
          <p:cNvSpPr>
            <a:spLocks noGrp="1"/>
          </p:cNvSpPr>
          <p:nvPr>
            <p:ph sz="quarter" idx="4"/>
          </p:nvPr>
        </p:nvSpPr>
        <p:spPr/>
        <p:txBody>
          <a:bodyPr>
            <a:normAutofit fontScale="92500" lnSpcReduction="10000"/>
          </a:bodyPr>
          <a:lstStyle/>
          <a:p>
            <a:r>
              <a:rPr lang="en-GB" dirty="0" smtClean="0"/>
              <a:t>At the very least you need a target number: Goal</a:t>
            </a:r>
          </a:p>
          <a:p>
            <a:pPr lvl="1"/>
            <a:r>
              <a:rPr lang="en-GB" dirty="0" smtClean="0"/>
              <a:t>Example</a:t>
            </a:r>
          </a:p>
          <a:p>
            <a:pPr lvl="1"/>
            <a:r>
              <a:rPr lang="en-GB" dirty="0" smtClean="0">
                <a:solidFill>
                  <a:srgbClr val="FFFF00"/>
                </a:solidFill>
              </a:rPr>
              <a:t>Goal: 30 Seconds</a:t>
            </a:r>
          </a:p>
          <a:p>
            <a:r>
              <a:rPr lang="en-GB" dirty="0" smtClean="0"/>
              <a:t>But it is useful knowing state of play:</a:t>
            </a:r>
          </a:p>
          <a:p>
            <a:pPr lvl="1"/>
            <a:r>
              <a:rPr lang="en-GB" dirty="0" smtClean="0">
                <a:solidFill>
                  <a:srgbClr val="FFFF00"/>
                </a:solidFill>
              </a:rPr>
              <a:t>Past: 50 seconds</a:t>
            </a:r>
          </a:p>
          <a:p>
            <a:pPr lvl="1"/>
            <a:r>
              <a:rPr lang="en-GB" dirty="0" smtClean="0"/>
              <a:t>Trend</a:t>
            </a:r>
          </a:p>
          <a:p>
            <a:pPr lvl="1"/>
            <a:r>
              <a:rPr lang="en-GB" dirty="0" smtClean="0"/>
              <a:t>Record</a:t>
            </a:r>
          </a:p>
          <a:p>
            <a:r>
              <a:rPr lang="en-GB" dirty="0" smtClean="0"/>
              <a:t>And sometimes the worst acceptable level:</a:t>
            </a:r>
          </a:p>
          <a:p>
            <a:pPr lvl="1"/>
            <a:r>
              <a:rPr lang="en-GB" dirty="0" smtClean="0">
                <a:solidFill>
                  <a:srgbClr val="FFFF00"/>
                </a:solidFill>
              </a:rPr>
              <a:t>Tolerable:  40 seconds</a:t>
            </a:r>
            <a:endParaRPr lang="en-GB" dirty="0">
              <a:solidFill>
                <a:srgbClr val="FFFF00"/>
              </a:solidFill>
            </a:endParaRPr>
          </a:p>
        </p:txBody>
      </p:sp>
      <p:sp>
        <p:nvSpPr>
          <p:cNvPr id="7" name="Date Placeholder 6"/>
          <p:cNvSpPr>
            <a:spLocks noGrp="1"/>
          </p:cNvSpPr>
          <p:nvPr>
            <p:ph type="dt" sz="half" idx="10"/>
          </p:nvPr>
        </p:nvSpPr>
        <p:spPr/>
        <p:txBody>
          <a:bodyPr/>
          <a:lstStyle/>
          <a:p>
            <a:fld id="{906037CF-1240-714F-9742-DACFFD54F192}" type="datetime2">
              <a:rPr lang="en-US" smtClean="0"/>
              <a:pPr/>
              <a:t>Tuesday, 8 March 2011</a:t>
            </a:fld>
            <a:endParaRPr lang="en-GB"/>
          </a:p>
        </p:txBody>
      </p:sp>
      <p:sp>
        <p:nvSpPr>
          <p:cNvPr id="8" name="Footer Placeholder 7"/>
          <p:cNvSpPr>
            <a:spLocks noGrp="1"/>
          </p:cNvSpPr>
          <p:nvPr>
            <p:ph type="ftr" sz="quarter" idx="11"/>
          </p:nvPr>
        </p:nvSpPr>
        <p:spPr/>
        <p:txBody>
          <a:bodyPr/>
          <a:lstStyle/>
          <a:p>
            <a:r>
              <a:rPr lang="en-US" smtClean="0"/>
              <a:t>© Gilb.com</a:t>
            </a:r>
            <a:endParaRPr lang="en-GB"/>
          </a:p>
        </p:txBody>
      </p:sp>
      <p:sp>
        <p:nvSpPr>
          <p:cNvPr id="9" name="Slide Number Placeholder 8"/>
          <p:cNvSpPr>
            <a:spLocks noGrp="1"/>
          </p:cNvSpPr>
          <p:nvPr>
            <p:ph type="sldNum" sz="quarter" idx="12"/>
          </p:nvPr>
        </p:nvSpPr>
        <p:spPr/>
        <p:txBody>
          <a:bodyPr/>
          <a:lstStyle/>
          <a:p>
            <a:fld id="{1DD9AF87-53B6-FD4A-B2D3-CF1EEADDF73C}" type="slidenum">
              <a:rPr lang="en-GB" smtClean="0"/>
              <a:pPr/>
              <a:t>22</a:t>
            </a:fld>
            <a:endParaRPr lang="en-GB"/>
          </a:p>
        </p:txBody>
      </p:sp>
    </p:spTree>
  </p:cSld>
  <p:clrMapOvr>
    <a:masterClrMapping/>
  </p:clrMapOvr>
  <p:timing>
    <p:tnLst>
      <p:par>
        <p:cTn xmlns:p14="http://schemas.microsoft.com/office/powerpoint/2010/mai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p:cNvSpPr>
            <a:spLocks noGrp="1"/>
          </p:cNvSpPr>
          <p:nvPr>
            <p:ph type="sldNum" sz="quarter" idx="10"/>
          </p:nvPr>
        </p:nvSpPr>
        <p:spPr/>
        <p:txBody>
          <a:bodyPr/>
          <a:lstStyle>
            <a:lvl1pPr eaLnBrk="0" hangingPunct="0">
              <a:tabLst>
                <a:tab pos="750067" algn="l"/>
              </a:tabLst>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tabLst>
                <a:tab pos="750067" algn="l"/>
              </a:tabLst>
              <a:defRPr sz="3000">
                <a:solidFill>
                  <a:srgbClr val="000000"/>
                </a:solidFill>
                <a:latin typeface="Gill Sans" charset="0"/>
                <a:ea typeface="ヒラギノ角ゴ ProN W3" charset="0"/>
                <a:cs typeface="ヒラギノ角ゴ ProN W3" charset="0"/>
                <a:sym typeface="Gill Sans" charset="0"/>
              </a:defRPr>
            </a:lvl2pPr>
            <a:lvl3pPr eaLnBrk="0" hangingPunct="0">
              <a:tabLst>
                <a:tab pos="750067" algn="l"/>
              </a:tabLst>
              <a:defRPr sz="3000">
                <a:solidFill>
                  <a:srgbClr val="000000"/>
                </a:solidFill>
                <a:latin typeface="Gill Sans" charset="0"/>
                <a:ea typeface="ヒラギノ角ゴ ProN W3" charset="0"/>
                <a:cs typeface="ヒラギノ角ゴ ProN W3" charset="0"/>
                <a:sym typeface="Gill Sans" charset="0"/>
              </a:defRPr>
            </a:lvl3pPr>
            <a:lvl4pPr eaLnBrk="0" hangingPunct="0">
              <a:tabLst>
                <a:tab pos="750067" algn="l"/>
              </a:tabLst>
              <a:defRPr sz="3000">
                <a:solidFill>
                  <a:srgbClr val="000000"/>
                </a:solidFill>
                <a:latin typeface="Gill Sans" charset="0"/>
                <a:ea typeface="ヒラギノ角ゴ ProN W3" charset="0"/>
                <a:cs typeface="ヒラギノ角ゴ ProN W3" charset="0"/>
                <a:sym typeface="Gill Sans" charset="0"/>
              </a:defRPr>
            </a:lvl4pPr>
            <a:lvl5pPr eaLnBrk="0" hangingPunct="0">
              <a:tabLst>
                <a:tab pos="750067" algn="l"/>
              </a:tabLst>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tabLst>
                <a:tab pos="750067" algn="l"/>
              </a:tabLs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tabLst>
                <a:tab pos="750067" algn="l"/>
              </a:tabLs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tabLst>
                <a:tab pos="750067" algn="l"/>
              </a:tabLs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tabLst>
                <a:tab pos="750067" algn="l"/>
              </a:tabLs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C4E19D1A-2E79-AE48-BB87-4957577FFD4C}" type="slidenum">
              <a:rPr lang="en-US" sz="1700">
                <a:solidFill>
                  <a:schemeClr val="tx1"/>
                </a:solidFill>
                <a:latin typeface="Optima" charset="0"/>
                <a:cs typeface="Optima" charset="0"/>
                <a:sym typeface="Optima" charset="0"/>
              </a:rPr>
              <a:pPr eaLnBrk="1" hangingPunct="1"/>
              <a:t>220</a:t>
            </a:fld>
            <a:endParaRPr lang="en-US" sz="1700">
              <a:solidFill>
                <a:schemeClr val="tx1"/>
              </a:solidFill>
              <a:latin typeface="Optima" charset="0"/>
              <a:cs typeface="Optima" charset="0"/>
              <a:sym typeface="Optima" charset="0"/>
            </a:endParaRPr>
          </a:p>
        </p:txBody>
      </p:sp>
      <p:sp>
        <p:nvSpPr>
          <p:cNvPr id="212993" name="Rectangle 1"/>
          <p:cNvSpPr>
            <a:spLocks noGrp="1" noChangeArrowheads="1"/>
          </p:cNvSpPr>
          <p:nvPr>
            <p:ph type="body" idx="1"/>
          </p:nvPr>
        </p:nvSpPr>
        <p:spPr>
          <a:xfrm>
            <a:off x="357188" y="2143125"/>
            <a:ext cx="5526361" cy="4563070"/>
          </a:xfrm>
        </p:spPr>
        <p:txBody>
          <a:bodyPr/>
          <a:lstStyle/>
          <a:p>
            <a:pPr marL="574829" indent="-574829">
              <a:buSzPct val="146000"/>
              <a:buBlip>
                <a:blip r:embed="rId3"/>
              </a:buBlip>
              <a:tabLst>
                <a:tab pos="512323" algn="l"/>
                <a:tab pos="513439" algn="l"/>
                <a:tab pos="762345" algn="l"/>
                <a:tab pos="763461" algn="l"/>
                <a:tab pos="1012368" algn="l"/>
                <a:tab pos="1013483" algn="l"/>
                <a:tab pos="1034691" algn="l"/>
                <a:tab pos="1035807" algn="l"/>
                <a:tab pos="1262390" algn="l"/>
                <a:tab pos="1263506" algn="l"/>
                <a:tab pos="1512412" algn="l"/>
                <a:tab pos="1513528" algn="l"/>
                <a:tab pos="1762435" algn="l"/>
                <a:tab pos="1763551" algn="l"/>
                <a:tab pos="2012457" algn="l"/>
                <a:tab pos="2013573" algn="l"/>
                <a:tab pos="2262479" algn="l"/>
                <a:tab pos="2263595" algn="l"/>
                <a:tab pos="2512502" algn="l"/>
                <a:tab pos="2513618" algn="l"/>
                <a:tab pos="2762524" algn="l"/>
                <a:tab pos="2763640" algn="l"/>
                <a:tab pos="3012547" algn="l"/>
                <a:tab pos="3013662" algn="l"/>
                <a:tab pos="3262569" algn="l"/>
                <a:tab pos="3263685" algn="l"/>
              </a:tabLst>
            </a:pPr>
            <a:r>
              <a:rPr lang="en-US" sz="3200">
                <a:latin typeface="Optima" charset="0"/>
                <a:ea typeface="ヒラギノ角ゴ ProN W3" charset="0"/>
                <a:cs typeface="ヒラギノ角ゴ ProN W3" charset="0"/>
              </a:rPr>
              <a:t>Previously we focused mostly on function requirements.</a:t>
            </a:r>
            <a:endParaRPr lang="en-US" sz="3200">
              <a:latin typeface="Optima" charset="0"/>
              <a:ea typeface="ヒラギノ角ゴ ProN W6" charset="0"/>
              <a:cs typeface="ヒラギノ角ゴ ProN W6" charset="0"/>
            </a:endParaRPr>
          </a:p>
          <a:p>
            <a:pPr marL="574829" indent="-574829">
              <a:spcBef>
                <a:spcPts val="3656"/>
              </a:spcBef>
              <a:buSzPct val="146000"/>
              <a:buBlip>
                <a:blip r:embed="rId3"/>
              </a:buBlip>
              <a:tabLst>
                <a:tab pos="512323" algn="l"/>
                <a:tab pos="513439" algn="l"/>
                <a:tab pos="762345" algn="l"/>
                <a:tab pos="763461" algn="l"/>
                <a:tab pos="1012368" algn="l"/>
                <a:tab pos="1013483" algn="l"/>
                <a:tab pos="1034691" algn="l"/>
                <a:tab pos="1035807" algn="l"/>
                <a:tab pos="1262390" algn="l"/>
                <a:tab pos="1263506" algn="l"/>
                <a:tab pos="1512412" algn="l"/>
                <a:tab pos="1513528" algn="l"/>
                <a:tab pos="1762435" algn="l"/>
                <a:tab pos="1763551" algn="l"/>
                <a:tab pos="2012457" algn="l"/>
                <a:tab pos="2013573" algn="l"/>
                <a:tab pos="2262479" algn="l"/>
                <a:tab pos="2263595" algn="l"/>
                <a:tab pos="2512502" algn="l"/>
                <a:tab pos="2513618" algn="l"/>
                <a:tab pos="2762524" algn="l"/>
                <a:tab pos="2763640" algn="l"/>
                <a:tab pos="3012547" algn="l"/>
                <a:tab pos="3013662" algn="l"/>
                <a:tab pos="3262569" algn="l"/>
                <a:tab pos="3263685" algn="l"/>
              </a:tabLst>
            </a:pPr>
            <a:r>
              <a:rPr lang="en-US" sz="3200" u="sng">
                <a:latin typeface="Optima" charset="0"/>
                <a:ea typeface="ヒラギノ角ゴ ProN W3" charset="0"/>
                <a:cs typeface="ヒラギノ角ゴ ProN W3" charset="0"/>
              </a:rPr>
              <a:t>We realized that it</a:t>
            </a:r>
            <a:r>
              <a:rPr lang="ja-JP" altLang="en-US" sz="3200" u="sng">
                <a:latin typeface="Optima" charset="0"/>
                <a:ea typeface="ヒラギノ角ゴ ProN W3" charset="0"/>
                <a:cs typeface="ヒラギノ角ゴ ProN W3" charset="0"/>
              </a:rPr>
              <a:t>’</a:t>
            </a:r>
            <a:r>
              <a:rPr lang="en-US" sz="3200" u="sng">
                <a:latin typeface="Optima" charset="0"/>
                <a:ea typeface="ヒラギノ角ゴ ProN W3" charset="0"/>
                <a:cs typeface="ヒラギノ角ゴ ProN W3" charset="0"/>
              </a:rPr>
              <a:t>s the product </a:t>
            </a:r>
            <a:r>
              <a:rPr lang="en-US" sz="3200" i="1" u="sng">
                <a:latin typeface="Optima" charset="0"/>
                <a:ea typeface="ヒラギノ角ゴ ProN W3" charset="0"/>
                <a:cs typeface="ヒラギノ角ゴ ProN W3" charset="0"/>
              </a:rPr>
              <a:t>quality (value)</a:t>
            </a:r>
            <a:r>
              <a:rPr lang="en-US" sz="3200" u="sng">
                <a:latin typeface="Optima" charset="0"/>
                <a:ea typeface="ヒラギノ角ゴ ProN W3" charset="0"/>
                <a:cs typeface="ヒラギノ角ゴ ProN W3" charset="0"/>
              </a:rPr>
              <a:t> requirements that really separate us from our competitors</a:t>
            </a:r>
            <a:r>
              <a:rPr lang="en-US" sz="3200">
                <a:latin typeface="Optima" charset="0"/>
                <a:ea typeface="ヒラギノ角ゴ ProN W3" charset="0"/>
                <a:cs typeface="ヒラギノ角ゴ ProN W3" charset="0"/>
              </a:rPr>
              <a:t>.</a:t>
            </a:r>
          </a:p>
        </p:txBody>
      </p:sp>
      <p:pic>
        <p:nvPicPr>
          <p:cNvPr id="57344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3531" y="991195"/>
            <a:ext cx="4580930" cy="2794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57344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4664" y="3143250"/>
            <a:ext cx="3598664" cy="3607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12996" name="Rectangle 4"/>
          <p:cNvSpPr>
            <a:spLocks noGrp="1" noChangeArrowheads="1"/>
          </p:cNvSpPr>
          <p:nvPr>
            <p:ph type="title"/>
          </p:nvPr>
        </p:nvSpPr>
        <p:spPr>
          <a:xfrm>
            <a:off x="2259211" y="17860"/>
            <a:ext cx="6098977" cy="2018109"/>
          </a:xfrm>
        </p:spPr>
        <p:txBody>
          <a:bodyPr/>
          <a:lstStyle/>
          <a:p>
            <a:pPr>
              <a:tabLst>
                <a:tab pos="26788" algn="l"/>
                <a:tab pos="131708" algn="l"/>
                <a:tab pos="276810" algn="l"/>
                <a:tab pos="526833" algn="l"/>
                <a:tab pos="776855" algn="l"/>
                <a:tab pos="857220" algn="l"/>
                <a:tab pos="1026878" algn="l"/>
                <a:tab pos="1276900" algn="l"/>
                <a:tab pos="1526922" algn="l"/>
                <a:tab pos="1776945" algn="l"/>
                <a:tab pos="2026967" algn="l"/>
                <a:tab pos="2276989" algn="l"/>
                <a:tab pos="2527012" algn="l"/>
                <a:tab pos="2777034" algn="l"/>
              </a:tabLst>
            </a:pPr>
            <a:r>
              <a:rPr lang="en-US" sz="5100">
                <a:latin typeface="Optima" charset="0"/>
                <a:ea typeface="ヒラギノ角ゴ ProN W6" charset="0"/>
                <a:cs typeface="ヒラギノ角ゴ ProN W6" charset="0"/>
              </a:rPr>
              <a:t>Paradigm Shift</a:t>
            </a:r>
            <a:br>
              <a:rPr lang="en-US" sz="5100">
                <a:latin typeface="Optima" charset="0"/>
                <a:ea typeface="ヒラギノ角ゴ ProN W6" charset="0"/>
                <a:cs typeface="ヒラギノ角ゴ ProN W6" charset="0"/>
              </a:rPr>
            </a:br>
            <a:r>
              <a:rPr lang="en-US" sz="3000" b="0">
                <a:latin typeface="Optima" charset="0"/>
                <a:ea typeface="ヒラギノ角ゴ ProN W6" charset="0"/>
                <a:cs typeface="ヒラギノ角ゴ ProN W6" charset="0"/>
              </a:rPr>
              <a:t>With EVO, our requirements process changed.</a:t>
            </a:r>
          </a:p>
        </p:txBody>
      </p:sp>
      <p:pic>
        <p:nvPicPr>
          <p:cNvPr id="57344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3531" y="544711"/>
            <a:ext cx="196453" cy="19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57344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305" y="544711"/>
            <a:ext cx="196453" cy="19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57344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2203" y="133945"/>
            <a:ext cx="196453" cy="19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57345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0008" y="133945"/>
            <a:ext cx="196453" cy="19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213001" name="Picture 9"/>
          <p:cNvPicPr>
            <a:picLocks noChangeArrowheads="1"/>
          </p:cNvPicPr>
          <p:nvPr/>
        </p:nvPicPr>
        <p:blipFill>
          <a:blip r:embed="rId9"/>
          <a:srcRect/>
          <a:stretch>
            <a:fillRect/>
          </a:stretch>
        </p:blipFill>
        <p:spPr bwMode="auto">
          <a:xfrm>
            <a:off x="482203" y="98227"/>
            <a:ext cx="2643188" cy="1857375"/>
          </a:xfrm>
          <a:prstGeom prst="rect">
            <a:avLst/>
          </a:prstGeom>
          <a:noFill/>
          <a:ln w="25400" cap="flat">
            <a:noFill/>
            <a:miter lim="800000"/>
            <a:headEnd/>
            <a:tailEnd/>
          </a:ln>
          <a:effectLst>
            <a:outerShdw blurRad="38100" dist="12699" dir="5400000" algn="ctr" rotWithShape="0">
              <a:schemeClr val="bg2">
                <a:alpha val="50000"/>
              </a:schemeClr>
            </a:outerShdw>
          </a:effectLst>
        </p:spPr>
      </p:pic>
      <p:pic>
        <p:nvPicPr>
          <p:cNvPr id="573452"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203" y="1705570"/>
            <a:ext cx="196453" cy="19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573453"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20008" y="1705570"/>
            <a:ext cx="196453" cy="19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extLst>
      <p:ext uri="{BB962C8B-B14F-4D97-AF65-F5344CB8AC3E}">
        <p14:creationId xmlns:p14="http://schemas.microsoft.com/office/powerpoint/2010/main" val="1064743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lvl1pPr eaLnBrk="0" hangingPunct="0">
              <a:tabLst>
                <a:tab pos="750067" algn="l"/>
              </a:tabLst>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tabLst>
                <a:tab pos="750067" algn="l"/>
              </a:tabLst>
              <a:defRPr sz="3000">
                <a:solidFill>
                  <a:srgbClr val="000000"/>
                </a:solidFill>
                <a:latin typeface="Gill Sans" charset="0"/>
                <a:ea typeface="ヒラギノ角ゴ ProN W3" charset="0"/>
                <a:cs typeface="ヒラギノ角ゴ ProN W3" charset="0"/>
                <a:sym typeface="Gill Sans" charset="0"/>
              </a:defRPr>
            </a:lvl2pPr>
            <a:lvl3pPr eaLnBrk="0" hangingPunct="0">
              <a:tabLst>
                <a:tab pos="750067" algn="l"/>
              </a:tabLst>
              <a:defRPr sz="3000">
                <a:solidFill>
                  <a:srgbClr val="000000"/>
                </a:solidFill>
                <a:latin typeface="Gill Sans" charset="0"/>
                <a:ea typeface="ヒラギノ角ゴ ProN W3" charset="0"/>
                <a:cs typeface="ヒラギノ角ゴ ProN W3" charset="0"/>
                <a:sym typeface="Gill Sans" charset="0"/>
              </a:defRPr>
            </a:lvl3pPr>
            <a:lvl4pPr eaLnBrk="0" hangingPunct="0">
              <a:tabLst>
                <a:tab pos="750067" algn="l"/>
              </a:tabLst>
              <a:defRPr sz="3000">
                <a:solidFill>
                  <a:srgbClr val="000000"/>
                </a:solidFill>
                <a:latin typeface="Gill Sans" charset="0"/>
                <a:ea typeface="ヒラギノ角ゴ ProN W3" charset="0"/>
                <a:cs typeface="ヒラギノ角ゴ ProN W3" charset="0"/>
                <a:sym typeface="Gill Sans" charset="0"/>
              </a:defRPr>
            </a:lvl4pPr>
            <a:lvl5pPr eaLnBrk="0" hangingPunct="0">
              <a:tabLst>
                <a:tab pos="750067" algn="l"/>
              </a:tabLst>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tabLst>
                <a:tab pos="750067" algn="l"/>
              </a:tabLs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tabLst>
                <a:tab pos="750067" algn="l"/>
              </a:tabLs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tabLst>
                <a:tab pos="750067" algn="l"/>
              </a:tabLs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tabLst>
                <a:tab pos="750067" algn="l"/>
              </a:tabLs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78B60594-64A4-D94B-83BF-F6019D415D09}" type="slidenum">
              <a:rPr lang="en-US" sz="1700">
                <a:solidFill>
                  <a:schemeClr val="tx1"/>
                </a:solidFill>
                <a:latin typeface="Optima" charset="0"/>
                <a:cs typeface="Optima" charset="0"/>
                <a:sym typeface="Optima" charset="0"/>
              </a:rPr>
              <a:pPr eaLnBrk="1" hangingPunct="1"/>
              <a:t>221</a:t>
            </a:fld>
            <a:endParaRPr lang="en-US" sz="1700">
              <a:solidFill>
                <a:schemeClr val="tx1"/>
              </a:solidFill>
              <a:latin typeface="Optima" charset="0"/>
              <a:cs typeface="Optima" charset="0"/>
              <a:sym typeface="Optima" charset="0"/>
            </a:endParaRPr>
          </a:p>
        </p:txBody>
      </p:sp>
      <p:sp>
        <p:nvSpPr>
          <p:cNvPr id="575491" name="Rectangle 1"/>
          <p:cNvSpPr>
            <a:spLocks/>
          </p:cNvSpPr>
          <p:nvPr/>
        </p:nvSpPr>
        <p:spPr bwMode="auto">
          <a:xfrm>
            <a:off x="357187" y="2303859"/>
            <a:ext cx="4402336" cy="429518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endParaRPr lang="nb-NO"/>
          </a:p>
        </p:txBody>
      </p:sp>
      <p:pic>
        <p:nvPicPr>
          <p:cNvPr id="5754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258" y="2303860"/>
            <a:ext cx="8421812" cy="4565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57549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203" y="133945"/>
            <a:ext cx="196453" cy="19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57549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8" y="2303859"/>
            <a:ext cx="196453" cy="19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57549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258" y="6402586"/>
            <a:ext cx="196453" cy="19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57549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4274" y="6402586"/>
            <a:ext cx="196453" cy="19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57549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4274" y="2303859"/>
            <a:ext cx="196453" cy="19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57549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0008" y="133945"/>
            <a:ext cx="196453" cy="19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215049" name="Picture 9"/>
          <p:cNvPicPr>
            <a:picLocks noChangeArrowheads="1"/>
          </p:cNvPicPr>
          <p:nvPr/>
        </p:nvPicPr>
        <p:blipFill>
          <a:blip r:embed="rId7"/>
          <a:srcRect/>
          <a:stretch>
            <a:fillRect/>
          </a:stretch>
        </p:blipFill>
        <p:spPr bwMode="auto">
          <a:xfrm>
            <a:off x="482203" y="98227"/>
            <a:ext cx="2643188" cy="1857375"/>
          </a:xfrm>
          <a:prstGeom prst="rect">
            <a:avLst/>
          </a:prstGeom>
          <a:noFill/>
          <a:ln w="25400" cap="flat">
            <a:noFill/>
            <a:miter lim="800000"/>
            <a:headEnd/>
            <a:tailEnd/>
          </a:ln>
          <a:effectLst>
            <a:outerShdw blurRad="38100" dist="12699" dir="5400000" algn="ctr" rotWithShape="0">
              <a:schemeClr val="bg2">
                <a:alpha val="50000"/>
              </a:schemeClr>
            </a:outerShdw>
          </a:effectLst>
        </p:spPr>
      </p:pic>
      <p:pic>
        <p:nvPicPr>
          <p:cNvPr id="57550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56289" y="1"/>
            <a:ext cx="1848445" cy="2392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575501"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203" y="1705570"/>
            <a:ext cx="196453" cy="19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57550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0008" y="1705570"/>
            <a:ext cx="196453" cy="19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extLst>
      <p:ext uri="{BB962C8B-B14F-4D97-AF65-F5344CB8AC3E}">
        <p14:creationId xmlns:p14="http://schemas.microsoft.com/office/powerpoint/2010/main" val="998850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6514" name="Rectangle 1"/>
          <p:cNvSpPr>
            <a:spLocks noGrp="1" noChangeArrowheads="1"/>
          </p:cNvSpPr>
          <p:nvPr>
            <p:ph type="title"/>
          </p:nvPr>
        </p:nvSpPr>
        <p:spPr/>
        <p:txBody>
          <a:bodyPr/>
          <a:lstStyle/>
          <a:p>
            <a:pPr eaLnBrk="1" hangingPunct="1"/>
            <a:r>
              <a:rPr lang="en-US">
                <a:latin typeface="Gill Sans" charset="0"/>
                <a:ea typeface="ヒラギノ角ゴ ProN W3" charset="0"/>
                <a:cs typeface="ヒラギノ角ゴ ProN W3" charset="0"/>
              </a:rPr>
              <a:t>take home points</a:t>
            </a:r>
          </a:p>
        </p:txBody>
      </p:sp>
      <p:sp>
        <p:nvSpPr>
          <p:cNvPr id="576515" name="Rectangle 2"/>
          <p:cNvSpPr>
            <a:spLocks noGrp="1" noChangeArrowheads="1"/>
          </p:cNvSpPr>
          <p:nvPr>
            <p:ph type="body" idx="1"/>
          </p:nvPr>
        </p:nvSpPr>
        <p:spPr/>
        <p:txBody>
          <a:bodyPr/>
          <a:lstStyle/>
          <a:p>
            <a:pPr marL="0" indent="0"/>
            <a:endParaRPr lang="en-GB">
              <a:latin typeface="Gill Sans" charset="0"/>
              <a:ea typeface="ヒラギノ角ゴ ProN W3" charset="0"/>
              <a:cs typeface="ヒラギノ角ゴ ProN W3" charset="0"/>
            </a:endParaRPr>
          </a:p>
        </p:txBody>
      </p:sp>
      <p:sp>
        <p:nvSpPr>
          <p:cNvPr id="576516" name="Text Box 3"/>
          <p:cNvSpPr txBox="1">
            <a:spLocks noChangeArrowheads="1"/>
          </p:cNvSpPr>
          <p:nvPr/>
        </p:nvSpPr>
        <p:spPr bwMode="auto">
          <a:xfrm>
            <a:off x="4470426" y="6509742"/>
            <a:ext cx="193104"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F6AB81D0-9359-184E-8D87-C53A84D8D39C}" type="slidenum">
              <a:rPr lang="en-US" sz="1300">
                <a:solidFill>
                  <a:schemeClr val="tx1"/>
                </a:solidFill>
                <a:cs typeface="Gill Sans" charset="0"/>
              </a:rPr>
              <a:pPr eaLnBrk="1" hangingPunct="1"/>
              <a:t>222</a:t>
            </a:fld>
            <a:endParaRPr lang="en-US" sz="1300">
              <a:solidFill>
                <a:schemeClr val="tx1"/>
              </a:solidFill>
              <a:cs typeface="Gill Sans" charset="0"/>
            </a:endParaRPr>
          </a:p>
        </p:txBody>
      </p:sp>
      <p:sp>
        <p:nvSpPr>
          <p:cNvPr id="576517" name="Rectangle 4"/>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Tree>
    <p:extLst>
      <p:ext uri="{BB962C8B-B14F-4D97-AF65-F5344CB8AC3E}">
        <p14:creationId xmlns:p14="http://schemas.microsoft.com/office/powerpoint/2010/main" val="1878889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1"/>
          <p:cNvSpPr>
            <a:spLocks noGrp="1" noChangeArrowheads="1"/>
          </p:cNvSpPr>
          <p:nvPr>
            <p:ph type="title"/>
          </p:nvPr>
        </p:nvSpPr>
        <p:spPr>
          <a:xfrm>
            <a:off x="580430" y="116086"/>
            <a:ext cx="7983141" cy="6572250"/>
          </a:xfrm>
        </p:spPr>
        <p:txBody>
          <a:bodyPr/>
          <a:lstStyle/>
          <a:p>
            <a:pPr eaLnBrk="1" hangingPunct="1"/>
            <a:endParaRPr lang="en-GB">
              <a:latin typeface="Gill Sans" charset="0"/>
              <a:ea typeface="ヒラギノ角ゴ ProN W3" charset="0"/>
              <a:cs typeface="ヒラギノ角ゴ ProN W3" charset="0"/>
            </a:endParaRPr>
          </a:p>
        </p:txBody>
      </p:sp>
    </p:spTree>
    <p:extLst>
      <p:ext uri="{BB962C8B-B14F-4D97-AF65-F5344CB8AC3E}">
        <p14:creationId xmlns:p14="http://schemas.microsoft.com/office/powerpoint/2010/main" val="694536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2732BDB2-876B-D445-9991-F6188593F0AF}" type="slidenum">
              <a:rPr lang="en-US" sz="1300">
                <a:solidFill>
                  <a:schemeClr val="tx1"/>
                </a:solidFill>
                <a:cs typeface="Gill Sans" charset="0"/>
              </a:rPr>
              <a:pPr eaLnBrk="1" hangingPunct="1"/>
              <a:t>224</a:t>
            </a:fld>
            <a:endParaRPr lang="en-US" sz="1300">
              <a:solidFill>
                <a:schemeClr val="tx1"/>
              </a:solidFill>
              <a:cs typeface="Gill Sans" charset="0"/>
            </a:endParaRPr>
          </a:p>
        </p:txBody>
      </p:sp>
      <p:grpSp>
        <p:nvGrpSpPr>
          <p:cNvPr id="579587" name="Group 1"/>
          <p:cNvGrpSpPr>
            <a:grpSpLocks/>
          </p:cNvGrpSpPr>
          <p:nvPr/>
        </p:nvGrpSpPr>
        <p:grpSpPr bwMode="auto">
          <a:xfrm>
            <a:off x="625078" y="3714750"/>
            <a:ext cx="7500938" cy="2154287"/>
            <a:chOff x="0" y="0"/>
            <a:chExt cx="6720" cy="1930"/>
          </a:xfrm>
        </p:grpSpPr>
        <p:pic>
          <p:nvPicPr>
            <p:cNvPr id="579591" name="Picture 2"/>
            <p:cNvPicPr>
              <a:picLocks noChangeAspect="1" noChangeArrowheads="1"/>
            </p:cNvPicPr>
            <p:nvPr/>
          </p:nvPicPr>
          <p:blipFill>
            <a:blip r:embed="rId2">
              <a:alphaModFix amt="27000"/>
              <a:extLst>
                <a:ext uri="{28A0092B-C50C-407E-A947-70E740481C1C}">
                  <a14:useLocalDpi xmlns:a14="http://schemas.microsoft.com/office/drawing/2010/main" val="0"/>
                </a:ext>
              </a:extLst>
            </a:blip>
            <a:srcRect/>
            <a:stretch>
              <a:fillRect/>
            </a:stretch>
          </p:blipFill>
          <p:spPr bwMode="auto">
            <a:xfrm>
              <a:off x="0" y="0"/>
              <a:ext cx="6720" cy="1621"/>
            </a:xfrm>
            <a:prstGeom prst="rect">
              <a:avLst/>
            </a:prstGeom>
            <a:noFill/>
            <a:ln>
              <a:noFill/>
            </a:ln>
            <a:extLst>
              <a:ext uri="{909E8E84-426E-40dd-AFC4-6F175D3DCCD1}">
                <a14:hiddenFill xmlns:a14="http://schemas.microsoft.com/office/drawing/2010/main">
                  <a:solidFill>
                    <a:srgbClr val="FFFFFF">
                      <a:alpha val="27000"/>
                    </a:srgbClr>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79592" name="Rectangle 3"/>
            <p:cNvSpPr>
              <a:spLocks/>
            </p:cNvSpPr>
            <p:nvPr/>
          </p:nvSpPr>
          <p:spPr bwMode="auto">
            <a:xfrm>
              <a:off x="646" y="1034"/>
              <a:ext cx="237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p>
              <a:pPr>
                <a:spcBef>
                  <a:spcPts val="1125"/>
                </a:spcBef>
              </a:pPr>
              <a:r>
                <a:rPr lang="en-US" sz="1500">
                  <a:solidFill>
                    <a:srgbClr val="44422C"/>
                  </a:solidFill>
                  <a:latin typeface="Helvetica" charset="0"/>
                  <a:cs typeface="Helvetica" charset="0"/>
                  <a:sym typeface="Helvetica" charset="0"/>
                </a:rPr>
                <a:t>Past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[Dec. 2008]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50 sec.</a:t>
              </a:r>
            </a:p>
          </p:txBody>
        </p:sp>
        <p:sp>
          <p:nvSpPr>
            <p:cNvPr id="579593" name="Rectangle 4"/>
            <p:cNvSpPr>
              <a:spLocks/>
            </p:cNvSpPr>
            <p:nvPr/>
          </p:nvSpPr>
          <p:spPr bwMode="auto">
            <a:xfrm>
              <a:off x="3516" y="1034"/>
              <a:ext cx="2378"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p>
              <a:pPr>
                <a:spcBef>
                  <a:spcPts val="1125"/>
                </a:spcBef>
              </a:pPr>
              <a:r>
                <a:rPr lang="en-US" sz="1500">
                  <a:solidFill>
                    <a:srgbClr val="44422C"/>
                  </a:solidFill>
                  <a:latin typeface="Helvetica" charset="0"/>
                  <a:cs typeface="Helvetica" charset="0"/>
                  <a:sym typeface="Helvetica" charset="0"/>
                </a:rPr>
                <a:t>Goal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[April 2009]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15 sec.</a:t>
              </a:r>
            </a:p>
          </p:txBody>
        </p:sp>
        <p:sp>
          <p:nvSpPr>
            <p:cNvPr id="579594" name="Rectangle 5"/>
            <p:cNvSpPr>
              <a:spLocks/>
            </p:cNvSpPr>
            <p:nvPr/>
          </p:nvSpPr>
          <p:spPr bwMode="auto">
            <a:xfrm>
              <a:off x="1726" y="1034"/>
              <a:ext cx="2379" cy="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p>
              <a:pPr>
                <a:spcBef>
                  <a:spcPts val="1125"/>
                </a:spcBef>
              </a:pPr>
              <a:r>
                <a:rPr lang="en-US" sz="1500">
                  <a:solidFill>
                    <a:srgbClr val="44422C"/>
                  </a:solidFill>
                  <a:latin typeface="Helvetica" charset="0"/>
                  <a:cs typeface="Helvetica" charset="0"/>
                  <a:sym typeface="Helvetica" charset="0"/>
                </a:rPr>
                <a:t>Tolerable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[April 2009] </a:t>
              </a:r>
              <a:br>
                <a:rPr lang="en-US" sz="1500">
                  <a:solidFill>
                    <a:srgbClr val="44422C"/>
                  </a:solidFill>
                  <a:latin typeface="Helvetica" charset="0"/>
                  <a:cs typeface="Helvetica" charset="0"/>
                  <a:sym typeface="Helvetica" charset="0"/>
                </a:rPr>
              </a:br>
              <a:r>
                <a:rPr lang="en-US" sz="1500">
                  <a:solidFill>
                    <a:srgbClr val="44422C"/>
                  </a:solidFill>
                  <a:latin typeface="Helvetica" charset="0"/>
                  <a:cs typeface="Helvetica" charset="0"/>
                  <a:sym typeface="Helvetica" charset="0"/>
                </a:rPr>
                <a:t>40 sec.</a:t>
              </a:r>
            </a:p>
          </p:txBody>
        </p:sp>
        <p:sp>
          <p:nvSpPr>
            <p:cNvPr id="219142" name="Line 6"/>
            <p:cNvSpPr>
              <a:spLocks noChangeShapeType="1"/>
            </p:cNvSpPr>
            <p:nvPr/>
          </p:nvSpPr>
          <p:spPr bwMode="auto">
            <a:xfrm flipH="1">
              <a:off x="2743" y="520"/>
              <a:ext cx="0" cy="501"/>
            </a:xfrm>
            <a:prstGeom prst="line">
              <a:avLst/>
            </a:prstGeom>
            <a:noFill/>
            <a:ln w="88900" cap="flat">
              <a:solidFill>
                <a:schemeClr val="tx1">
                  <a:alpha val="26999"/>
                </a:schemeClr>
              </a:solidFill>
              <a:prstDash val="solid"/>
              <a:miter lim="800000"/>
              <a:headEnd type="none" w="med" len="med"/>
              <a:tailEnd type="none" w="med" len="med"/>
            </a:ln>
            <a:effectLst>
              <a:outerShdw blurRad="38100" dist="25399" dir="2700000" algn="ctr" rotWithShape="0">
                <a:schemeClr val="bg2">
                  <a:alpha val="75000"/>
                </a:schemeClr>
              </a:outerShdw>
            </a:effectLst>
          </p:spPr>
          <p:txBody>
            <a:bodyPr lIns="0" tIns="0" rIns="0" bIns="0"/>
            <a:lstStyle/>
            <a:p>
              <a:pPr>
                <a:defRPr/>
              </a:pPr>
              <a:endParaRPr lang="nb-NO">
                <a:ea typeface="ヒラギノ角ゴ ProN W3" charset="-128"/>
                <a:cs typeface="ヒラギノ角ゴ ProN W3" charset="-128"/>
              </a:endParaRPr>
            </a:p>
          </p:txBody>
        </p:sp>
      </p:grpSp>
      <p:sp>
        <p:nvSpPr>
          <p:cNvPr id="579588" name="Rectangle 7"/>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579589" name="Rectangle 8"/>
          <p:cNvSpPr>
            <a:spLocks/>
          </p:cNvSpPr>
          <p:nvPr/>
        </p:nvSpPr>
        <p:spPr bwMode="auto">
          <a:xfrm>
            <a:off x="6991945" y="3645128"/>
            <a:ext cx="8848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l"/>
            <a:r>
              <a:rPr lang="en-US" sz="1700" b="1">
                <a:cs typeface="Gill Sans" charset="0"/>
              </a:rPr>
              <a:t> </a:t>
            </a:r>
            <a:br>
              <a:rPr lang="en-US" sz="1700" b="1">
                <a:cs typeface="Gill Sans" charset="0"/>
              </a:rPr>
            </a:br>
            <a:r>
              <a:rPr lang="en-US" sz="1700" b="1">
                <a:cs typeface="Gill Sans" charset="0"/>
              </a:rPr>
              <a:t>Find.Fast</a:t>
            </a:r>
          </a:p>
        </p:txBody>
      </p:sp>
      <p:sp>
        <p:nvSpPr>
          <p:cNvPr id="579590" name="Rectangle 9"/>
          <p:cNvSpPr>
            <a:spLocks/>
          </p:cNvSpPr>
          <p:nvPr/>
        </p:nvSpPr>
        <p:spPr bwMode="auto">
          <a:xfrm>
            <a:off x="0" y="138410"/>
            <a:ext cx="9135070" cy="3018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6700">
                <a:cs typeface="Gill Sans" charset="0"/>
              </a:rPr>
              <a:t>Clear Quantified </a:t>
            </a:r>
            <a:br>
              <a:rPr lang="en-US" sz="6700">
                <a:cs typeface="Gill Sans" charset="0"/>
              </a:rPr>
            </a:br>
            <a:r>
              <a:rPr lang="en-US" sz="6700">
                <a:cs typeface="Gill Sans" charset="0"/>
              </a:rPr>
              <a:t>Stakeholder Values</a:t>
            </a:r>
          </a:p>
          <a:p>
            <a:r>
              <a:rPr lang="en-US" sz="6700">
                <a:cs typeface="Gill Sans" charset="0"/>
              </a:rPr>
              <a:t>Product Values</a:t>
            </a:r>
          </a:p>
        </p:txBody>
      </p:sp>
    </p:spTree>
    <p:extLst>
      <p:ext uri="{BB962C8B-B14F-4D97-AF65-F5344CB8AC3E}">
        <p14:creationId xmlns:p14="http://schemas.microsoft.com/office/powerpoint/2010/main" val="2211618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Text Box 1"/>
          <p:cNvSpPr txBox="1">
            <a:spLocks noChangeArrowheads="1"/>
          </p:cNvSpPr>
          <p:nvPr/>
        </p:nvSpPr>
        <p:spPr bwMode="auto">
          <a:xfrm>
            <a:off x="4406801" y="6509742"/>
            <a:ext cx="321469"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74D41257-F034-3640-A3C8-F1BA66AAA4D1}" type="slidenum">
              <a:rPr lang="en-US" sz="1300">
                <a:solidFill>
                  <a:schemeClr val="tx1"/>
                </a:solidFill>
                <a:cs typeface="Gill Sans" charset="0"/>
              </a:rPr>
              <a:pPr eaLnBrk="1" hangingPunct="1"/>
              <a:t>225</a:t>
            </a:fld>
            <a:endParaRPr lang="en-US" sz="1300">
              <a:solidFill>
                <a:schemeClr val="tx1"/>
              </a:solidFill>
              <a:cs typeface="Gill Sans" charset="0"/>
            </a:endParaRPr>
          </a:p>
        </p:txBody>
      </p:sp>
      <p:sp>
        <p:nvSpPr>
          <p:cNvPr id="580611" name="Rectangle 2"/>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graphicFrame>
        <p:nvGraphicFramePr>
          <p:cNvPr id="220163" name="Group 3"/>
          <p:cNvGraphicFramePr>
            <a:graphicFrameLocks noGrp="1"/>
          </p:cNvGraphicFramePr>
          <p:nvPr/>
        </p:nvGraphicFramePr>
        <p:xfrm>
          <a:off x="696516" y="732234"/>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Training Costs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User Productivity</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Profit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40%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Market Share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3387"/>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3387"/>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3387"/>
                      </a:srgbClr>
                    </a:solidFill>
                  </a:tcPr>
                </a:tc>
              </a:tr>
            </a:tbl>
          </a:graphicData>
        </a:graphic>
      </p:graphicFrame>
      <p:graphicFrame>
        <p:nvGraphicFramePr>
          <p:cNvPr id="220207" name="Group 47"/>
          <p:cNvGraphicFramePr>
            <a:graphicFrameLocks noGrp="1"/>
          </p:cNvGraphicFramePr>
          <p:nvPr/>
        </p:nvGraphicFramePr>
        <p:xfrm>
          <a:off x="1285875" y="214312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Intuitiveness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Find.Fast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Training Costs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User Productivity</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3387"/>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3387"/>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3387"/>
                      </a:srgbClr>
                    </a:solidFill>
                  </a:tcPr>
                </a:tc>
              </a:tr>
            </a:tbl>
          </a:graphicData>
        </a:graphic>
      </p:graphicFrame>
      <p:graphicFrame>
        <p:nvGraphicFramePr>
          <p:cNvPr id="220251" name="Group 91"/>
          <p:cNvGraphicFramePr>
            <a:graphicFrameLocks noGrp="1"/>
          </p:cNvGraphicFramePr>
          <p:nvPr/>
        </p:nvGraphicFramePr>
        <p:xfrm>
          <a:off x="1946672" y="3625453"/>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alpha val="59999"/>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GUI Style Rex</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alpha val="59999"/>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Service Guide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alpha val="59999"/>
                      </a:schemeClr>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Find.Fast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alpha val="59999"/>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alpha val="59999"/>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35 %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alpha val="59999"/>
                      </a:schemeClr>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Performance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alpha val="59999"/>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alpha val="59999"/>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80 %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alpha val="59999"/>
                      </a:schemeClr>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129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1293"/>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11293"/>
                      </a:srgbClr>
                    </a:solidFill>
                  </a:tcPr>
                </a:tc>
              </a:tr>
            </a:tbl>
          </a:graphicData>
        </a:graphic>
      </p:graphicFrame>
      <p:sp>
        <p:nvSpPr>
          <p:cNvPr id="580678" name="Rectangle 135"/>
          <p:cNvSpPr>
            <a:spLocks/>
          </p:cNvSpPr>
          <p:nvPr/>
        </p:nvSpPr>
        <p:spPr bwMode="auto">
          <a:xfrm>
            <a:off x="4573117" y="5040808"/>
            <a:ext cx="4572000" cy="10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2200">
                <a:cs typeface="Gill Sans" charset="0"/>
              </a:rPr>
              <a:t>Scrum Develop</a:t>
            </a:r>
          </a:p>
          <a:p>
            <a:pPr algn="l"/>
            <a:r>
              <a:rPr lang="en-US" sz="2200">
                <a:cs typeface="Gill Sans" charset="0"/>
              </a:rPr>
              <a:t>We measure improvements</a:t>
            </a:r>
          </a:p>
          <a:p>
            <a:pPr algn="l"/>
            <a:r>
              <a:rPr lang="en-US" sz="2200">
                <a:cs typeface="Gill Sans" charset="0"/>
              </a:rPr>
              <a:t>Learn and Repeat</a:t>
            </a:r>
          </a:p>
        </p:txBody>
      </p:sp>
      <p:graphicFrame>
        <p:nvGraphicFramePr>
          <p:cNvPr id="220296" name="Group 136"/>
          <p:cNvGraphicFramePr>
            <a:graphicFrameLocks noGrp="1"/>
          </p:cNvGraphicFramePr>
          <p:nvPr/>
        </p:nvGraphicFramePr>
        <p:xfrm>
          <a:off x="2652117" y="5072063"/>
          <a:ext cx="1562695" cy="1036320"/>
        </p:xfrm>
        <a:graphic>
          <a:graphicData uri="http://schemas.openxmlformats.org/drawingml/2006/table">
            <a:tbl>
              <a:tblPr/>
              <a:tblGrid>
                <a:gridCol w="1562695"/>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Prioritized List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Service Guide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Solution 9</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3. Solution 7</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80691" name="Rectangle 154"/>
          <p:cNvSpPr>
            <a:spLocks/>
          </p:cNvSpPr>
          <p:nvPr/>
        </p:nvSpPr>
        <p:spPr bwMode="auto">
          <a:xfrm>
            <a:off x="892969" y="62508"/>
            <a:ext cx="7358063"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4000">
                <a:cs typeface="Gill Sans" charset="0"/>
              </a:rPr>
              <a:t>Value Decision Tables</a:t>
            </a:r>
          </a:p>
        </p:txBody>
      </p:sp>
      <p:sp>
        <p:nvSpPr>
          <p:cNvPr id="580692" name="Rectangle 155"/>
          <p:cNvSpPr>
            <a:spLocks/>
          </p:cNvSpPr>
          <p:nvPr/>
        </p:nvSpPr>
        <p:spPr bwMode="auto">
          <a:xfrm>
            <a:off x="1227832" y="1334988"/>
            <a:ext cx="6179344" cy="1053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6700">
                <a:cs typeface="Gill Sans" charset="0"/>
              </a:rPr>
              <a:t>Connect all levels</a:t>
            </a:r>
          </a:p>
        </p:txBody>
      </p:sp>
    </p:spTree>
    <p:extLst>
      <p:ext uri="{BB962C8B-B14F-4D97-AF65-F5344CB8AC3E}">
        <p14:creationId xmlns:p14="http://schemas.microsoft.com/office/powerpoint/2010/main" val="1300922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1634" name="Text Box 1"/>
          <p:cNvSpPr txBox="1">
            <a:spLocks noChangeArrowheads="1"/>
          </p:cNvSpPr>
          <p:nvPr/>
        </p:nvSpPr>
        <p:spPr bwMode="auto">
          <a:xfrm>
            <a:off x="4470426" y="6509742"/>
            <a:ext cx="193104"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56D4A667-1CDD-CF48-8016-45B3CD57508E}" type="slidenum">
              <a:rPr lang="en-US" sz="1300">
                <a:solidFill>
                  <a:schemeClr val="tx1"/>
                </a:solidFill>
                <a:cs typeface="Gill Sans" charset="0"/>
              </a:rPr>
              <a:pPr eaLnBrk="1" hangingPunct="1"/>
              <a:t>226</a:t>
            </a:fld>
            <a:endParaRPr lang="en-US" sz="1300">
              <a:solidFill>
                <a:schemeClr val="tx1"/>
              </a:solidFill>
              <a:cs typeface="Gill Sans" charset="0"/>
            </a:endParaRPr>
          </a:p>
        </p:txBody>
      </p:sp>
      <p:sp>
        <p:nvSpPr>
          <p:cNvPr id="581635" name="Rectangle 2"/>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graphicFrame>
        <p:nvGraphicFramePr>
          <p:cNvPr id="221187" name="Group 3"/>
          <p:cNvGraphicFramePr>
            <a:graphicFrameLocks noGrp="1"/>
          </p:cNvGraphicFramePr>
          <p:nvPr/>
        </p:nvGraphicFramePr>
        <p:xfrm>
          <a:off x="696516" y="732234"/>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Training Costs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User Productivity</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Profit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40%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Market Share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3387"/>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3387"/>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3387"/>
                      </a:srgbClr>
                    </a:solidFill>
                  </a:tcPr>
                </a:tc>
              </a:tr>
            </a:tbl>
          </a:graphicData>
        </a:graphic>
      </p:graphicFrame>
      <p:graphicFrame>
        <p:nvGraphicFramePr>
          <p:cNvPr id="221231" name="Group 47"/>
          <p:cNvGraphicFramePr>
            <a:graphicFrameLocks noGrp="1"/>
          </p:cNvGraphicFramePr>
          <p:nvPr/>
        </p:nvGraphicFramePr>
        <p:xfrm>
          <a:off x="1285875" y="214312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Intuitiveness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Find.Fast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Training Costs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User Productivity</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3387"/>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3387"/>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3387"/>
                      </a:srgbClr>
                    </a:solidFill>
                  </a:tcPr>
                </a:tc>
              </a:tr>
            </a:tbl>
          </a:graphicData>
        </a:graphic>
      </p:graphicFrame>
      <p:graphicFrame>
        <p:nvGraphicFramePr>
          <p:cNvPr id="221275" name="Group 91"/>
          <p:cNvGraphicFramePr>
            <a:graphicFrameLocks noGrp="1"/>
          </p:cNvGraphicFramePr>
          <p:nvPr/>
        </p:nvGraphicFramePr>
        <p:xfrm>
          <a:off x="1946672" y="3625453"/>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alpha val="17999"/>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GUI Style Rex</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alpha val="17999"/>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Service Guide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alpha val="17999"/>
                      </a:schemeClr>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Find.Fast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alpha val="17999"/>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alpha val="17999"/>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35 %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alpha val="17999"/>
                      </a:schemeClr>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Performance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alpha val="17999"/>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alpha val="17999"/>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80 %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alpha val="17999"/>
                      </a:schemeClr>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3387"/>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3387"/>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3387"/>
                      </a:srgbClr>
                    </a:solidFill>
                  </a:tcPr>
                </a:tc>
              </a:tr>
            </a:tbl>
          </a:graphicData>
        </a:graphic>
      </p:graphicFrame>
      <p:sp>
        <p:nvSpPr>
          <p:cNvPr id="581702" name="Rectangle 135"/>
          <p:cNvSpPr>
            <a:spLocks/>
          </p:cNvSpPr>
          <p:nvPr/>
        </p:nvSpPr>
        <p:spPr bwMode="auto">
          <a:xfrm>
            <a:off x="4573117" y="5040808"/>
            <a:ext cx="4572000" cy="10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2200">
                <a:cs typeface="Gill Sans" charset="0"/>
              </a:rPr>
              <a:t>Scrum Develop</a:t>
            </a:r>
          </a:p>
          <a:p>
            <a:pPr algn="l"/>
            <a:r>
              <a:rPr lang="en-US" sz="2200">
                <a:cs typeface="Gill Sans" charset="0"/>
              </a:rPr>
              <a:t>We measure improvements</a:t>
            </a:r>
          </a:p>
          <a:p>
            <a:pPr algn="l"/>
            <a:r>
              <a:rPr lang="en-US" sz="2200">
                <a:cs typeface="Gill Sans" charset="0"/>
              </a:rPr>
              <a:t>Learn and Repeat</a:t>
            </a:r>
          </a:p>
        </p:txBody>
      </p:sp>
      <p:graphicFrame>
        <p:nvGraphicFramePr>
          <p:cNvPr id="221320" name="Group 136"/>
          <p:cNvGraphicFramePr>
            <a:graphicFrameLocks noGrp="1"/>
          </p:cNvGraphicFramePr>
          <p:nvPr/>
        </p:nvGraphicFramePr>
        <p:xfrm>
          <a:off x="2652117" y="5072063"/>
          <a:ext cx="1562695" cy="1036320"/>
        </p:xfrm>
        <a:graphic>
          <a:graphicData uri="http://schemas.openxmlformats.org/drawingml/2006/table">
            <a:tbl>
              <a:tblPr/>
              <a:tblGrid>
                <a:gridCol w="1562695"/>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Prioritized List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Service Guide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Solution 9</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3. Solution 7</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81715" name="Rectangle 154"/>
          <p:cNvSpPr>
            <a:spLocks/>
          </p:cNvSpPr>
          <p:nvPr/>
        </p:nvSpPr>
        <p:spPr bwMode="auto">
          <a:xfrm>
            <a:off x="892969" y="62508"/>
            <a:ext cx="7358063"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4000">
                <a:cs typeface="Gill Sans" charset="0"/>
              </a:rPr>
              <a:t>Value Decision Tables</a:t>
            </a:r>
          </a:p>
        </p:txBody>
      </p:sp>
      <p:sp>
        <p:nvSpPr>
          <p:cNvPr id="581716" name="Rectangle 155"/>
          <p:cNvSpPr>
            <a:spLocks/>
          </p:cNvSpPr>
          <p:nvPr/>
        </p:nvSpPr>
        <p:spPr bwMode="auto">
          <a:xfrm>
            <a:off x="125016" y="1263551"/>
            <a:ext cx="8635008"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6700">
                <a:cs typeface="Gill Sans" charset="0"/>
              </a:rPr>
              <a:t>The secret </a:t>
            </a:r>
            <a:br>
              <a:rPr lang="en-US" sz="6700">
                <a:cs typeface="Gill Sans" charset="0"/>
              </a:rPr>
            </a:br>
            <a:r>
              <a:rPr lang="en-US" sz="6700">
                <a:cs typeface="Gill Sans" charset="0"/>
              </a:rPr>
              <a:t>of a powerful </a:t>
            </a:r>
            <a:br>
              <a:rPr lang="en-US" sz="6700">
                <a:cs typeface="Gill Sans" charset="0"/>
              </a:rPr>
            </a:br>
            <a:r>
              <a:rPr lang="en-US" sz="6700">
                <a:cs typeface="Gill Sans" charset="0"/>
              </a:rPr>
              <a:t>product backlog </a:t>
            </a:r>
            <a:br>
              <a:rPr lang="en-US" sz="6700">
                <a:cs typeface="Gill Sans" charset="0"/>
              </a:rPr>
            </a:br>
            <a:r>
              <a:rPr lang="en-US" sz="6700">
                <a:cs typeface="Gill Sans" charset="0"/>
              </a:rPr>
              <a:t>is...</a:t>
            </a:r>
          </a:p>
        </p:txBody>
      </p:sp>
    </p:spTree>
    <p:extLst>
      <p:ext uri="{BB962C8B-B14F-4D97-AF65-F5344CB8AC3E}">
        <p14:creationId xmlns:p14="http://schemas.microsoft.com/office/powerpoint/2010/main" val="946515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682" name="Text Box 1"/>
          <p:cNvSpPr txBox="1">
            <a:spLocks noChangeArrowheads="1"/>
          </p:cNvSpPr>
          <p:nvPr/>
        </p:nvSpPr>
        <p:spPr bwMode="auto">
          <a:xfrm>
            <a:off x="4470426" y="6509742"/>
            <a:ext cx="193104"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C7D28336-0943-954C-9DAA-ED25623502A1}" type="slidenum">
              <a:rPr lang="en-US" sz="1300">
                <a:solidFill>
                  <a:schemeClr val="tx1"/>
                </a:solidFill>
                <a:cs typeface="Gill Sans" charset="0"/>
              </a:rPr>
              <a:pPr eaLnBrk="1" hangingPunct="1"/>
              <a:t>227</a:t>
            </a:fld>
            <a:endParaRPr lang="en-US" sz="1300">
              <a:solidFill>
                <a:schemeClr val="tx1"/>
              </a:solidFill>
              <a:cs typeface="Gill Sans" charset="0"/>
            </a:endParaRPr>
          </a:p>
        </p:txBody>
      </p:sp>
      <p:sp>
        <p:nvSpPr>
          <p:cNvPr id="583683" name="Rectangle 2"/>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graphicFrame>
        <p:nvGraphicFramePr>
          <p:cNvPr id="223235" name="Group 3"/>
          <p:cNvGraphicFramePr>
            <a:graphicFrameLocks noGrp="1"/>
          </p:cNvGraphicFramePr>
          <p:nvPr/>
        </p:nvGraphicFramePr>
        <p:xfrm>
          <a:off x="696516" y="732234"/>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Training Costs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User Productivity</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Profit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40%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Market Share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3387"/>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3387"/>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3387"/>
                      </a:srgbClr>
                    </a:solidFill>
                  </a:tcPr>
                </a:tc>
              </a:tr>
            </a:tbl>
          </a:graphicData>
        </a:graphic>
      </p:graphicFrame>
      <p:graphicFrame>
        <p:nvGraphicFramePr>
          <p:cNvPr id="223279" name="Group 47"/>
          <p:cNvGraphicFramePr>
            <a:graphicFrameLocks noGrp="1"/>
          </p:cNvGraphicFramePr>
          <p:nvPr/>
        </p:nvGraphicFramePr>
        <p:xfrm>
          <a:off x="1285875" y="2143125"/>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Intuitiveness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Find.Fast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Training Costs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User Productivity</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3387"/>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3387"/>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3387"/>
                      </a:srgbClr>
                    </a:solidFill>
                  </a:tcPr>
                </a:tc>
              </a:tr>
            </a:tbl>
          </a:graphicData>
        </a:graphic>
      </p:graphicFrame>
      <p:graphicFrame>
        <p:nvGraphicFramePr>
          <p:cNvPr id="223323" name="Group 91"/>
          <p:cNvGraphicFramePr>
            <a:graphicFrameLocks noGrp="1"/>
          </p:cNvGraphicFramePr>
          <p:nvPr/>
        </p:nvGraphicFramePr>
        <p:xfrm>
          <a:off x="1946672" y="3625453"/>
          <a:ext cx="5481713" cy="1036320"/>
        </p:xfrm>
        <a:graphic>
          <a:graphicData uri="http://schemas.openxmlformats.org/drawingml/2006/table">
            <a:tbl>
              <a:tblPr/>
              <a:tblGrid>
                <a:gridCol w="1827238"/>
                <a:gridCol w="1827237"/>
                <a:gridCol w="1827238"/>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endPar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alpha val="17999"/>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GUI Style Rex</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alpha val="17999"/>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Service Guide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alpha val="17999"/>
                      </a:schemeClr>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Find.Fast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alpha val="17999"/>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alpha val="17999"/>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35 %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alpha val="17999"/>
                      </a:schemeClr>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Performance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alpha val="17999"/>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50%</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alpha val="17999"/>
                      </a:scheme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80 %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1">
                        <a:alpha val="17999"/>
                      </a:schemeClr>
                    </a:solid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Resources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3387"/>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3387"/>
                      </a:srgbClr>
                    </a:solidFill>
                  </a:tcPr>
                </a:tc>
                <a:tc>
                  <a:txBody>
                    <a:bodyPr/>
                    <a:lstStyle/>
                    <a:p>
                      <a:pPr marL="0" marR="0" lvl="0" indent="0" algn="ctr"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0004">
                        <a:alpha val="3387"/>
                      </a:srgbClr>
                    </a:solidFill>
                  </a:tcPr>
                </a:tc>
              </a:tr>
            </a:tbl>
          </a:graphicData>
        </a:graphic>
      </p:graphicFrame>
      <p:sp>
        <p:nvSpPr>
          <p:cNvPr id="583750" name="Rectangle 135"/>
          <p:cNvSpPr>
            <a:spLocks/>
          </p:cNvSpPr>
          <p:nvPr/>
        </p:nvSpPr>
        <p:spPr bwMode="auto">
          <a:xfrm>
            <a:off x="4573117" y="5040808"/>
            <a:ext cx="4572000" cy="10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r>
              <a:rPr lang="en-US" sz="2200">
                <a:cs typeface="Gill Sans" charset="0"/>
              </a:rPr>
              <a:t>Scrum Develop</a:t>
            </a:r>
          </a:p>
          <a:p>
            <a:pPr algn="l"/>
            <a:r>
              <a:rPr lang="en-US" sz="2200">
                <a:cs typeface="Gill Sans" charset="0"/>
              </a:rPr>
              <a:t>We measure improvements</a:t>
            </a:r>
          </a:p>
          <a:p>
            <a:pPr algn="l"/>
            <a:r>
              <a:rPr lang="en-US" sz="2200">
                <a:cs typeface="Gill Sans" charset="0"/>
              </a:rPr>
              <a:t>Learn and Repeat</a:t>
            </a:r>
          </a:p>
        </p:txBody>
      </p:sp>
      <p:graphicFrame>
        <p:nvGraphicFramePr>
          <p:cNvPr id="223368" name="Group 136"/>
          <p:cNvGraphicFramePr>
            <a:graphicFrameLocks noGrp="1"/>
          </p:cNvGraphicFramePr>
          <p:nvPr/>
        </p:nvGraphicFramePr>
        <p:xfrm>
          <a:off x="2652117" y="5072063"/>
          <a:ext cx="1562695" cy="1036320"/>
        </p:xfrm>
        <a:graphic>
          <a:graphicData uri="http://schemas.openxmlformats.org/drawingml/2006/table">
            <a:tbl>
              <a:tblPr/>
              <a:tblGrid>
                <a:gridCol w="1562695"/>
              </a:tblGrid>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Prioritized List</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1. Service Guide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2. Solution 9</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7287">
                <a:tc>
                  <a:txBody>
                    <a:bodyPr/>
                    <a:lstStyle/>
                    <a:p>
                      <a:pPr marL="0" marR="0" lvl="0" indent="0" algn="l" defTabSz="914400" rtl="0" eaLnBrk="1" fontAlgn="base" latinLnBrk="0" hangingPunct="1">
                        <a:lnSpc>
                          <a:spcPct val="100000"/>
                        </a:lnSpc>
                        <a:spcBef>
                          <a:spcPct val="0"/>
                        </a:spcBef>
                        <a:spcAft>
                          <a:spcPct val="0"/>
                        </a:spcAft>
                        <a:buClrTx/>
                        <a:buSzPct val="171000"/>
                        <a:buFont typeface="Gill Sans" charset="0"/>
                        <a:buNone/>
                        <a:tabLst>
                          <a:tab pos="914400" algn="l"/>
                        </a:tabLst>
                      </a:pPr>
                      <a:r>
                        <a:rPr kumimoji="0" lang="en-US" sz="1700" b="0" i="0" u="none" strike="noStrike" cap="none" normalizeH="0" baseline="0">
                          <a:ln>
                            <a:noFill/>
                          </a:ln>
                          <a:solidFill>
                            <a:schemeClr val="tx1"/>
                          </a:solidFill>
                          <a:effectLst/>
                          <a:latin typeface="Gill Sans" charset="0"/>
                          <a:ea typeface="ヒラギノ角ゴ ProN W3" charset="-128"/>
                          <a:cs typeface="ヒラギノ角ゴ ProN W3" charset="-128"/>
                          <a:sym typeface="Gill Sans" charset="0"/>
                        </a:rPr>
                        <a:t>3. Solution 7</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83763" name="Rectangle 154"/>
          <p:cNvSpPr>
            <a:spLocks/>
          </p:cNvSpPr>
          <p:nvPr/>
        </p:nvSpPr>
        <p:spPr bwMode="auto">
          <a:xfrm>
            <a:off x="892969" y="62508"/>
            <a:ext cx="7358063"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4000">
                <a:cs typeface="Gill Sans" charset="0"/>
              </a:rPr>
              <a:t>Value Decision Tables</a:t>
            </a:r>
          </a:p>
        </p:txBody>
      </p:sp>
      <p:sp>
        <p:nvSpPr>
          <p:cNvPr id="583764" name="Rectangle 155"/>
          <p:cNvSpPr>
            <a:spLocks/>
          </p:cNvSpPr>
          <p:nvPr/>
        </p:nvSpPr>
        <p:spPr bwMode="auto">
          <a:xfrm>
            <a:off x="125015" y="1263551"/>
            <a:ext cx="901005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6700">
                <a:cs typeface="Gill Sans" charset="0"/>
              </a:rPr>
              <a:t>continuous prioritization </a:t>
            </a:r>
            <a:br>
              <a:rPr lang="en-US" sz="6700">
                <a:cs typeface="Gill Sans" charset="0"/>
              </a:rPr>
            </a:br>
            <a:r>
              <a:rPr lang="en-US" sz="6700">
                <a:cs typeface="Gill Sans" charset="0"/>
              </a:rPr>
              <a:t>based on </a:t>
            </a:r>
            <a:br>
              <a:rPr lang="en-US" sz="6700">
                <a:cs typeface="Gill Sans" charset="0"/>
              </a:rPr>
            </a:br>
            <a:r>
              <a:rPr lang="en-US" sz="6700">
                <a:cs typeface="Gill Sans" charset="0"/>
              </a:rPr>
              <a:t>Value Delivered</a:t>
            </a:r>
          </a:p>
          <a:p>
            <a:r>
              <a:rPr lang="en-US" sz="6700">
                <a:cs typeface="Gill Sans" charset="0"/>
              </a:rPr>
              <a:t>over costs</a:t>
            </a:r>
          </a:p>
        </p:txBody>
      </p:sp>
    </p:spTree>
    <p:extLst>
      <p:ext uri="{BB962C8B-B14F-4D97-AF65-F5344CB8AC3E}">
        <p14:creationId xmlns:p14="http://schemas.microsoft.com/office/powerpoint/2010/main" val="3571256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C0546245-2DE4-B34B-B262-6AFEBE142116}" type="slidenum">
              <a:rPr lang="en-US" sz="1300">
                <a:solidFill>
                  <a:schemeClr val="tx1"/>
                </a:solidFill>
                <a:cs typeface="Gill Sans" charset="0"/>
              </a:rPr>
              <a:pPr eaLnBrk="1" hangingPunct="1"/>
              <a:t>228</a:t>
            </a:fld>
            <a:endParaRPr lang="en-US" sz="1300">
              <a:solidFill>
                <a:schemeClr val="tx1"/>
              </a:solidFill>
              <a:cs typeface="Gill Sans" charset="0"/>
            </a:endParaRPr>
          </a:p>
        </p:txBody>
      </p:sp>
      <p:sp>
        <p:nvSpPr>
          <p:cNvPr id="585731" name="Rectangle 1"/>
          <p:cNvSpPr>
            <a:spLocks noGrp="1" noChangeArrowheads="1"/>
          </p:cNvSpPr>
          <p:nvPr>
            <p:ph type="title"/>
          </p:nvPr>
        </p:nvSpPr>
        <p:spPr>
          <a:xfrm>
            <a:off x="500063" y="750094"/>
            <a:ext cx="8340328" cy="3804047"/>
          </a:xfrm>
        </p:spPr>
        <p:txBody>
          <a:bodyPr/>
          <a:lstStyle/>
          <a:p>
            <a:pPr eaLnBrk="1" hangingPunct="1"/>
            <a:r>
              <a:rPr lang="en-US" sz="4300">
                <a:latin typeface="Gill Sans" charset="0"/>
                <a:ea typeface="ヒラギノ角ゴ ProN W3" charset="0"/>
                <a:cs typeface="ヒラギノ角ゴ ProN W3" charset="0"/>
              </a:rPr>
              <a:t>deliver </a:t>
            </a:r>
            <a:r>
              <a:rPr lang="en-US" sz="4300">
                <a:latin typeface="Gill Sans" charset="0"/>
                <a:ea typeface="ヒラギノ角ゴ ProN W6" charset="0"/>
                <a:cs typeface="ヒラギノ角ゴ ProN W6" charset="0"/>
              </a:rPr>
              <a:t/>
            </a:r>
            <a:br>
              <a:rPr lang="en-US" sz="4300">
                <a:latin typeface="Gill Sans" charset="0"/>
                <a:ea typeface="ヒラギノ角ゴ ProN W6" charset="0"/>
                <a:cs typeface="ヒラギノ角ゴ ProN W6" charset="0"/>
              </a:rPr>
            </a:br>
            <a:r>
              <a:rPr lang="en-US" sz="4300">
                <a:latin typeface="Gill Sans" charset="0"/>
                <a:ea typeface="ヒラギノ角ゴ ProN W3" charset="0"/>
                <a:cs typeface="ヒラギノ角ゴ ProN W3" charset="0"/>
              </a:rPr>
              <a:t>value to stakeholders, </a:t>
            </a:r>
            <a:r>
              <a:rPr lang="en-US" sz="4300">
                <a:latin typeface="Gill Sans" charset="0"/>
                <a:ea typeface="ヒラギノ角ゴ ProN W6" charset="0"/>
                <a:cs typeface="ヒラギノ角ゴ ProN W6" charset="0"/>
              </a:rPr>
              <a:t/>
            </a:r>
            <a:br>
              <a:rPr lang="en-US" sz="4300">
                <a:latin typeface="Gill Sans" charset="0"/>
                <a:ea typeface="ヒラギノ角ゴ ProN W6" charset="0"/>
                <a:cs typeface="ヒラギノ角ゴ ProN W6" charset="0"/>
              </a:rPr>
            </a:br>
            <a:r>
              <a:rPr lang="en-US" sz="4300">
                <a:latin typeface="Gill Sans" charset="0"/>
                <a:ea typeface="ヒラギノ角ゴ ProN W3" charset="0"/>
                <a:cs typeface="ヒラギノ角ゴ ProN W3" charset="0"/>
              </a:rPr>
              <a:t>within agreeable resources.</a:t>
            </a:r>
          </a:p>
        </p:txBody>
      </p:sp>
    </p:spTree>
    <p:extLst>
      <p:ext uri="{BB962C8B-B14F-4D97-AF65-F5344CB8AC3E}">
        <p14:creationId xmlns:p14="http://schemas.microsoft.com/office/powerpoint/2010/main" val="2309136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Rectangle 1"/>
          <p:cNvSpPr>
            <a:spLocks noGrp="1" noChangeArrowheads="1"/>
          </p:cNvSpPr>
          <p:nvPr>
            <p:ph type="title"/>
          </p:nvPr>
        </p:nvSpPr>
        <p:spPr/>
        <p:txBody>
          <a:bodyPr/>
          <a:lstStyle/>
          <a:p>
            <a:pPr eaLnBrk="1" hangingPunct="1"/>
            <a:r>
              <a:rPr lang="en-US">
                <a:latin typeface="Gill Sans" charset="0"/>
                <a:ea typeface="ヒラギノ角ゴ ProN W3" charset="0"/>
                <a:cs typeface="ヒラギノ角ゴ ProN W3" charset="0"/>
              </a:rPr>
              <a:t>What you can do immediately!</a:t>
            </a:r>
          </a:p>
        </p:txBody>
      </p:sp>
      <p:sp>
        <p:nvSpPr>
          <p:cNvPr id="587779" name="Rectangle 2"/>
          <p:cNvSpPr>
            <a:spLocks noGrp="1" noChangeArrowheads="1"/>
          </p:cNvSpPr>
          <p:nvPr>
            <p:ph type="body" idx="1"/>
          </p:nvPr>
        </p:nvSpPr>
        <p:spPr/>
        <p:txBody>
          <a:bodyPr/>
          <a:lstStyle/>
          <a:p>
            <a:pPr marL="625056"/>
            <a:r>
              <a:rPr lang="en-US" sz="3900">
                <a:latin typeface="Gill Sans" charset="0"/>
                <a:ea typeface="ヒラギノ角ゴ ProN W3" charset="0"/>
                <a:cs typeface="ヒラギノ角ゴ ProN W3" charset="0"/>
              </a:rPr>
              <a:t>List your Stakeholders</a:t>
            </a:r>
          </a:p>
          <a:p>
            <a:pPr marL="625056"/>
            <a:r>
              <a:rPr lang="en-US" sz="3900">
                <a:latin typeface="Gill Sans" charset="0"/>
                <a:ea typeface="ヒラギノ角ゴ ProN W3" charset="0"/>
                <a:cs typeface="ヒラギノ角ゴ ProN W3" charset="0"/>
              </a:rPr>
              <a:t>Quantify their critical Values</a:t>
            </a:r>
          </a:p>
          <a:p>
            <a:pPr marL="625056"/>
            <a:r>
              <a:rPr lang="en-US" sz="3900">
                <a:latin typeface="Gill Sans" charset="0"/>
                <a:ea typeface="ヒラギノ角ゴ ProN W3" charset="0"/>
                <a:cs typeface="ヒラギノ角ゴ ProN W3" charset="0"/>
              </a:rPr>
              <a:t>For every Solution/Strategy, check that it impacts the critical Values.</a:t>
            </a:r>
          </a:p>
        </p:txBody>
      </p:sp>
    </p:spTree>
    <p:extLst>
      <p:ext uri="{BB962C8B-B14F-4D97-AF65-F5344CB8AC3E}">
        <p14:creationId xmlns:p14="http://schemas.microsoft.com/office/powerpoint/2010/main" val="2031565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Game 5a: Defining a Scale of Measure for Critical Objectives</a:t>
            </a:r>
            <a:endParaRPr lang="en-GB" dirty="0"/>
          </a:p>
        </p:txBody>
      </p:sp>
      <p:sp>
        <p:nvSpPr>
          <p:cNvPr id="3" name="Text Placeholder 2"/>
          <p:cNvSpPr>
            <a:spLocks noGrp="1"/>
          </p:cNvSpPr>
          <p:nvPr>
            <p:ph type="body" idx="1"/>
          </p:nvPr>
        </p:nvSpPr>
        <p:spPr/>
        <p:txBody>
          <a:bodyPr/>
          <a:lstStyle/>
          <a:p>
            <a:r>
              <a:rPr lang="en-GB" dirty="0" smtClean="0"/>
              <a:t>Instructions</a:t>
            </a:r>
            <a:endParaRPr lang="en-GB" dirty="0"/>
          </a:p>
        </p:txBody>
      </p:sp>
      <p:sp>
        <p:nvSpPr>
          <p:cNvPr id="4" name="Content Placeholder 3"/>
          <p:cNvSpPr>
            <a:spLocks noGrp="1"/>
          </p:cNvSpPr>
          <p:nvPr>
            <p:ph sz="half" idx="2"/>
          </p:nvPr>
        </p:nvSpPr>
        <p:spPr/>
        <p:txBody>
          <a:bodyPr/>
          <a:lstStyle/>
          <a:p>
            <a:r>
              <a:rPr lang="en-GB" dirty="0" smtClean="0"/>
              <a:t>Each person will try to define a suitable scale of measure</a:t>
            </a:r>
          </a:p>
          <a:p>
            <a:r>
              <a:rPr lang="en-GB" dirty="0" smtClean="0"/>
              <a:t>The team will evaluate suggestions</a:t>
            </a:r>
          </a:p>
          <a:p>
            <a:r>
              <a:rPr lang="en-GB" dirty="0" smtClean="0"/>
              <a:t>And negotiate a scale of measure</a:t>
            </a:r>
          </a:p>
          <a:p>
            <a:pPr lvl="1"/>
            <a:r>
              <a:rPr lang="en-GB" dirty="0" smtClean="0"/>
              <a:t>In some cases a set of scales of measure are necessary</a:t>
            </a:r>
          </a:p>
          <a:p>
            <a:pPr lvl="1"/>
            <a:r>
              <a:rPr lang="en-GB" dirty="0" smtClean="0"/>
              <a:t>But try to keep it simple for  now</a:t>
            </a:r>
            <a:endParaRPr lang="en-GB" dirty="0"/>
          </a:p>
        </p:txBody>
      </p:sp>
      <p:sp>
        <p:nvSpPr>
          <p:cNvPr id="5" name="Text Placeholder 4"/>
          <p:cNvSpPr>
            <a:spLocks noGrp="1"/>
          </p:cNvSpPr>
          <p:nvPr>
            <p:ph type="body" sz="quarter" idx="3"/>
          </p:nvPr>
        </p:nvSpPr>
        <p:spPr/>
        <p:txBody>
          <a:bodyPr/>
          <a:lstStyle/>
          <a:p>
            <a:r>
              <a:rPr lang="en-GB" dirty="0" smtClean="0"/>
              <a:t>Examples</a:t>
            </a:r>
            <a:endParaRPr lang="en-GB" dirty="0"/>
          </a:p>
        </p:txBody>
      </p:sp>
      <p:sp>
        <p:nvSpPr>
          <p:cNvPr id="6" name="Content Placeholder 5"/>
          <p:cNvSpPr>
            <a:spLocks noGrp="1"/>
          </p:cNvSpPr>
          <p:nvPr>
            <p:ph sz="quarter" idx="4"/>
          </p:nvPr>
        </p:nvSpPr>
        <p:spPr/>
        <p:txBody>
          <a:bodyPr>
            <a:normAutofit fontScale="70000" lnSpcReduction="20000"/>
          </a:bodyPr>
          <a:lstStyle/>
          <a:p>
            <a:pPr marL="342900" lvl="1" indent="-342900">
              <a:buClr>
                <a:schemeClr val="accent1"/>
              </a:buClr>
            </a:pPr>
            <a:r>
              <a:rPr lang="en-GB" dirty="0" smtClean="0"/>
              <a:t>User Experience:</a:t>
            </a:r>
          </a:p>
          <a:p>
            <a:pPr marL="342900" lvl="1" indent="-342900">
              <a:buClr>
                <a:schemeClr val="accent1"/>
              </a:buClr>
            </a:pPr>
            <a:endParaRPr lang="en-GB" dirty="0" smtClean="0">
              <a:solidFill>
                <a:schemeClr val="accent3">
                  <a:lumMod val="60000"/>
                  <a:lumOff val="40000"/>
                </a:schemeClr>
              </a:solidFill>
            </a:endParaRPr>
          </a:p>
          <a:p>
            <a:pPr marL="342900" lvl="1" indent="-342900">
              <a:buClr>
                <a:schemeClr val="accent1"/>
              </a:buClr>
            </a:pPr>
            <a:r>
              <a:rPr lang="en-GB" i="1" u="sng" dirty="0" smtClean="0">
                <a:solidFill>
                  <a:schemeClr val="accent3">
                    <a:lumMod val="60000"/>
                    <a:lumOff val="40000"/>
                  </a:schemeClr>
                </a:solidFill>
              </a:rPr>
              <a:t>Ambition Level</a:t>
            </a:r>
            <a:r>
              <a:rPr lang="en-GB" dirty="0" smtClean="0">
                <a:solidFill>
                  <a:schemeClr val="accent3">
                    <a:lumMod val="60000"/>
                    <a:lumOff val="40000"/>
                  </a:schemeClr>
                </a:solidFill>
              </a:rPr>
              <a:t>: We need to improve  </a:t>
            </a:r>
            <a:r>
              <a:rPr lang="en-GB" dirty="0" smtClean="0"/>
              <a:t>User Experience </a:t>
            </a:r>
            <a:r>
              <a:rPr lang="en-GB" dirty="0" smtClean="0">
                <a:solidFill>
                  <a:schemeClr val="accent3">
                    <a:lumMod val="60000"/>
                    <a:lumOff val="40000"/>
                  </a:schemeClr>
                </a:solidFill>
              </a:rPr>
              <a:t>radically or we are out of the market. &lt;- GB</a:t>
            </a:r>
          </a:p>
          <a:p>
            <a:endParaRPr lang="en-GB" dirty="0" smtClean="0"/>
          </a:p>
          <a:p>
            <a:r>
              <a:rPr lang="en-GB" dirty="0" smtClean="0"/>
              <a:t>Scale: average time for [Users: Default All] to Get [Key Information: Default = A Date].</a:t>
            </a:r>
          </a:p>
          <a:p>
            <a:pPr lvl="1"/>
            <a:r>
              <a:rPr lang="en-GB" dirty="0" smtClean="0"/>
              <a:t>Get: defined as:  to successfully acquire what they intended to get, from [Start] to Successful Completion, Date Shows Up.</a:t>
            </a:r>
          </a:p>
          <a:p>
            <a:pPr lvl="1"/>
            <a:r>
              <a:rPr lang="en-GB" dirty="0" smtClean="0"/>
              <a:t>Start:  a realistic point where user has an urge to use the system for some purpose. Even if they are not yet near an internet device.</a:t>
            </a:r>
          </a:p>
          <a:p>
            <a:r>
              <a:rPr lang="en-GB" dirty="0" smtClean="0"/>
              <a:t>Impacts: &lt;higher level goals&gt;</a:t>
            </a:r>
            <a:endParaRPr lang="en-GB" dirty="0"/>
          </a:p>
        </p:txBody>
      </p:sp>
      <p:sp>
        <p:nvSpPr>
          <p:cNvPr id="7" name="Date Placeholder 6"/>
          <p:cNvSpPr>
            <a:spLocks noGrp="1"/>
          </p:cNvSpPr>
          <p:nvPr>
            <p:ph type="dt" sz="half" idx="10"/>
          </p:nvPr>
        </p:nvSpPr>
        <p:spPr/>
        <p:txBody>
          <a:bodyPr/>
          <a:lstStyle/>
          <a:p>
            <a:fld id="{906037CF-1240-714F-9742-DACFFD54F192}" type="datetime2">
              <a:rPr lang="en-US" smtClean="0"/>
              <a:pPr/>
              <a:t>Tuesday, 8 March 2011</a:t>
            </a:fld>
            <a:endParaRPr lang="en-GB"/>
          </a:p>
        </p:txBody>
      </p:sp>
      <p:sp>
        <p:nvSpPr>
          <p:cNvPr id="8" name="Footer Placeholder 7"/>
          <p:cNvSpPr>
            <a:spLocks noGrp="1"/>
          </p:cNvSpPr>
          <p:nvPr>
            <p:ph type="ftr" sz="quarter" idx="11"/>
          </p:nvPr>
        </p:nvSpPr>
        <p:spPr/>
        <p:txBody>
          <a:bodyPr/>
          <a:lstStyle/>
          <a:p>
            <a:r>
              <a:rPr lang="en-US" smtClean="0"/>
              <a:t>© Gilb.com</a:t>
            </a:r>
            <a:endParaRPr lang="en-GB"/>
          </a:p>
        </p:txBody>
      </p:sp>
      <p:sp>
        <p:nvSpPr>
          <p:cNvPr id="9" name="Slide Number Placeholder 8"/>
          <p:cNvSpPr>
            <a:spLocks noGrp="1"/>
          </p:cNvSpPr>
          <p:nvPr>
            <p:ph type="sldNum" sz="quarter" idx="12"/>
          </p:nvPr>
        </p:nvSpPr>
        <p:spPr/>
        <p:txBody>
          <a:bodyPr/>
          <a:lstStyle/>
          <a:p>
            <a:fld id="{1DD9AF87-53B6-FD4A-B2D3-CF1EEADDF73C}" type="slidenum">
              <a:rPr lang="en-GB" smtClean="0"/>
              <a:pPr/>
              <a:t>23</a:t>
            </a:fld>
            <a:endParaRPr lang="en-GB"/>
          </a:p>
        </p:txBody>
      </p:sp>
    </p:spTree>
  </p:cSld>
  <p:clrMapOvr>
    <a:masterClrMapping/>
  </p:clrMapOvr>
  <p:timing>
    <p:tnLst>
      <p:par>
        <p:cTn xmlns:p14="http://schemas.microsoft.com/office/powerpoint/2010/mai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1"/>
          <p:cNvSpPr>
            <a:spLocks noGrp="1" noChangeArrowheads="1"/>
          </p:cNvSpPr>
          <p:nvPr>
            <p:ph type="title"/>
          </p:nvPr>
        </p:nvSpPr>
        <p:spPr>
          <a:xfrm>
            <a:off x="580430" y="116086"/>
            <a:ext cx="7983141" cy="6572250"/>
          </a:xfrm>
        </p:spPr>
        <p:txBody>
          <a:bodyPr/>
          <a:lstStyle/>
          <a:p>
            <a:pPr eaLnBrk="1" hangingPunct="1"/>
            <a:r>
              <a:rPr lang="en-US">
                <a:latin typeface="Gill Sans" charset="0"/>
                <a:ea typeface="ヒラギノ角ゴ ProN W3" charset="0"/>
                <a:cs typeface="ヒラギノ角ゴ ProN W3" charset="0"/>
              </a:rPr>
              <a:t>We have a challenge ...</a:t>
            </a:r>
          </a:p>
        </p:txBody>
      </p:sp>
    </p:spTree>
    <p:extLst>
      <p:ext uri="{BB962C8B-B14F-4D97-AF65-F5344CB8AC3E}">
        <p14:creationId xmlns:p14="http://schemas.microsoft.com/office/powerpoint/2010/main" val="853978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1"/>
          <p:cNvSpPr>
            <a:spLocks/>
          </p:cNvSpPr>
          <p:nvPr/>
        </p:nvSpPr>
        <p:spPr bwMode="auto">
          <a:xfrm>
            <a:off x="4080867" y="700981"/>
            <a:ext cx="973336" cy="3018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20200">
                <a:cs typeface="Gill Sans" charset="0"/>
              </a:rPr>
              <a:t>?</a:t>
            </a:r>
          </a:p>
        </p:txBody>
      </p:sp>
    </p:spTree>
    <p:extLst>
      <p:ext uri="{BB962C8B-B14F-4D97-AF65-F5344CB8AC3E}">
        <p14:creationId xmlns:p14="http://schemas.microsoft.com/office/powerpoint/2010/main" val="1635743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 of Slides</a:t>
            </a:r>
            <a:endParaRPr lang="en-US" dirty="0"/>
          </a:p>
        </p:txBody>
      </p:sp>
      <p:sp>
        <p:nvSpPr>
          <p:cNvPr id="3" name="Content Placeholder 2"/>
          <p:cNvSpPr>
            <a:spLocks noGrp="1"/>
          </p:cNvSpPr>
          <p:nvPr>
            <p:ph idx="1"/>
          </p:nvPr>
        </p:nvSpPr>
        <p:spPr/>
        <p:txBody>
          <a:bodyPr/>
          <a:lstStyle/>
          <a:p>
            <a:r>
              <a:rPr lang="en-US" dirty="0" err="1" smtClean="0"/>
              <a:t>www.Gilb.com</a:t>
            </a:r>
            <a:endParaRPr lang="en-US" dirty="0"/>
          </a:p>
        </p:txBody>
      </p:sp>
      <p:pic>
        <p:nvPicPr>
          <p:cNvPr id="4" name="Picture 3" descr="BVOF ESI Tom Gilb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5114" y="3088942"/>
            <a:ext cx="1947254" cy="2911782"/>
          </a:xfrm>
          <a:prstGeom prst="rect">
            <a:avLst/>
          </a:prstGeom>
        </p:spPr>
      </p:pic>
      <p:sp>
        <p:nvSpPr>
          <p:cNvPr id="5" name="Date Placeholder 4"/>
          <p:cNvSpPr>
            <a:spLocks noGrp="1"/>
          </p:cNvSpPr>
          <p:nvPr>
            <p:ph type="dt" sz="half" idx="10"/>
          </p:nvPr>
        </p:nvSpPr>
        <p:spPr/>
        <p:txBody>
          <a:bodyPr/>
          <a:lstStyle/>
          <a:p>
            <a:fld id="{F8DC6A78-FD24-CF42-899D-354C8203EDA3}" type="datetime3">
              <a:rPr lang="en-GB" smtClean="0"/>
              <a:t>8 March 2011</a:t>
            </a:fld>
            <a:endParaRPr lang="en-GB"/>
          </a:p>
        </p:txBody>
      </p:sp>
      <p:sp>
        <p:nvSpPr>
          <p:cNvPr id="6" name="Footer Placeholder 5"/>
          <p:cNvSpPr>
            <a:spLocks noGrp="1"/>
          </p:cNvSpPr>
          <p:nvPr>
            <p:ph type="ftr" sz="quarter" idx="11"/>
          </p:nvPr>
        </p:nvSpPr>
        <p:spPr/>
        <p:txBody>
          <a:bodyPr/>
          <a:lstStyle/>
          <a:p>
            <a:r>
              <a:rPr lang="en-GB" smtClean="0"/>
              <a:t>© Gilb.com</a:t>
            </a:r>
            <a:endParaRPr lang="en-GB"/>
          </a:p>
        </p:txBody>
      </p:sp>
      <p:sp>
        <p:nvSpPr>
          <p:cNvPr id="7" name="Slide Number Placeholder 6"/>
          <p:cNvSpPr>
            <a:spLocks noGrp="1"/>
          </p:cNvSpPr>
          <p:nvPr>
            <p:ph type="sldNum" sz="quarter" idx="12"/>
          </p:nvPr>
        </p:nvSpPr>
        <p:spPr/>
        <p:txBody>
          <a:bodyPr/>
          <a:lstStyle/>
          <a:p>
            <a:fld id="{36A9CB9B-2144-7A44-BAF1-7CCE137738C3}" type="slidenum">
              <a:rPr lang="en-GB" smtClean="0"/>
              <a:t>232</a:t>
            </a:fld>
            <a:endParaRPr lang="en-GB"/>
          </a:p>
        </p:txBody>
      </p:sp>
    </p:spTree>
    <p:extLst>
      <p:ext uri="{BB962C8B-B14F-4D97-AF65-F5344CB8AC3E}">
        <p14:creationId xmlns:p14="http://schemas.microsoft.com/office/powerpoint/2010/main" val="412436234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Scales: Hopefully you observed </a:t>
            </a:r>
            <a:endParaRPr lang="en-GB" dirty="0"/>
          </a:p>
        </p:txBody>
      </p:sp>
      <p:sp>
        <p:nvSpPr>
          <p:cNvPr id="3" name="Text Placeholder 2"/>
          <p:cNvSpPr>
            <a:spLocks noGrp="1"/>
          </p:cNvSpPr>
          <p:nvPr>
            <p:ph type="body" idx="1"/>
          </p:nvPr>
        </p:nvSpPr>
        <p:spPr/>
        <p:txBody>
          <a:bodyPr/>
          <a:lstStyle/>
          <a:p>
            <a:r>
              <a:rPr lang="en-GB" dirty="0" smtClean="0"/>
              <a:t>We Suggest</a:t>
            </a:r>
            <a:endParaRPr lang="en-GB" dirty="0"/>
          </a:p>
        </p:txBody>
      </p:sp>
      <p:sp>
        <p:nvSpPr>
          <p:cNvPr id="4" name="Content Placeholder 3"/>
          <p:cNvSpPr>
            <a:spLocks noGrp="1"/>
          </p:cNvSpPr>
          <p:nvPr>
            <p:ph sz="half" idx="2"/>
          </p:nvPr>
        </p:nvSpPr>
        <p:spPr/>
        <p:txBody>
          <a:bodyPr>
            <a:normAutofit fontScale="70000" lnSpcReduction="20000"/>
          </a:bodyPr>
          <a:lstStyle/>
          <a:p>
            <a:r>
              <a:rPr lang="en-GB" dirty="0" smtClean="0"/>
              <a:t>Everybody had different scale ideas</a:t>
            </a:r>
          </a:p>
          <a:p>
            <a:r>
              <a:rPr lang="en-GB" dirty="0" smtClean="0"/>
              <a:t>Nobody referenced a ‘standard’ scale</a:t>
            </a:r>
          </a:p>
          <a:p>
            <a:r>
              <a:rPr lang="en-GB" dirty="0" smtClean="0"/>
              <a:t>Many people had good ideas that deserved to be considered and combined into the final solution</a:t>
            </a:r>
          </a:p>
          <a:p>
            <a:r>
              <a:rPr lang="en-GB" dirty="0" smtClean="0"/>
              <a:t>A really good scale takes time to draft (30-60 minutes)</a:t>
            </a:r>
          </a:p>
          <a:p>
            <a:r>
              <a:rPr lang="en-GB" dirty="0" smtClean="0"/>
              <a:t>But a good scale can potentially be reused on many projects</a:t>
            </a:r>
          </a:p>
          <a:p>
            <a:r>
              <a:rPr lang="en-GB" dirty="0" smtClean="0"/>
              <a:t>An a good scale can be made better when we discuss, think, get experience</a:t>
            </a:r>
          </a:p>
          <a:p>
            <a:r>
              <a:rPr lang="en-GB" dirty="0" smtClean="0"/>
              <a:t>There is no right answer, but it is usually possible to agree on an official version</a:t>
            </a:r>
          </a:p>
          <a:p>
            <a:r>
              <a:rPr lang="en-GB" dirty="0" smtClean="0"/>
              <a:t>Different levels of scales may give the </a:t>
            </a:r>
            <a:r>
              <a:rPr lang="en-GB" dirty="0" err="1" smtClean="0"/>
              <a:t>opportunityto</a:t>
            </a:r>
            <a:r>
              <a:rPr lang="en-GB" dirty="0" smtClean="0"/>
              <a:t> generalize a scale at a higher level (maybe using [Scale Parameters]</a:t>
            </a:r>
            <a:endParaRPr lang="en-GB" dirty="0"/>
          </a:p>
        </p:txBody>
      </p:sp>
      <p:sp>
        <p:nvSpPr>
          <p:cNvPr id="5" name="Text Placeholder 4"/>
          <p:cNvSpPr>
            <a:spLocks noGrp="1"/>
          </p:cNvSpPr>
          <p:nvPr>
            <p:ph type="body" sz="quarter" idx="3"/>
          </p:nvPr>
        </p:nvSpPr>
        <p:spPr/>
        <p:txBody>
          <a:bodyPr/>
          <a:lstStyle/>
          <a:p>
            <a:r>
              <a:rPr lang="en-GB" dirty="0" smtClean="0"/>
              <a:t>You also observed..</a:t>
            </a:r>
            <a:endParaRPr lang="en-GB" dirty="0"/>
          </a:p>
        </p:txBody>
      </p:sp>
      <p:sp>
        <p:nvSpPr>
          <p:cNvPr id="6" name="Content Placeholder 5"/>
          <p:cNvSpPr>
            <a:spLocks noGrp="1"/>
          </p:cNvSpPr>
          <p:nvPr>
            <p:ph sz="quarter" idx="4"/>
          </p:nvPr>
        </p:nvSpPr>
        <p:spPr/>
        <p:txBody>
          <a:bodyPr/>
          <a:lstStyle/>
          <a:p>
            <a:endParaRPr lang="en-GB"/>
          </a:p>
        </p:txBody>
      </p:sp>
      <p:sp>
        <p:nvSpPr>
          <p:cNvPr id="7" name="Date Placeholder 6"/>
          <p:cNvSpPr>
            <a:spLocks noGrp="1"/>
          </p:cNvSpPr>
          <p:nvPr>
            <p:ph type="dt" sz="half" idx="10"/>
          </p:nvPr>
        </p:nvSpPr>
        <p:spPr/>
        <p:txBody>
          <a:bodyPr/>
          <a:lstStyle/>
          <a:p>
            <a:fld id="{906037CF-1240-714F-9742-DACFFD54F192}" type="datetime2">
              <a:rPr lang="en-US" smtClean="0"/>
              <a:pPr/>
              <a:t>Tuesday, 8 March 2011</a:t>
            </a:fld>
            <a:endParaRPr lang="en-GB"/>
          </a:p>
        </p:txBody>
      </p:sp>
      <p:sp>
        <p:nvSpPr>
          <p:cNvPr id="8" name="Footer Placeholder 7"/>
          <p:cNvSpPr>
            <a:spLocks noGrp="1"/>
          </p:cNvSpPr>
          <p:nvPr>
            <p:ph type="ftr" sz="quarter" idx="11"/>
          </p:nvPr>
        </p:nvSpPr>
        <p:spPr/>
        <p:txBody>
          <a:bodyPr/>
          <a:lstStyle/>
          <a:p>
            <a:r>
              <a:rPr lang="en-US" smtClean="0"/>
              <a:t>© Gilb.com</a:t>
            </a:r>
            <a:endParaRPr lang="en-GB"/>
          </a:p>
        </p:txBody>
      </p:sp>
      <p:sp>
        <p:nvSpPr>
          <p:cNvPr id="9" name="Slide Number Placeholder 8"/>
          <p:cNvSpPr>
            <a:spLocks noGrp="1"/>
          </p:cNvSpPr>
          <p:nvPr>
            <p:ph type="sldNum" sz="quarter" idx="12"/>
          </p:nvPr>
        </p:nvSpPr>
        <p:spPr/>
        <p:txBody>
          <a:bodyPr/>
          <a:lstStyle/>
          <a:p>
            <a:fld id="{1DD9AF87-53B6-FD4A-B2D3-CF1EEADDF73C}" type="slidenum">
              <a:rPr lang="en-GB" smtClean="0"/>
              <a:pPr/>
              <a:t>24</a:t>
            </a:fld>
            <a:endParaRPr lang="en-GB"/>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500" dirty="0" smtClean="0"/>
              <a:t>Game 5b: Now Quantify: ‘Improved’</a:t>
            </a:r>
            <a:br>
              <a:rPr lang="en-GB" sz="3500" dirty="0" smtClean="0"/>
            </a:br>
            <a:r>
              <a:rPr lang="en-GB" sz="3500" dirty="0" smtClean="0"/>
              <a:t>as a difference between 2 points</a:t>
            </a:r>
            <a:endParaRPr lang="en-GB" sz="3500" dirty="0"/>
          </a:p>
        </p:txBody>
      </p:sp>
      <p:sp>
        <p:nvSpPr>
          <p:cNvPr id="3" name="Text Placeholder 2"/>
          <p:cNvSpPr>
            <a:spLocks noGrp="1"/>
          </p:cNvSpPr>
          <p:nvPr>
            <p:ph type="body" idx="1"/>
          </p:nvPr>
        </p:nvSpPr>
        <p:spPr/>
        <p:txBody>
          <a:bodyPr/>
          <a:lstStyle/>
          <a:p>
            <a:r>
              <a:rPr lang="en-GB" dirty="0" smtClean="0"/>
              <a:t>Benchmarks</a:t>
            </a:r>
            <a:endParaRPr lang="en-GB" dirty="0"/>
          </a:p>
        </p:txBody>
      </p:sp>
      <p:sp>
        <p:nvSpPr>
          <p:cNvPr id="4" name="Content Placeholder 3"/>
          <p:cNvSpPr>
            <a:spLocks noGrp="1"/>
          </p:cNvSpPr>
          <p:nvPr>
            <p:ph sz="half" idx="2"/>
          </p:nvPr>
        </p:nvSpPr>
        <p:spPr/>
        <p:txBody>
          <a:bodyPr/>
          <a:lstStyle/>
          <a:p>
            <a:r>
              <a:rPr lang="en-GB" dirty="0" smtClean="0"/>
              <a:t>Past [ 2009, US] 3 weeks ± 2 wk</a:t>
            </a:r>
          </a:p>
          <a:p>
            <a:r>
              <a:rPr lang="en-GB" dirty="0" smtClean="0"/>
              <a:t> Past [Competitor X, 2008] 1 hour.</a:t>
            </a:r>
          </a:p>
          <a:p>
            <a:r>
              <a:rPr lang="en-GB" dirty="0" smtClean="0"/>
              <a:t>Trend [2010]</a:t>
            </a:r>
          </a:p>
          <a:p>
            <a:r>
              <a:rPr lang="en-GB" dirty="0" smtClean="0"/>
              <a:t>Record [2009]</a:t>
            </a:r>
          </a:p>
          <a:p>
            <a:endParaRPr lang="en-GB" dirty="0" smtClean="0"/>
          </a:p>
          <a:p>
            <a:r>
              <a:rPr lang="en-GB" dirty="0" smtClean="0"/>
              <a:t>Ideal </a:t>
            </a:r>
          </a:p>
          <a:p>
            <a:endParaRPr lang="en-GB" dirty="0"/>
          </a:p>
        </p:txBody>
      </p:sp>
      <p:sp>
        <p:nvSpPr>
          <p:cNvPr id="5" name="Text Placeholder 4"/>
          <p:cNvSpPr>
            <a:spLocks noGrp="1"/>
          </p:cNvSpPr>
          <p:nvPr>
            <p:ph type="body" sz="quarter" idx="3"/>
          </p:nvPr>
        </p:nvSpPr>
        <p:spPr/>
        <p:txBody>
          <a:bodyPr/>
          <a:lstStyle/>
          <a:p>
            <a:r>
              <a:rPr lang="en-GB" dirty="0" smtClean="0"/>
              <a:t>Targets*, Constraints*</a:t>
            </a:r>
            <a:endParaRPr lang="en-GB" dirty="0"/>
          </a:p>
        </p:txBody>
      </p:sp>
      <p:sp>
        <p:nvSpPr>
          <p:cNvPr id="6" name="Content Placeholder 5"/>
          <p:cNvSpPr>
            <a:spLocks noGrp="1"/>
          </p:cNvSpPr>
          <p:nvPr>
            <p:ph sz="quarter" idx="4"/>
          </p:nvPr>
        </p:nvSpPr>
        <p:spPr/>
        <p:txBody>
          <a:bodyPr>
            <a:normAutofit fontScale="85000" lnSpcReduction="10000"/>
          </a:bodyPr>
          <a:lstStyle/>
          <a:p>
            <a:r>
              <a:rPr lang="en-GB" dirty="0" smtClean="0"/>
              <a:t>Survival:</a:t>
            </a:r>
          </a:p>
          <a:p>
            <a:r>
              <a:rPr lang="en-GB" dirty="0" smtClean="0"/>
              <a:t>Tolerable:</a:t>
            </a:r>
          </a:p>
          <a:p>
            <a:endParaRPr lang="en-GB" dirty="0" smtClean="0"/>
          </a:p>
          <a:p>
            <a:r>
              <a:rPr lang="en-GB" dirty="0" smtClean="0"/>
              <a:t>Goal [ End 2010] 1 hour –&gt; 1 week ?</a:t>
            </a:r>
          </a:p>
          <a:p>
            <a:r>
              <a:rPr lang="en-GB" dirty="0" smtClean="0"/>
              <a:t>Stretch [2011]  &lt; 1 hour</a:t>
            </a:r>
          </a:p>
          <a:p>
            <a:r>
              <a:rPr lang="en-GB" dirty="0" smtClean="0"/>
              <a:t>Wish</a:t>
            </a:r>
          </a:p>
          <a:p>
            <a:endParaRPr lang="en-GB" dirty="0" smtClean="0"/>
          </a:p>
          <a:p>
            <a:endParaRPr lang="en-GB" dirty="0" smtClean="0"/>
          </a:p>
          <a:p>
            <a:endParaRPr lang="en-GB" dirty="0" smtClean="0"/>
          </a:p>
          <a:p>
            <a:pPr>
              <a:buNone/>
            </a:pPr>
            <a:r>
              <a:rPr lang="en-GB" dirty="0" smtClean="0"/>
              <a:t>* These are powerful tools for intelligent and logical dynamic prioritization!</a:t>
            </a:r>
          </a:p>
          <a:p>
            <a:endParaRPr lang="en-GB" dirty="0" smtClean="0"/>
          </a:p>
          <a:p>
            <a:endParaRPr lang="en-GB" dirty="0"/>
          </a:p>
        </p:txBody>
      </p:sp>
      <p:sp>
        <p:nvSpPr>
          <p:cNvPr id="7" name="Date Placeholder 6"/>
          <p:cNvSpPr>
            <a:spLocks noGrp="1"/>
          </p:cNvSpPr>
          <p:nvPr>
            <p:ph type="dt" sz="half" idx="10"/>
          </p:nvPr>
        </p:nvSpPr>
        <p:spPr/>
        <p:txBody>
          <a:bodyPr/>
          <a:lstStyle/>
          <a:p>
            <a:fld id="{906037CF-1240-714F-9742-DACFFD54F192}" type="datetime2">
              <a:rPr lang="en-US" smtClean="0"/>
              <a:pPr/>
              <a:t>Tuesday, 8 March 2011</a:t>
            </a:fld>
            <a:endParaRPr lang="en-GB"/>
          </a:p>
        </p:txBody>
      </p:sp>
      <p:sp>
        <p:nvSpPr>
          <p:cNvPr id="8" name="Footer Placeholder 7"/>
          <p:cNvSpPr>
            <a:spLocks noGrp="1"/>
          </p:cNvSpPr>
          <p:nvPr>
            <p:ph type="ftr" sz="quarter" idx="11"/>
          </p:nvPr>
        </p:nvSpPr>
        <p:spPr/>
        <p:txBody>
          <a:bodyPr/>
          <a:lstStyle/>
          <a:p>
            <a:r>
              <a:rPr lang="en-US" smtClean="0"/>
              <a:t>© Gilb.com</a:t>
            </a:r>
            <a:endParaRPr lang="en-GB"/>
          </a:p>
        </p:txBody>
      </p:sp>
      <p:sp>
        <p:nvSpPr>
          <p:cNvPr id="9" name="Slide Number Placeholder 8"/>
          <p:cNvSpPr>
            <a:spLocks noGrp="1"/>
          </p:cNvSpPr>
          <p:nvPr>
            <p:ph type="sldNum" sz="quarter" idx="12"/>
          </p:nvPr>
        </p:nvSpPr>
        <p:spPr/>
        <p:txBody>
          <a:bodyPr/>
          <a:lstStyle/>
          <a:p>
            <a:fld id="{1DD9AF87-53B6-FD4A-B2D3-CF1EEADDF73C}" type="slidenum">
              <a:rPr lang="en-GB" smtClean="0"/>
              <a:pPr/>
              <a:t>25</a:t>
            </a:fld>
            <a:endParaRPr lang="en-GB"/>
          </a:p>
        </p:txBody>
      </p:sp>
      <p:sp>
        <p:nvSpPr>
          <p:cNvPr id="10" name="Curved Down Arrow 9"/>
          <p:cNvSpPr/>
          <p:nvPr/>
        </p:nvSpPr>
        <p:spPr>
          <a:xfrm>
            <a:off x="2101721" y="1209457"/>
            <a:ext cx="4173203" cy="740793"/>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Was it difficult to Quantify?</a:t>
            </a:r>
            <a:endParaRPr lang="en-GB" dirty="0"/>
          </a:p>
        </p:txBody>
      </p:sp>
      <p:sp>
        <p:nvSpPr>
          <p:cNvPr id="3" name="Text Placeholder 2"/>
          <p:cNvSpPr>
            <a:spLocks noGrp="1"/>
          </p:cNvSpPr>
          <p:nvPr>
            <p:ph type="body" idx="1"/>
          </p:nvPr>
        </p:nvSpPr>
        <p:spPr/>
        <p:txBody>
          <a:bodyPr/>
          <a:lstStyle/>
          <a:p>
            <a:r>
              <a:rPr lang="en-GB" dirty="0" smtClean="0"/>
              <a:t>Possible Problems</a:t>
            </a:r>
            <a:endParaRPr lang="en-GB" dirty="0"/>
          </a:p>
        </p:txBody>
      </p:sp>
      <p:sp>
        <p:nvSpPr>
          <p:cNvPr id="4" name="Content Placeholder 3"/>
          <p:cNvSpPr>
            <a:spLocks noGrp="1"/>
          </p:cNvSpPr>
          <p:nvPr>
            <p:ph sz="half" idx="2"/>
          </p:nvPr>
        </p:nvSpPr>
        <p:spPr/>
        <p:txBody>
          <a:bodyPr/>
          <a:lstStyle/>
          <a:p>
            <a:r>
              <a:rPr lang="en-GB" dirty="0" smtClean="0"/>
              <a:t>Don’t have info</a:t>
            </a:r>
          </a:p>
          <a:p>
            <a:r>
              <a:rPr lang="en-GB" dirty="0" smtClean="0"/>
              <a:t>Info not exact</a:t>
            </a:r>
          </a:p>
          <a:p>
            <a:r>
              <a:rPr lang="en-GB" dirty="0" smtClean="0"/>
              <a:t>Info is a range</a:t>
            </a:r>
          </a:p>
          <a:p>
            <a:r>
              <a:rPr lang="en-GB" dirty="0" smtClean="0"/>
              <a:t>Info has dubious sources</a:t>
            </a:r>
          </a:p>
          <a:p>
            <a:r>
              <a:rPr lang="en-GB" dirty="0" smtClean="0"/>
              <a:t>Too costly to get info</a:t>
            </a:r>
          </a:p>
          <a:p>
            <a:r>
              <a:rPr lang="en-GB" dirty="0" smtClean="0"/>
              <a:t>Info depends on when</a:t>
            </a:r>
          </a:p>
          <a:p>
            <a:r>
              <a:rPr lang="en-GB" dirty="0" smtClean="0"/>
              <a:t>Info depends on where</a:t>
            </a:r>
          </a:p>
          <a:p>
            <a:r>
              <a:rPr lang="en-GB" dirty="0" smtClean="0"/>
              <a:t>Info depends on  events</a:t>
            </a:r>
          </a:p>
          <a:p>
            <a:endParaRPr lang="en-GB" dirty="0" smtClean="0"/>
          </a:p>
          <a:p>
            <a:endParaRPr lang="en-GB" dirty="0"/>
          </a:p>
        </p:txBody>
      </p:sp>
      <p:sp>
        <p:nvSpPr>
          <p:cNvPr id="5" name="Text Placeholder 4"/>
          <p:cNvSpPr>
            <a:spLocks noGrp="1"/>
          </p:cNvSpPr>
          <p:nvPr>
            <p:ph type="body" sz="quarter" idx="3"/>
          </p:nvPr>
        </p:nvSpPr>
        <p:spPr/>
        <p:txBody>
          <a:bodyPr/>
          <a:lstStyle/>
          <a:p>
            <a:r>
              <a:rPr lang="en-GB" dirty="0" smtClean="0"/>
              <a:t>Solutions</a:t>
            </a:r>
            <a:endParaRPr lang="en-GB" dirty="0"/>
          </a:p>
        </p:txBody>
      </p:sp>
      <p:sp>
        <p:nvSpPr>
          <p:cNvPr id="6" name="Content Placeholder 5"/>
          <p:cNvSpPr>
            <a:spLocks noGrp="1"/>
          </p:cNvSpPr>
          <p:nvPr>
            <p:ph sz="quarter" idx="4"/>
          </p:nvPr>
        </p:nvSpPr>
        <p:spPr/>
        <p:txBody>
          <a:bodyPr/>
          <a:lstStyle/>
          <a:p>
            <a:endParaRPr lang="en-GB"/>
          </a:p>
        </p:txBody>
      </p:sp>
      <p:sp>
        <p:nvSpPr>
          <p:cNvPr id="7" name="Date Placeholder 6"/>
          <p:cNvSpPr>
            <a:spLocks noGrp="1"/>
          </p:cNvSpPr>
          <p:nvPr>
            <p:ph type="dt" sz="half" idx="10"/>
          </p:nvPr>
        </p:nvSpPr>
        <p:spPr/>
        <p:txBody>
          <a:bodyPr/>
          <a:lstStyle/>
          <a:p>
            <a:fld id="{906037CF-1240-714F-9742-DACFFD54F192}" type="datetime2">
              <a:rPr lang="en-US" smtClean="0"/>
              <a:pPr/>
              <a:t>Tuesday, 8 March 2011</a:t>
            </a:fld>
            <a:endParaRPr lang="en-GB"/>
          </a:p>
        </p:txBody>
      </p:sp>
      <p:sp>
        <p:nvSpPr>
          <p:cNvPr id="8" name="Footer Placeholder 7"/>
          <p:cNvSpPr>
            <a:spLocks noGrp="1"/>
          </p:cNvSpPr>
          <p:nvPr>
            <p:ph type="ftr" sz="quarter" idx="11"/>
          </p:nvPr>
        </p:nvSpPr>
        <p:spPr/>
        <p:txBody>
          <a:bodyPr/>
          <a:lstStyle/>
          <a:p>
            <a:r>
              <a:rPr lang="en-US" smtClean="0"/>
              <a:t>© Gilb.com</a:t>
            </a:r>
            <a:endParaRPr lang="en-GB"/>
          </a:p>
        </p:txBody>
      </p:sp>
      <p:sp>
        <p:nvSpPr>
          <p:cNvPr id="9" name="Slide Number Placeholder 8"/>
          <p:cNvSpPr>
            <a:spLocks noGrp="1"/>
          </p:cNvSpPr>
          <p:nvPr>
            <p:ph type="sldNum" sz="quarter" idx="12"/>
          </p:nvPr>
        </p:nvSpPr>
        <p:spPr/>
        <p:txBody>
          <a:bodyPr/>
          <a:lstStyle/>
          <a:p>
            <a:fld id="{1DD9AF87-53B6-FD4A-B2D3-CF1EEADDF73C}" type="slidenum">
              <a:rPr lang="en-GB" smtClean="0"/>
              <a:pPr/>
              <a:t>26</a:t>
            </a:fld>
            <a:endParaRPr lang="en-GB"/>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Grp="1" noChangeArrowheads="1"/>
          </p:cNvSpPr>
          <p:nvPr>
            <p:ph type="title"/>
          </p:nvPr>
        </p:nvSpPr>
        <p:spPr/>
        <p:txBody>
          <a:bodyPr/>
          <a:lstStyle/>
          <a:p>
            <a:pPr>
              <a:defRPr/>
            </a:pPr>
            <a:r>
              <a:rPr lang="en-GB" dirty="0">
                <a:latin typeface="Times" pitchFamily="-108" charset="0"/>
                <a:ea typeface="+mj-ea"/>
                <a:cs typeface="+mj-cs"/>
              </a:rPr>
              <a:t>Stakeholder:  Concept *233 .</a:t>
            </a:r>
          </a:p>
        </p:txBody>
      </p:sp>
      <p:sp>
        <p:nvSpPr>
          <p:cNvPr id="309251" name="Rectangle 3"/>
          <p:cNvSpPr>
            <a:spLocks noGrp="1" noChangeArrowheads="1"/>
          </p:cNvSpPr>
          <p:nvPr>
            <p:ph type="body" idx="1"/>
          </p:nvPr>
        </p:nvSpPr>
        <p:spPr/>
        <p:txBody>
          <a:bodyPr>
            <a:normAutofit fontScale="62500" lnSpcReduction="20000"/>
          </a:bodyPr>
          <a:lstStyle/>
          <a:p>
            <a:pPr lvl="1">
              <a:spcBef>
                <a:spcPts val="1200"/>
              </a:spcBef>
              <a:spcAft>
                <a:spcPts val="300"/>
              </a:spcAft>
              <a:buFont typeface="Monotype Sorts" pitchFamily="-108" charset="2"/>
              <a:buNone/>
            </a:pPr>
            <a:r>
              <a:rPr lang="en-GB">
                <a:latin typeface="Times" pitchFamily="-108" charset="0"/>
              </a:rPr>
              <a:t> </a:t>
            </a:r>
          </a:p>
          <a:p>
            <a:pPr algn="just">
              <a:lnSpc>
                <a:spcPct val="104000"/>
              </a:lnSpc>
              <a:spcAft>
                <a:spcPts val="1100"/>
              </a:spcAft>
              <a:buFont typeface="Monotype Sorts" pitchFamily="-108" charset="2"/>
              <a:buNone/>
            </a:pPr>
            <a:r>
              <a:rPr lang="en-GB"/>
              <a:t> ‘Stakeholders’ are: </a:t>
            </a:r>
          </a:p>
          <a:p>
            <a:pPr algn="just">
              <a:lnSpc>
                <a:spcPct val="104000"/>
              </a:lnSpc>
              <a:spcAft>
                <a:spcPts val="1100"/>
              </a:spcAft>
              <a:buFont typeface="Monotype Sorts" pitchFamily="-108" charset="2"/>
              <a:buNone/>
            </a:pPr>
            <a:r>
              <a:rPr lang="en-GB"/>
              <a:t>Any person, group or thing </a:t>
            </a:r>
          </a:p>
          <a:p>
            <a:pPr algn="just">
              <a:lnSpc>
                <a:spcPct val="104000"/>
              </a:lnSpc>
              <a:spcAft>
                <a:spcPts val="1100"/>
              </a:spcAft>
              <a:buFont typeface="Monotype Sorts" pitchFamily="-108" charset="2"/>
              <a:buNone/>
            </a:pPr>
            <a:r>
              <a:rPr lang="en-GB"/>
              <a:t>that can determine our systems degree of success or failure, </a:t>
            </a:r>
          </a:p>
          <a:p>
            <a:pPr algn="just">
              <a:lnSpc>
                <a:spcPct val="104000"/>
              </a:lnSpc>
              <a:spcAft>
                <a:spcPts val="1100"/>
              </a:spcAft>
              <a:buFont typeface="Monotype Sorts" pitchFamily="-108" charset="2"/>
              <a:buNone/>
            </a:pPr>
            <a:r>
              <a:rPr lang="en-GB"/>
              <a:t>by having an opinion about</a:t>
            </a:r>
          </a:p>
          <a:p>
            <a:pPr algn="just">
              <a:lnSpc>
                <a:spcPct val="104000"/>
              </a:lnSpc>
              <a:spcAft>
                <a:spcPts val="1100"/>
              </a:spcAft>
              <a:buFont typeface="Monotype Sorts" pitchFamily="-108" charset="2"/>
              <a:buNone/>
            </a:pPr>
            <a:r>
              <a:rPr lang="en-GB"/>
              <a:t> system performance characteristics and </a:t>
            </a:r>
          </a:p>
          <a:p>
            <a:pPr algn="just">
              <a:lnSpc>
                <a:spcPct val="104000"/>
              </a:lnSpc>
              <a:spcAft>
                <a:spcPts val="1100"/>
              </a:spcAft>
              <a:buFont typeface="Monotype Sorts" pitchFamily="-108" charset="2"/>
              <a:buNone/>
            </a:pPr>
            <a:r>
              <a:rPr lang="en-GB"/>
              <a:t> system lifecycle constraints </a:t>
            </a:r>
          </a:p>
          <a:p>
            <a:pPr>
              <a:buFont typeface="Monotype Sorts" pitchFamily="-108" charset="2"/>
              <a:buNone/>
            </a:pPr>
            <a:endParaRPr lang="en-GB"/>
          </a:p>
        </p:txBody>
      </p:sp>
    </p:spTree>
    <p:extLst>
      <p:ext uri="{BB962C8B-B14F-4D97-AF65-F5344CB8AC3E}">
        <p14:creationId xmlns:p14="http://schemas.microsoft.com/office/powerpoint/2010/main" val="51093252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Stakeholder Map</a:t>
            </a:r>
            <a:endParaRPr lang="en-US" dirty="0"/>
          </a:p>
        </p:txBody>
      </p:sp>
      <p:pic>
        <p:nvPicPr>
          <p:cNvPr id="6" name="Content Placeholder 5" descr="Picture 2.png"/>
          <p:cNvPicPr>
            <a:picLocks noGrp="1" noChangeAspect="1"/>
          </p:cNvPicPr>
          <p:nvPr>
            <p:ph idx="1"/>
          </p:nvPr>
        </p:nvPicPr>
        <p:blipFill>
          <a:blip r:embed="rId3"/>
          <a:srcRect l="-8237" r="-8237"/>
          <a:stretch>
            <a:fillRect/>
          </a:stretch>
        </p:blipFill>
        <p:spPr>
          <a:xfrm>
            <a:off x="-69333" y="1143000"/>
            <a:ext cx="9060933" cy="4983164"/>
          </a:xfrm>
        </p:spPr>
      </p:pic>
      <p:pic>
        <p:nvPicPr>
          <p:cNvPr id="7" name="Picture 6" descr="Picture 4.png"/>
          <p:cNvPicPr>
            <a:picLocks noChangeAspect="1"/>
          </p:cNvPicPr>
          <p:nvPr/>
        </p:nvPicPr>
        <p:blipFill>
          <a:blip r:embed="rId4"/>
          <a:stretch>
            <a:fillRect/>
          </a:stretch>
        </p:blipFill>
        <p:spPr>
          <a:xfrm>
            <a:off x="7566984" y="1142999"/>
            <a:ext cx="1577016" cy="1354003"/>
          </a:xfrm>
          <a:prstGeom prst="rect">
            <a:avLst/>
          </a:prstGeom>
        </p:spPr>
      </p:pic>
      <p:pic>
        <p:nvPicPr>
          <p:cNvPr id="8" name="Picture 7" descr="Picture 3.png"/>
          <p:cNvPicPr>
            <a:picLocks noChangeAspect="1"/>
          </p:cNvPicPr>
          <p:nvPr/>
        </p:nvPicPr>
        <p:blipFill>
          <a:blip r:embed="rId5"/>
          <a:stretch>
            <a:fillRect/>
          </a:stretch>
        </p:blipFill>
        <p:spPr>
          <a:xfrm>
            <a:off x="1" y="1"/>
            <a:ext cx="2811780" cy="685800"/>
          </a:xfrm>
          <a:prstGeom prst="rect">
            <a:avLst/>
          </a:prstGeom>
        </p:spPr>
      </p:pic>
      <p:sp>
        <p:nvSpPr>
          <p:cNvPr id="11" name="TextBox 10"/>
          <p:cNvSpPr txBox="1"/>
          <p:nvPr/>
        </p:nvSpPr>
        <p:spPr>
          <a:xfrm>
            <a:off x="457200" y="6400800"/>
            <a:ext cx="7160935" cy="246221"/>
          </a:xfrm>
          <a:prstGeom prst="rect">
            <a:avLst/>
          </a:prstGeom>
          <a:noFill/>
        </p:spPr>
        <p:txBody>
          <a:bodyPr wrap="none" rtlCol="0">
            <a:spAutoFit/>
          </a:bodyPr>
          <a:lstStyle/>
          <a:p>
            <a:r>
              <a:rPr lang="en-US" sz="1000" dirty="0" err="1" smtClean="0"/>
              <a:t>http://www.requirementsnetwork.com/sites/requirementsnetwork.com/files/Volere_Requirements-A_Socio_Technical_Discipline.pdf</a:t>
            </a:r>
            <a:endParaRPr lang="en-US" sz="1000" dirty="0"/>
          </a:p>
        </p:txBody>
      </p:sp>
      <p:sp>
        <p:nvSpPr>
          <p:cNvPr id="12" name="TextBox 11"/>
          <p:cNvSpPr txBox="1"/>
          <p:nvPr/>
        </p:nvSpPr>
        <p:spPr>
          <a:xfrm>
            <a:off x="457200" y="6126163"/>
            <a:ext cx="7391400" cy="246221"/>
          </a:xfrm>
          <a:prstGeom prst="rect">
            <a:avLst/>
          </a:prstGeom>
          <a:noFill/>
        </p:spPr>
        <p:txBody>
          <a:bodyPr wrap="square" rtlCol="0">
            <a:spAutoFit/>
          </a:bodyPr>
          <a:lstStyle/>
          <a:p>
            <a:r>
              <a:rPr lang="en-US" sz="1000" dirty="0"/>
              <a:t>Copyright The Atlantic Systems </a:t>
            </a:r>
            <a:r>
              <a:rPr lang="en-US" sz="1000" dirty="0" smtClean="0"/>
              <a:t>Guild, Used with Kind Permission.</a:t>
            </a:r>
            <a:endParaRPr lang="en-US" sz="1000" dirty="0"/>
          </a:p>
        </p:txBody>
      </p:sp>
      <p:sp>
        <p:nvSpPr>
          <p:cNvPr id="13" name="TextBox 12"/>
          <p:cNvSpPr txBox="1"/>
          <p:nvPr/>
        </p:nvSpPr>
        <p:spPr>
          <a:xfrm>
            <a:off x="7848600" y="2590800"/>
            <a:ext cx="1251466" cy="400110"/>
          </a:xfrm>
          <a:prstGeom prst="rect">
            <a:avLst/>
          </a:prstGeom>
          <a:noFill/>
        </p:spPr>
        <p:txBody>
          <a:bodyPr wrap="square" rtlCol="0">
            <a:spAutoFit/>
          </a:bodyPr>
          <a:lstStyle/>
          <a:p>
            <a:r>
              <a:rPr lang="en-US" sz="1000" dirty="0"/>
              <a:t>Suzanne Robertson &amp; James Robertson</a:t>
            </a:r>
          </a:p>
        </p:txBody>
      </p:sp>
    </p:spTree>
    <p:extLst>
      <p:ext uri="{BB962C8B-B14F-4D97-AF65-F5344CB8AC3E}">
        <p14:creationId xmlns:p14="http://schemas.microsoft.com/office/powerpoint/2010/main" val="165150113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Rectangle 4"/>
          <p:cNvSpPr>
            <a:spLocks noGrp="1" noChangeArrowheads="1"/>
          </p:cNvSpPr>
          <p:nvPr>
            <p:ph type="title"/>
          </p:nvPr>
        </p:nvSpPr>
        <p:spPr/>
        <p:txBody>
          <a:bodyPr/>
          <a:lstStyle/>
          <a:p>
            <a:pPr>
              <a:defRPr/>
            </a:pPr>
            <a:r>
              <a:rPr lang="en-US" sz="1800">
                <a:ea typeface="+mj-ea"/>
                <a:cs typeface="+mj-cs"/>
              </a:rPr>
              <a:t>Stakeholders: </a:t>
            </a:r>
            <a:r>
              <a:rPr lang="en-US" sz="2400">
                <a:ea typeface="+mj-ea"/>
                <a:cs typeface="+mj-cs"/>
              </a:rPr>
              <a:t>Example of classes</a:t>
            </a:r>
            <a:r>
              <a:rPr lang="en-US" sz="1800">
                <a:ea typeface="+mj-ea"/>
                <a:cs typeface="+mj-cs"/>
              </a:rPr>
              <a:t> of stakeholders; </a:t>
            </a:r>
            <a:br>
              <a:rPr lang="en-US" sz="1800">
                <a:ea typeface="+mj-ea"/>
                <a:cs typeface="+mj-cs"/>
              </a:rPr>
            </a:br>
            <a:r>
              <a:rPr lang="en-GB" sz="1800">
                <a:solidFill>
                  <a:schemeClr val="hlink"/>
                </a:solidFill>
                <a:ea typeface="+mj-ea"/>
                <a:cs typeface="+mj-cs"/>
              </a:rPr>
              <a:t>Example from real customer requirements definition about 1997, USAintelli</a:t>
            </a:r>
            <a:endParaRPr lang="en-US" sz="1800">
              <a:ea typeface="+mj-ea"/>
              <a:cs typeface="+mj-cs"/>
            </a:endParaRPr>
          </a:p>
        </p:txBody>
      </p:sp>
      <p:sp>
        <p:nvSpPr>
          <p:cNvPr id="342019" name="Rectangle 5"/>
          <p:cNvSpPr>
            <a:spLocks noGrp="1" noChangeArrowheads="1"/>
          </p:cNvSpPr>
          <p:nvPr>
            <p:ph type="body" idx="1"/>
          </p:nvPr>
        </p:nvSpPr>
        <p:spPr>
          <a:xfrm>
            <a:off x="1158875" y="1281113"/>
            <a:ext cx="3505200" cy="4197350"/>
          </a:xfrm>
        </p:spPr>
        <p:txBody>
          <a:bodyPr/>
          <a:lstStyle/>
          <a:p>
            <a:pPr>
              <a:buFont typeface="Monotype Sorts" pitchFamily="-108" charset="2"/>
              <a:buChar char="u"/>
            </a:pPr>
            <a:r>
              <a:rPr lang="en-GB" sz="2000"/>
              <a:t>Government FCC</a:t>
            </a:r>
          </a:p>
          <a:p>
            <a:pPr>
              <a:buFont typeface="Monotype Sorts" pitchFamily="-108" charset="2"/>
              <a:buChar char="u"/>
            </a:pPr>
            <a:r>
              <a:rPr lang="en-GB" sz="2000"/>
              <a:t>Telecompany Corporate</a:t>
            </a:r>
          </a:p>
          <a:p>
            <a:pPr>
              <a:buFont typeface="Monotype Sorts" pitchFamily="-108" charset="2"/>
              <a:buChar char="u"/>
            </a:pPr>
            <a:r>
              <a:rPr lang="en-GB" sz="2000"/>
              <a:t>DEVELOPER</a:t>
            </a:r>
          </a:p>
          <a:p>
            <a:pPr>
              <a:buFont typeface="Monotype Sorts" pitchFamily="-108" charset="2"/>
              <a:buChar char="u"/>
            </a:pPr>
            <a:r>
              <a:rPr lang="en-GB" sz="2000"/>
              <a:t>MANUFACTURER</a:t>
            </a:r>
          </a:p>
          <a:p>
            <a:pPr lvl="1">
              <a:buFont typeface="Monotype Sorts" pitchFamily="-108" charset="2"/>
              <a:buChar char="u"/>
            </a:pPr>
            <a:r>
              <a:rPr lang="en-GB" sz="1800">
                <a:hlinkClick r:id="" action="ppaction://noaction"/>
              </a:rPr>
              <a:t>See detail next slide of probable values/requirements</a:t>
            </a:r>
            <a:endParaRPr lang="en-GB" sz="1800"/>
          </a:p>
          <a:p>
            <a:pPr>
              <a:buFont typeface="Monotype Sorts" pitchFamily="-108" charset="2"/>
              <a:buChar char="u"/>
            </a:pPr>
            <a:r>
              <a:rPr lang="en-GB" sz="2000"/>
              <a:t>OPERATOR (like AT&amp;T)</a:t>
            </a:r>
          </a:p>
          <a:p>
            <a:pPr>
              <a:buFont typeface="Monotype Sorts" pitchFamily="-108" charset="2"/>
              <a:buChar char="u"/>
            </a:pPr>
            <a:r>
              <a:rPr lang="en-GB" sz="2000"/>
              <a:t>DISTRIBUTION</a:t>
            </a:r>
            <a:endParaRPr lang="en-US" sz="2000"/>
          </a:p>
        </p:txBody>
      </p:sp>
      <p:sp>
        <p:nvSpPr>
          <p:cNvPr id="342020" name="Rectangle 6"/>
          <p:cNvSpPr>
            <a:spLocks noChangeArrowheads="1"/>
          </p:cNvSpPr>
          <p:nvPr/>
        </p:nvSpPr>
        <p:spPr bwMode="auto">
          <a:xfrm>
            <a:off x="4953000" y="1676400"/>
            <a:ext cx="3505200" cy="4343400"/>
          </a:xfrm>
          <a:prstGeom prst="rect">
            <a:avLst/>
          </a:prstGeom>
          <a:noFill/>
          <a:ln w="9525">
            <a:noFill/>
            <a:miter lim="800000"/>
            <a:headEnd/>
            <a:tailEnd/>
          </a:ln>
        </p:spPr>
        <p:txBody>
          <a:bodyPr lIns="98143" tIns="49072" rIns="98143" bIns="49072">
            <a:prstTxWarp prst="textNoShape">
              <a:avLst/>
            </a:prstTxWarp>
          </a:bodyPr>
          <a:lstStyle/>
          <a:p>
            <a:pPr marL="365125" indent="-365125" defTabSz="974725">
              <a:spcBef>
                <a:spcPct val="20000"/>
              </a:spcBef>
              <a:spcAft>
                <a:spcPct val="25000"/>
              </a:spcAft>
              <a:buClr>
                <a:schemeClr val="tx2"/>
              </a:buClr>
              <a:buSzPct val="75000"/>
              <a:buFont typeface="Monotype Sorts" pitchFamily="-108" charset="2"/>
              <a:buChar char="u"/>
            </a:pPr>
            <a:r>
              <a:rPr kumimoji="1" lang="en-GB" sz="2000" b="1">
                <a:latin typeface="Arial" pitchFamily="-108" charset="0"/>
              </a:rPr>
              <a:t>LEASING/PURCHASE</a:t>
            </a:r>
          </a:p>
          <a:p>
            <a:pPr marL="365125" indent="-365125" defTabSz="974725">
              <a:spcBef>
                <a:spcPct val="20000"/>
              </a:spcBef>
              <a:spcAft>
                <a:spcPct val="25000"/>
              </a:spcAft>
              <a:buClr>
                <a:schemeClr val="tx2"/>
              </a:buClr>
              <a:buSzPct val="75000"/>
              <a:buFont typeface="Monotype Sorts" pitchFamily="-108" charset="2"/>
              <a:buChar char="u"/>
            </a:pPr>
            <a:r>
              <a:rPr kumimoji="1" lang="en-GB" sz="2000" b="1">
                <a:latin typeface="Arial" pitchFamily="-108" charset="0"/>
              </a:rPr>
              <a:t>PHONE USER:</a:t>
            </a:r>
          </a:p>
          <a:p>
            <a:pPr marL="365125" indent="-365125" defTabSz="974725">
              <a:spcBef>
                <a:spcPct val="20000"/>
              </a:spcBef>
              <a:spcAft>
                <a:spcPct val="25000"/>
              </a:spcAft>
              <a:buClr>
                <a:schemeClr val="tx2"/>
              </a:buClr>
              <a:buSzPct val="75000"/>
              <a:buFont typeface="Monotype Sorts" pitchFamily="-108" charset="2"/>
              <a:buChar char="u"/>
            </a:pPr>
            <a:r>
              <a:rPr kumimoji="1" lang="en-GB" sz="2000" b="1">
                <a:latin typeface="Arial" pitchFamily="-108" charset="0"/>
              </a:rPr>
              <a:t>System Owner (in office)</a:t>
            </a:r>
          </a:p>
          <a:p>
            <a:pPr marL="365125" indent="-365125" defTabSz="974725">
              <a:spcBef>
                <a:spcPct val="20000"/>
              </a:spcBef>
              <a:spcAft>
                <a:spcPct val="25000"/>
              </a:spcAft>
              <a:buClr>
                <a:schemeClr val="tx2"/>
              </a:buClr>
              <a:buSzPct val="75000"/>
              <a:buFont typeface="Monotype Sorts" pitchFamily="-108" charset="2"/>
              <a:buChar char="u"/>
            </a:pPr>
            <a:r>
              <a:rPr kumimoji="1" lang="en-GB" sz="2000" b="1">
                <a:latin typeface="Arial" pitchFamily="-108" charset="0"/>
              </a:rPr>
              <a:t>MAINTENANCE: Employees of system owner</a:t>
            </a:r>
          </a:p>
          <a:p>
            <a:pPr marL="365125" indent="-365125" defTabSz="974725">
              <a:spcBef>
                <a:spcPct val="20000"/>
              </a:spcBef>
              <a:spcAft>
                <a:spcPct val="25000"/>
              </a:spcAft>
              <a:buClr>
                <a:schemeClr val="tx2"/>
              </a:buClr>
              <a:buSzPct val="75000"/>
              <a:buFont typeface="Monotype Sorts" pitchFamily="-108" charset="2"/>
              <a:buChar char="u"/>
            </a:pPr>
            <a:r>
              <a:rPr kumimoji="1" lang="en-GB" sz="2000" b="1">
                <a:latin typeface="Arial" pitchFamily="-108" charset="0"/>
              </a:rPr>
              <a:t>Responsible Site Administrators</a:t>
            </a:r>
          </a:p>
          <a:p>
            <a:pPr marL="365125" indent="-365125" defTabSz="974725">
              <a:spcBef>
                <a:spcPct val="20000"/>
              </a:spcBef>
              <a:spcAft>
                <a:spcPct val="25000"/>
              </a:spcAft>
              <a:buClr>
                <a:schemeClr val="tx2"/>
              </a:buClr>
              <a:buSzPct val="75000"/>
              <a:buFont typeface="Monotype Sorts" pitchFamily="-108" charset="2"/>
              <a:buChar char="u"/>
            </a:pPr>
            <a:r>
              <a:rPr kumimoji="1" lang="en-GB" sz="2000" b="1">
                <a:latin typeface="Arial" pitchFamily="-108" charset="0"/>
              </a:rPr>
              <a:t>Responsible Installers</a:t>
            </a:r>
          </a:p>
          <a:p>
            <a:pPr marL="365125" indent="-365125" defTabSz="974725">
              <a:spcBef>
                <a:spcPct val="20000"/>
              </a:spcBef>
              <a:spcAft>
                <a:spcPct val="25000"/>
              </a:spcAft>
              <a:buClr>
                <a:schemeClr val="tx2"/>
              </a:buClr>
              <a:buSzPct val="75000"/>
              <a:buFont typeface="Monotype Sorts" pitchFamily="-108" charset="2"/>
              <a:buChar char="u"/>
            </a:pPr>
            <a:r>
              <a:rPr kumimoji="1" lang="en-GB" sz="2000" b="1">
                <a:latin typeface="Arial" pitchFamily="-108" charset="0"/>
              </a:rPr>
              <a:t>Repair Centers</a:t>
            </a:r>
            <a:endParaRPr kumimoji="1" lang="en-US" sz="2000" b="1">
              <a:latin typeface="Arial" pitchFamily="-108" charset="0"/>
            </a:endParaRPr>
          </a:p>
        </p:txBody>
      </p:sp>
      <p:sp>
        <p:nvSpPr>
          <p:cNvPr id="342021" name="Text Box 7">
            <a:hlinkClick r:id="" action="ppaction://noaction"/>
          </p:cNvPr>
          <p:cNvSpPr txBox="1">
            <a:spLocks noChangeArrowheads="1"/>
          </p:cNvSpPr>
          <p:nvPr/>
        </p:nvSpPr>
        <p:spPr bwMode="auto">
          <a:xfrm>
            <a:off x="1676400" y="5410200"/>
            <a:ext cx="2209800" cy="701675"/>
          </a:xfrm>
          <a:prstGeom prst="rect">
            <a:avLst/>
          </a:prstGeom>
          <a:solidFill>
            <a:schemeClr val="hlink"/>
          </a:solidFill>
          <a:ln w="12700" cap="sq">
            <a:noFill/>
            <a:miter lim="800000"/>
            <a:headEnd type="none" w="sm" len="sm"/>
            <a:tailEnd type="none" w="sm" len="sm"/>
          </a:ln>
        </p:spPr>
        <p:txBody>
          <a:bodyPr>
            <a:prstTxWarp prst="textNoShape">
              <a:avLst/>
            </a:prstTxWarp>
            <a:spAutoFit/>
          </a:bodyPr>
          <a:lstStyle/>
          <a:p>
            <a:pPr algn="ctr">
              <a:spcBef>
                <a:spcPct val="50000"/>
              </a:spcBef>
            </a:pPr>
            <a:r>
              <a:rPr lang="en-GB" sz="2000" dirty="0">
                <a:solidFill>
                  <a:schemeClr val="bg2"/>
                </a:solidFill>
              </a:rPr>
              <a:t>Go to Stakeholder Exercise</a:t>
            </a:r>
          </a:p>
        </p:txBody>
      </p:sp>
    </p:spTree>
    <p:extLst>
      <p:ext uri="{BB962C8B-B14F-4D97-AF65-F5344CB8AC3E}">
        <p14:creationId xmlns:p14="http://schemas.microsoft.com/office/powerpoint/2010/main" val="411789297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ontent Placeholder 7"/>
          <p:cNvGraphicFramePr>
            <a:graphicFrameLocks noGrp="1"/>
          </p:cNvGraphicFramePr>
          <p:nvPr>
            <p:ph idx="1"/>
          </p:nvPr>
        </p:nvGraphicFramePr>
        <p:xfrm>
          <a:off x="457200" y="2057400"/>
          <a:ext cx="8229600" cy="3962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Date Placeholder 3"/>
          <p:cNvSpPr>
            <a:spLocks noGrp="1"/>
          </p:cNvSpPr>
          <p:nvPr>
            <p:ph type="dt" sz="half" idx="10"/>
          </p:nvPr>
        </p:nvSpPr>
        <p:spPr/>
        <p:txBody>
          <a:bodyPr/>
          <a:lstStyle/>
          <a:p>
            <a:fld id="{CD680204-AAAD-634F-BB78-CF4982024AC1}" type="datetime2">
              <a:rPr lang="en-US" smtClean="0"/>
              <a:pPr/>
              <a:t>Tuesday, 8 March 2011</a:t>
            </a:fld>
            <a:endParaRPr lang="en-GB"/>
          </a:p>
        </p:txBody>
      </p:sp>
      <p:sp>
        <p:nvSpPr>
          <p:cNvPr id="5" name="Footer Placeholder 4"/>
          <p:cNvSpPr>
            <a:spLocks noGrp="1"/>
          </p:cNvSpPr>
          <p:nvPr>
            <p:ph type="ftr" sz="quarter" idx="11"/>
          </p:nvPr>
        </p:nvSpPr>
        <p:spPr/>
        <p:txBody>
          <a:bodyPr/>
          <a:lstStyle/>
          <a:p>
            <a:r>
              <a:rPr lang="en-US" smtClean="0"/>
              <a:t>© Gilb.com</a:t>
            </a:r>
            <a:endParaRPr lang="en-GB"/>
          </a:p>
        </p:txBody>
      </p:sp>
      <p:sp>
        <p:nvSpPr>
          <p:cNvPr id="6" name="Slide Number Placeholder 5"/>
          <p:cNvSpPr>
            <a:spLocks noGrp="1"/>
          </p:cNvSpPr>
          <p:nvPr>
            <p:ph type="sldNum" sz="quarter" idx="12"/>
          </p:nvPr>
        </p:nvSpPr>
        <p:spPr/>
        <p:txBody>
          <a:bodyPr/>
          <a:lstStyle/>
          <a:p>
            <a:fld id="{1DD9AF87-53B6-FD4A-B2D3-CF1EEADDF73C}" type="slidenum">
              <a:rPr lang="en-GB" smtClean="0"/>
              <a:pPr/>
              <a:t>3</a:t>
            </a:fld>
            <a:endParaRPr lang="en-GB"/>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100" dirty="0" smtClean="0"/>
              <a:t>Game 6: </a:t>
            </a:r>
            <a:r>
              <a:rPr lang="en-GB" sz="2100" dirty="0" smtClean="0">
                <a:solidFill>
                  <a:srgbClr val="A7FC5A"/>
                </a:solidFill>
              </a:rPr>
              <a:t>Stakeholders</a:t>
            </a:r>
            <a:r>
              <a:rPr lang="en-GB" sz="2100" dirty="0" smtClean="0"/>
              <a:t>:</a:t>
            </a:r>
            <a:br>
              <a:rPr lang="en-GB" sz="2100" dirty="0" smtClean="0"/>
            </a:br>
            <a:r>
              <a:rPr lang="en-GB" sz="2100" dirty="0" smtClean="0"/>
              <a:t>defined as: People or things that can determine product/system success or failure.</a:t>
            </a:r>
            <a:endParaRPr lang="en-GB" sz="2100" dirty="0"/>
          </a:p>
        </p:txBody>
      </p:sp>
      <p:sp>
        <p:nvSpPr>
          <p:cNvPr id="3" name="Text Placeholder 2"/>
          <p:cNvSpPr>
            <a:spLocks noGrp="1"/>
          </p:cNvSpPr>
          <p:nvPr>
            <p:ph type="body" idx="1"/>
          </p:nvPr>
        </p:nvSpPr>
        <p:spPr/>
        <p:txBody>
          <a:bodyPr/>
          <a:lstStyle/>
          <a:p>
            <a:r>
              <a:rPr lang="en-GB" dirty="0" smtClean="0"/>
              <a:t>Instructions</a:t>
            </a:r>
            <a:endParaRPr lang="en-GB" dirty="0"/>
          </a:p>
        </p:txBody>
      </p:sp>
      <p:sp>
        <p:nvSpPr>
          <p:cNvPr id="4" name="Content Placeholder 3"/>
          <p:cNvSpPr>
            <a:spLocks noGrp="1"/>
          </p:cNvSpPr>
          <p:nvPr>
            <p:ph sz="half" idx="2"/>
          </p:nvPr>
        </p:nvSpPr>
        <p:spPr/>
        <p:txBody>
          <a:bodyPr/>
          <a:lstStyle/>
          <a:p>
            <a:r>
              <a:rPr lang="en-GB" dirty="0" smtClean="0"/>
              <a:t>Each team will brainstorm a list of Internal and External Stakeholders (10-20 of each, 10-20 minutes)</a:t>
            </a:r>
            <a:endParaRPr lang="en-GB" dirty="0"/>
          </a:p>
        </p:txBody>
      </p:sp>
      <p:sp>
        <p:nvSpPr>
          <p:cNvPr id="5" name="Text Placeholder 4"/>
          <p:cNvSpPr>
            <a:spLocks noGrp="1"/>
          </p:cNvSpPr>
          <p:nvPr>
            <p:ph type="body" sz="quarter" idx="3"/>
          </p:nvPr>
        </p:nvSpPr>
        <p:spPr/>
        <p:txBody>
          <a:bodyPr/>
          <a:lstStyle/>
          <a:p>
            <a:r>
              <a:rPr lang="en-GB" dirty="0" smtClean="0"/>
              <a:t>Examples</a:t>
            </a:r>
            <a:endParaRPr lang="en-GB" dirty="0"/>
          </a:p>
        </p:txBody>
      </p:sp>
      <p:sp>
        <p:nvSpPr>
          <p:cNvPr id="6" name="Content Placeholder 5"/>
          <p:cNvSpPr>
            <a:spLocks noGrp="1"/>
          </p:cNvSpPr>
          <p:nvPr>
            <p:ph sz="quarter" idx="4"/>
          </p:nvPr>
        </p:nvSpPr>
        <p:spPr/>
        <p:txBody>
          <a:bodyPr>
            <a:normAutofit fontScale="92500" lnSpcReduction="20000"/>
          </a:bodyPr>
          <a:lstStyle/>
          <a:p>
            <a:r>
              <a:rPr lang="en-GB" dirty="0" smtClean="0"/>
              <a:t>Internal</a:t>
            </a:r>
          </a:p>
          <a:p>
            <a:pPr lvl="1"/>
            <a:r>
              <a:rPr lang="en-GB" dirty="0" smtClean="0"/>
              <a:t>CEO</a:t>
            </a:r>
          </a:p>
          <a:p>
            <a:pPr lvl="1"/>
            <a:r>
              <a:rPr lang="en-GB" dirty="0" smtClean="0"/>
              <a:t>VP Marketing</a:t>
            </a:r>
          </a:p>
          <a:p>
            <a:pPr lvl="1"/>
            <a:r>
              <a:rPr lang="en-GB" dirty="0" smtClean="0"/>
              <a:t>VP Engineering</a:t>
            </a:r>
          </a:p>
          <a:p>
            <a:pPr lvl="1"/>
            <a:r>
              <a:rPr lang="en-GB" dirty="0" smtClean="0"/>
              <a:t>Customer Services</a:t>
            </a:r>
          </a:p>
          <a:p>
            <a:pPr lvl="1"/>
            <a:r>
              <a:rPr lang="en-GB" dirty="0" smtClean="0"/>
              <a:t>…</a:t>
            </a:r>
          </a:p>
          <a:p>
            <a:r>
              <a:rPr lang="en-GB" dirty="0" smtClean="0"/>
              <a:t>External (SFO!)</a:t>
            </a:r>
          </a:p>
          <a:p>
            <a:pPr lvl="2"/>
            <a:r>
              <a:rPr lang="en-GB" dirty="0" smtClean="0"/>
              <a:t>Daters</a:t>
            </a:r>
          </a:p>
          <a:p>
            <a:pPr lvl="2"/>
            <a:r>
              <a:rPr lang="en-GB" dirty="0" smtClean="0"/>
              <a:t>Long Term Relationship Hunters</a:t>
            </a:r>
          </a:p>
          <a:p>
            <a:pPr lvl="2"/>
            <a:r>
              <a:rPr lang="en-GB" dirty="0" smtClean="0"/>
              <a:t>Dinner Date</a:t>
            </a:r>
          </a:p>
          <a:p>
            <a:pPr lvl="2"/>
            <a:r>
              <a:rPr lang="en-GB" dirty="0" smtClean="0"/>
              <a:t>Gay Daters</a:t>
            </a:r>
          </a:p>
          <a:p>
            <a:pPr lvl="2"/>
            <a:r>
              <a:rPr lang="en-GB" dirty="0" smtClean="0"/>
              <a:t>Transgender Daters</a:t>
            </a:r>
            <a:endParaRPr lang="en-GB" dirty="0"/>
          </a:p>
        </p:txBody>
      </p:sp>
      <p:sp>
        <p:nvSpPr>
          <p:cNvPr id="7" name="Date Placeholder 6"/>
          <p:cNvSpPr>
            <a:spLocks noGrp="1"/>
          </p:cNvSpPr>
          <p:nvPr>
            <p:ph type="dt" sz="half" idx="10"/>
          </p:nvPr>
        </p:nvSpPr>
        <p:spPr/>
        <p:txBody>
          <a:bodyPr/>
          <a:lstStyle/>
          <a:p>
            <a:fld id="{906037CF-1240-714F-9742-DACFFD54F192}" type="datetime2">
              <a:rPr lang="en-US" smtClean="0"/>
              <a:pPr/>
              <a:t>Tuesday, 8 March 2011</a:t>
            </a:fld>
            <a:endParaRPr lang="en-GB"/>
          </a:p>
        </p:txBody>
      </p:sp>
      <p:sp>
        <p:nvSpPr>
          <p:cNvPr id="8" name="Footer Placeholder 7"/>
          <p:cNvSpPr>
            <a:spLocks noGrp="1"/>
          </p:cNvSpPr>
          <p:nvPr>
            <p:ph type="ftr" sz="quarter" idx="11"/>
          </p:nvPr>
        </p:nvSpPr>
        <p:spPr/>
        <p:txBody>
          <a:bodyPr/>
          <a:lstStyle/>
          <a:p>
            <a:r>
              <a:rPr lang="en-US" smtClean="0"/>
              <a:t>© Gilb.com</a:t>
            </a:r>
            <a:endParaRPr lang="en-GB"/>
          </a:p>
        </p:txBody>
      </p:sp>
      <p:sp>
        <p:nvSpPr>
          <p:cNvPr id="9" name="Slide Number Placeholder 8"/>
          <p:cNvSpPr>
            <a:spLocks noGrp="1"/>
          </p:cNvSpPr>
          <p:nvPr>
            <p:ph type="sldNum" sz="quarter" idx="12"/>
          </p:nvPr>
        </p:nvSpPr>
        <p:spPr/>
        <p:txBody>
          <a:bodyPr/>
          <a:lstStyle/>
          <a:p>
            <a:fld id="{1DD9AF87-53B6-FD4A-B2D3-CF1EEADDF73C}" type="slidenum">
              <a:rPr lang="en-GB" smtClean="0"/>
              <a:pPr/>
              <a:t>30</a:t>
            </a:fld>
            <a:endParaRPr lang="en-GB"/>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026"/>
          <p:cNvSpPr>
            <a:spLocks noGrp="1" noChangeArrowheads="1"/>
          </p:cNvSpPr>
          <p:nvPr>
            <p:ph type="title"/>
          </p:nvPr>
        </p:nvSpPr>
        <p:spPr>
          <a:xfrm>
            <a:off x="914400" y="0"/>
            <a:ext cx="8001000" cy="1295400"/>
          </a:xfrm>
          <a:ln>
            <a:solidFill>
              <a:schemeClr val="tx1"/>
            </a:solidFill>
          </a:ln>
        </p:spPr>
        <p:txBody>
          <a:bodyPr/>
          <a:lstStyle/>
          <a:p>
            <a:pPr>
              <a:defRPr/>
            </a:pPr>
            <a:r>
              <a:rPr lang="en-US" sz="2600">
                <a:ea typeface="+mj-ea"/>
                <a:cs typeface="+mj-cs"/>
              </a:rPr>
              <a:t>Stakeholders: </a:t>
            </a:r>
            <a:br>
              <a:rPr lang="en-US" sz="2600">
                <a:ea typeface="+mj-ea"/>
                <a:cs typeface="+mj-cs"/>
              </a:rPr>
            </a:br>
            <a:r>
              <a:rPr lang="en-US" sz="2600">
                <a:ea typeface="+mj-ea"/>
                <a:cs typeface="+mj-cs"/>
              </a:rPr>
              <a:t>How to specify stakeholders </a:t>
            </a:r>
            <a:br>
              <a:rPr lang="en-US" sz="2600">
                <a:ea typeface="+mj-ea"/>
                <a:cs typeface="+mj-cs"/>
              </a:rPr>
            </a:br>
            <a:r>
              <a:rPr lang="en-US" sz="2600">
                <a:solidFill>
                  <a:schemeClr val="hlink"/>
                </a:solidFill>
                <a:ea typeface="+mj-ea"/>
                <a:cs typeface="+mj-cs"/>
              </a:rPr>
              <a:t>together with their requirements</a:t>
            </a:r>
            <a:r>
              <a:rPr lang="en-US" sz="2600">
                <a:ea typeface="+mj-ea"/>
                <a:cs typeface="+mj-cs"/>
              </a:rPr>
              <a:t>.</a:t>
            </a:r>
          </a:p>
        </p:txBody>
      </p:sp>
      <p:sp>
        <p:nvSpPr>
          <p:cNvPr id="344067" name="Rectangle 1027"/>
          <p:cNvSpPr>
            <a:spLocks noGrp="1" noChangeArrowheads="1"/>
          </p:cNvSpPr>
          <p:nvPr>
            <p:ph type="body" idx="1"/>
          </p:nvPr>
        </p:nvSpPr>
        <p:spPr>
          <a:xfrm>
            <a:off x="914400" y="1447800"/>
            <a:ext cx="8153400" cy="5029200"/>
          </a:xfrm>
        </p:spPr>
        <p:txBody>
          <a:bodyPr/>
          <a:lstStyle/>
          <a:p>
            <a:pPr>
              <a:buFont typeface="Monotype Sorts" pitchFamily="-108" charset="2"/>
              <a:buChar char="Y"/>
            </a:pPr>
            <a:r>
              <a:rPr lang="en-GB" sz="2000"/>
              <a:t>The Planguage parameter term ‘</a:t>
            </a:r>
            <a:r>
              <a:rPr lang="en-GB" sz="2000">
                <a:solidFill>
                  <a:schemeClr val="hlink"/>
                </a:solidFill>
              </a:rPr>
              <a:t>Stakeholder’</a:t>
            </a:r>
            <a:r>
              <a:rPr lang="en-GB" sz="2000"/>
              <a:t> can be used to specify one or more stakeholders explicitly. </a:t>
            </a:r>
          </a:p>
          <a:p>
            <a:pPr lvl="1">
              <a:buFont typeface="Monotype Sorts" pitchFamily="-108" charset="2"/>
              <a:buChar char="Y"/>
            </a:pPr>
            <a:r>
              <a:rPr lang="en-GB" sz="1800" b="0">
                <a:solidFill>
                  <a:schemeClr val="hlink"/>
                </a:solidFill>
              </a:rPr>
              <a:t>Internal Interests: Stakeholder = {End User, Help Desk, Installer}</a:t>
            </a:r>
            <a:endParaRPr lang="en-GB" sz="1800" b="0">
              <a:solidFill>
                <a:schemeClr val="accent2"/>
              </a:solidFill>
            </a:endParaRPr>
          </a:p>
          <a:p>
            <a:pPr>
              <a:buFont typeface="Monotype Sorts" pitchFamily="-108" charset="2"/>
              <a:buChar char="Y"/>
            </a:pPr>
            <a:r>
              <a:rPr lang="en-GB" sz="2000"/>
              <a:t>We can attach stakeholder information to any elementary specification, </a:t>
            </a:r>
            <a:endParaRPr lang="en-GB" sz="2000" b="0">
              <a:solidFill>
                <a:schemeClr val="hlink"/>
              </a:solidFill>
            </a:endParaRPr>
          </a:p>
          <a:p>
            <a:pPr lvl="1">
              <a:buFont typeface="Monotype Sorts" pitchFamily="-108" charset="2"/>
              <a:buChar char="Y"/>
            </a:pPr>
            <a:r>
              <a:rPr lang="en-GB" sz="1800" b="0">
                <a:solidFill>
                  <a:schemeClr val="hlink"/>
                </a:solidFill>
              </a:rPr>
              <a:t>Usability: Scale: Time to learn a task for a defined [Stakeholder]</a:t>
            </a:r>
          </a:p>
          <a:p>
            <a:pPr lvl="1">
              <a:buFont typeface="Monotype Sorts" pitchFamily="-108" charset="2"/>
              <a:buChar char="Y"/>
            </a:pPr>
            <a:r>
              <a:rPr lang="en-GB" sz="1800" b="0">
                <a:solidFill>
                  <a:schemeClr val="hlink"/>
                </a:solidFill>
              </a:rPr>
              <a:t>Goal [Stakeholder = </a:t>
            </a:r>
            <a:r>
              <a:rPr lang="en-GB" sz="1800" b="0"/>
              <a:t>Novice User</a:t>
            </a:r>
            <a:r>
              <a:rPr lang="en-GB" sz="1800" b="0">
                <a:solidFill>
                  <a:schemeClr val="hlink"/>
                </a:solidFill>
              </a:rPr>
              <a:t>] 10 minutes.</a:t>
            </a:r>
          </a:p>
          <a:p>
            <a:pPr lvl="1">
              <a:buFont typeface="Monotype Sorts" pitchFamily="-108" charset="2"/>
              <a:buChar char="Y"/>
            </a:pPr>
            <a:r>
              <a:rPr lang="en-GB" sz="1800" b="0"/>
              <a:t>Novice User</a:t>
            </a:r>
            <a:r>
              <a:rPr lang="en-GB" sz="1800" b="0">
                <a:solidFill>
                  <a:schemeClr val="hlink"/>
                </a:solidFill>
              </a:rPr>
              <a:t>: Defined As: anyone without any training in this  system or task.</a:t>
            </a:r>
          </a:p>
          <a:p>
            <a:pPr>
              <a:buFont typeface="Monotype Sorts" pitchFamily="-108" charset="2"/>
              <a:buChar char="Y"/>
            </a:pPr>
            <a:r>
              <a:rPr lang="en-GB" sz="2000"/>
              <a:t>or to a </a:t>
            </a:r>
            <a:r>
              <a:rPr lang="en-GB" sz="2000" b="0">
                <a:solidFill>
                  <a:schemeClr val="hlink"/>
                </a:solidFill>
              </a:rPr>
              <a:t>set</a:t>
            </a:r>
            <a:r>
              <a:rPr lang="en-GB" sz="2000"/>
              <a:t> of specifications, </a:t>
            </a:r>
          </a:p>
          <a:p>
            <a:pPr lvl="1">
              <a:buFont typeface="Monotype Sorts" pitchFamily="-108" charset="2"/>
              <a:buChar char="Y"/>
            </a:pPr>
            <a:r>
              <a:rPr lang="en-GB" sz="1800" b="0">
                <a:solidFill>
                  <a:schemeClr val="hlink"/>
                </a:solidFill>
              </a:rPr>
              <a:t>Scale [Installers] time for successful installation</a:t>
            </a:r>
          </a:p>
          <a:p>
            <a:pPr lvl="1">
              <a:buFont typeface="Monotype Sorts" pitchFamily="-108" charset="2"/>
              <a:buChar char="Y"/>
            </a:pPr>
            <a:r>
              <a:rPr lang="en-GB" sz="1800" b="0">
                <a:solidFill>
                  <a:schemeClr val="hlink"/>
                </a:solidFill>
              </a:rPr>
              <a:t> Fail 20 minutes, Goal 10 minutes, Wish 5 minutes.</a:t>
            </a:r>
          </a:p>
          <a:p>
            <a:pPr>
              <a:buFont typeface="Monotype Sorts" pitchFamily="-108" charset="2"/>
              <a:buChar char="Y"/>
            </a:pPr>
            <a:r>
              <a:rPr lang="en-GB" sz="2000"/>
              <a:t>as appropriate.</a:t>
            </a:r>
            <a:endParaRPr lang="en-US" sz="2000"/>
          </a:p>
        </p:txBody>
      </p:sp>
    </p:spTree>
    <p:extLst>
      <p:ext uri="{BB962C8B-B14F-4D97-AF65-F5344CB8AC3E}">
        <p14:creationId xmlns:p14="http://schemas.microsoft.com/office/powerpoint/2010/main" val="328898116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10" name="Picture 2"/>
          <p:cNvPicPr>
            <a:picLocks noChangeAspect="1" noChangeArrowheads="1"/>
          </p:cNvPicPr>
          <p:nvPr/>
        </p:nvPicPr>
        <p:blipFill>
          <a:blip r:embed="rId3"/>
          <a:srcRect/>
          <a:stretch>
            <a:fillRect/>
          </a:stretch>
        </p:blipFill>
        <p:spPr bwMode="auto">
          <a:xfrm>
            <a:off x="685800" y="381000"/>
            <a:ext cx="8153400" cy="6118225"/>
          </a:xfrm>
          <a:prstGeom prst="rect">
            <a:avLst/>
          </a:prstGeom>
          <a:noFill/>
          <a:ln w="9525">
            <a:noFill/>
            <a:miter lim="800000"/>
            <a:headEnd/>
            <a:tailEnd/>
          </a:ln>
        </p:spPr>
      </p:pic>
      <p:sp>
        <p:nvSpPr>
          <p:cNvPr id="1632259" name="Rectangle 3"/>
          <p:cNvSpPr>
            <a:spLocks noGrp="1" noChangeArrowheads="1"/>
          </p:cNvSpPr>
          <p:nvPr>
            <p:ph type="title" idx="4294967295"/>
          </p:nvPr>
        </p:nvSpPr>
        <p:spPr>
          <a:xfrm>
            <a:off x="838200" y="-304800"/>
            <a:ext cx="8001000" cy="990600"/>
          </a:xfrm>
        </p:spPr>
        <p:txBody>
          <a:bodyPr>
            <a:noAutofit/>
          </a:bodyPr>
          <a:lstStyle/>
          <a:p>
            <a:pPr>
              <a:defRPr/>
            </a:pPr>
            <a:r>
              <a:rPr lang="en-US" sz="2500" dirty="0">
                <a:ea typeface="+mj-ea"/>
                <a:cs typeface="+mj-cs"/>
              </a:rPr>
              <a:t>Stakeholder Artifacts: </a:t>
            </a:r>
            <a:r>
              <a:rPr lang="en-US" sz="2500" dirty="0" err="1">
                <a:ea typeface="+mj-ea"/>
                <a:cs typeface="+mj-cs"/>
              </a:rPr>
              <a:t>Zachman</a:t>
            </a:r>
            <a:r>
              <a:rPr lang="en-US" sz="2500" dirty="0">
                <a:ea typeface="+mj-ea"/>
                <a:cs typeface="+mj-cs"/>
              </a:rPr>
              <a:t> </a:t>
            </a:r>
            <a:r>
              <a:rPr lang="en-US" sz="2500" dirty="0" err="1">
                <a:ea typeface="+mj-ea"/>
                <a:cs typeface="+mj-cs"/>
              </a:rPr>
              <a:t>zifa.com</a:t>
            </a:r>
            <a:endParaRPr lang="en-US" sz="2500" dirty="0">
              <a:ea typeface="+mj-ea"/>
              <a:cs typeface="+mj-cs"/>
            </a:endParaRPr>
          </a:p>
        </p:txBody>
      </p:sp>
    </p:spTree>
    <p:extLst>
      <p:ext uri="{BB962C8B-B14F-4D97-AF65-F5344CB8AC3E}">
        <p14:creationId xmlns:p14="http://schemas.microsoft.com/office/powerpoint/2010/main" val="307824441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Observations</a:t>
            </a:r>
            <a:endParaRPr lang="en-GB" dirty="0"/>
          </a:p>
        </p:txBody>
      </p:sp>
      <p:sp>
        <p:nvSpPr>
          <p:cNvPr id="3" name="Text Placeholder 2"/>
          <p:cNvSpPr>
            <a:spLocks noGrp="1"/>
          </p:cNvSpPr>
          <p:nvPr>
            <p:ph type="body" idx="1"/>
          </p:nvPr>
        </p:nvSpPr>
        <p:spPr/>
        <p:txBody>
          <a:bodyPr/>
          <a:lstStyle/>
          <a:p>
            <a:r>
              <a:rPr lang="en-GB" dirty="0" smtClean="0"/>
              <a:t>You should notice</a:t>
            </a:r>
            <a:endParaRPr lang="en-GB" dirty="0"/>
          </a:p>
        </p:txBody>
      </p:sp>
      <p:sp>
        <p:nvSpPr>
          <p:cNvPr id="4" name="Content Placeholder 3"/>
          <p:cNvSpPr>
            <a:spLocks noGrp="1"/>
          </p:cNvSpPr>
          <p:nvPr>
            <p:ph sz="half" idx="2"/>
          </p:nvPr>
        </p:nvSpPr>
        <p:spPr/>
        <p:txBody>
          <a:bodyPr/>
          <a:lstStyle/>
          <a:p>
            <a:r>
              <a:rPr lang="en-GB" dirty="0" smtClean="0"/>
              <a:t>There are very many stakeholders</a:t>
            </a:r>
          </a:p>
          <a:p>
            <a:r>
              <a:rPr lang="en-GB" dirty="0" smtClean="0"/>
              <a:t>They are much  more than a simple ‘customer/user’ notion</a:t>
            </a:r>
          </a:p>
          <a:p>
            <a:r>
              <a:rPr lang="en-GB" dirty="0" smtClean="0"/>
              <a:t>Some are inanimate</a:t>
            </a:r>
          </a:p>
          <a:p>
            <a:pPr lvl="1"/>
            <a:r>
              <a:rPr lang="en-GB" dirty="0" smtClean="0"/>
              <a:t>Laws, policies, standards</a:t>
            </a:r>
          </a:p>
          <a:p>
            <a:r>
              <a:rPr lang="en-GB" dirty="0" smtClean="0"/>
              <a:t>They cannot all be interviewed</a:t>
            </a:r>
          </a:p>
          <a:p>
            <a:r>
              <a:rPr lang="en-GB" dirty="0" smtClean="0"/>
              <a:t>They may not know what they want, yet</a:t>
            </a:r>
            <a:endParaRPr lang="en-GB" dirty="0"/>
          </a:p>
        </p:txBody>
      </p:sp>
      <p:sp>
        <p:nvSpPr>
          <p:cNvPr id="5" name="Text Placeholder 4"/>
          <p:cNvSpPr>
            <a:spLocks noGrp="1"/>
          </p:cNvSpPr>
          <p:nvPr>
            <p:ph type="body" sz="quarter" idx="3"/>
          </p:nvPr>
        </p:nvSpPr>
        <p:spPr/>
        <p:txBody>
          <a:bodyPr/>
          <a:lstStyle/>
          <a:p>
            <a:r>
              <a:rPr lang="en-GB" dirty="0" smtClean="0"/>
              <a:t>And you also noticed</a:t>
            </a:r>
            <a:endParaRPr lang="en-GB" dirty="0"/>
          </a:p>
        </p:txBody>
      </p:sp>
      <p:sp>
        <p:nvSpPr>
          <p:cNvPr id="6" name="Content Placeholder 5"/>
          <p:cNvSpPr>
            <a:spLocks noGrp="1"/>
          </p:cNvSpPr>
          <p:nvPr>
            <p:ph sz="quarter" idx="4"/>
          </p:nvPr>
        </p:nvSpPr>
        <p:spPr/>
        <p:txBody>
          <a:bodyPr/>
          <a:lstStyle/>
          <a:p>
            <a:endParaRPr lang="en-GB"/>
          </a:p>
        </p:txBody>
      </p:sp>
      <p:sp>
        <p:nvSpPr>
          <p:cNvPr id="7" name="Date Placeholder 6"/>
          <p:cNvSpPr>
            <a:spLocks noGrp="1"/>
          </p:cNvSpPr>
          <p:nvPr>
            <p:ph type="dt" sz="half" idx="10"/>
          </p:nvPr>
        </p:nvSpPr>
        <p:spPr/>
        <p:txBody>
          <a:bodyPr/>
          <a:lstStyle/>
          <a:p>
            <a:fld id="{906037CF-1240-714F-9742-DACFFD54F192}" type="datetime2">
              <a:rPr lang="en-US" smtClean="0"/>
              <a:pPr/>
              <a:t>Tuesday, 8 March 2011</a:t>
            </a:fld>
            <a:endParaRPr lang="en-GB"/>
          </a:p>
        </p:txBody>
      </p:sp>
      <p:sp>
        <p:nvSpPr>
          <p:cNvPr id="8" name="Footer Placeholder 7"/>
          <p:cNvSpPr>
            <a:spLocks noGrp="1"/>
          </p:cNvSpPr>
          <p:nvPr>
            <p:ph type="ftr" sz="quarter" idx="11"/>
          </p:nvPr>
        </p:nvSpPr>
        <p:spPr/>
        <p:txBody>
          <a:bodyPr/>
          <a:lstStyle/>
          <a:p>
            <a:r>
              <a:rPr lang="en-US" smtClean="0"/>
              <a:t>© Gilb.com</a:t>
            </a:r>
            <a:endParaRPr lang="en-GB"/>
          </a:p>
        </p:txBody>
      </p:sp>
      <p:sp>
        <p:nvSpPr>
          <p:cNvPr id="9" name="Slide Number Placeholder 8"/>
          <p:cNvSpPr>
            <a:spLocks noGrp="1"/>
          </p:cNvSpPr>
          <p:nvPr>
            <p:ph type="sldNum" sz="quarter" idx="12"/>
          </p:nvPr>
        </p:nvSpPr>
        <p:spPr/>
        <p:txBody>
          <a:bodyPr/>
          <a:lstStyle/>
          <a:p>
            <a:fld id="{1DD9AF87-53B6-FD4A-B2D3-CF1EEADDF73C}" type="slidenum">
              <a:rPr lang="en-GB" smtClean="0"/>
              <a:pPr/>
              <a:t>33</a:t>
            </a:fld>
            <a:endParaRPr lang="en-GB"/>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Game 7: Stakeholder Values</a:t>
            </a:r>
            <a:endParaRPr lang="en-GB" dirty="0"/>
          </a:p>
        </p:txBody>
      </p:sp>
      <p:sp>
        <p:nvSpPr>
          <p:cNvPr id="3" name="Text Placeholder 2"/>
          <p:cNvSpPr>
            <a:spLocks noGrp="1"/>
          </p:cNvSpPr>
          <p:nvPr>
            <p:ph type="body" idx="1"/>
          </p:nvPr>
        </p:nvSpPr>
        <p:spPr/>
        <p:txBody>
          <a:bodyPr/>
          <a:lstStyle/>
          <a:p>
            <a:r>
              <a:rPr lang="en-GB" dirty="0" smtClean="0"/>
              <a:t>Instructions</a:t>
            </a:r>
            <a:endParaRPr lang="en-GB" dirty="0"/>
          </a:p>
        </p:txBody>
      </p:sp>
      <p:sp>
        <p:nvSpPr>
          <p:cNvPr id="4" name="Content Placeholder 3"/>
          <p:cNvSpPr>
            <a:spLocks noGrp="1"/>
          </p:cNvSpPr>
          <p:nvPr>
            <p:ph sz="half" idx="2"/>
          </p:nvPr>
        </p:nvSpPr>
        <p:spPr/>
        <p:txBody>
          <a:bodyPr>
            <a:normAutofit lnSpcReduction="10000"/>
          </a:bodyPr>
          <a:lstStyle/>
          <a:p>
            <a:r>
              <a:rPr lang="en-GB" dirty="0" smtClean="0"/>
              <a:t>As a group, pick one critical stakeholder</a:t>
            </a:r>
          </a:p>
          <a:p>
            <a:r>
              <a:rPr lang="en-GB" dirty="0" smtClean="0"/>
              <a:t>Then list (a word or 2) a set of several (2 to 8) needs or values that the stakeholder  is interested in</a:t>
            </a:r>
          </a:p>
          <a:p>
            <a:pPr lvl="1"/>
            <a:r>
              <a:rPr lang="en-GB" dirty="0" smtClean="0"/>
              <a:t>They care</a:t>
            </a:r>
          </a:p>
          <a:p>
            <a:pPr lvl="1"/>
            <a:r>
              <a:rPr lang="en-GB" dirty="0" smtClean="0"/>
              <a:t>They need</a:t>
            </a:r>
          </a:p>
          <a:p>
            <a:pPr lvl="1"/>
            <a:r>
              <a:rPr lang="en-GB" dirty="0" smtClean="0"/>
              <a:t>They demand</a:t>
            </a:r>
          </a:p>
          <a:p>
            <a:pPr lvl="1"/>
            <a:r>
              <a:rPr lang="en-GB" dirty="0" smtClean="0"/>
              <a:t>They require</a:t>
            </a:r>
          </a:p>
          <a:p>
            <a:pPr lvl="1"/>
            <a:r>
              <a:rPr lang="en-GB" dirty="0" smtClean="0"/>
              <a:t>They Value </a:t>
            </a:r>
            <a:endParaRPr lang="en-GB" dirty="0"/>
          </a:p>
        </p:txBody>
      </p:sp>
      <p:sp>
        <p:nvSpPr>
          <p:cNvPr id="5" name="Text Placeholder 4"/>
          <p:cNvSpPr>
            <a:spLocks noGrp="1"/>
          </p:cNvSpPr>
          <p:nvPr>
            <p:ph type="body" sz="quarter" idx="3"/>
          </p:nvPr>
        </p:nvSpPr>
        <p:spPr/>
        <p:txBody>
          <a:bodyPr/>
          <a:lstStyle/>
          <a:p>
            <a:r>
              <a:rPr lang="en-GB" dirty="0" smtClean="0"/>
              <a:t>Examples</a:t>
            </a:r>
            <a:endParaRPr lang="en-GB" dirty="0"/>
          </a:p>
        </p:txBody>
      </p:sp>
      <p:sp>
        <p:nvSpPr>
          <p:cNvPr id="6" name="Content Placeholder 5"/>
          <p:cNvSpPr>
            <a:spLocks noGrp="1"/>
          </p:cNvSpPr>
          <p:nvPr>
            <p:ph sz="quarter" idx="4"/>
          </p:nvPr>
        </p:nvSpPr>
        <p:spPr/>
        <p:txBody>
          <a:bodyPr/>
          <a:lstStyle/>
          <a:p>
            <a:pPr marL="342900" lvl="2" indent="-342900"/>
            <a:r>
              <a:rPr lang="en-GB" dirty="0" smtClean="0"/>
              <a:t>Stakeholder: Long Term Relationship Hunters</a:t>
            </a:r>
          </a:p>
          <a:p>
            <a:pPr marL="679450" lvl="3" indent="-342900"/>
            <a:endParaRPr lang="en-GB" dirty="0" smtClean="0"/>
          </a:p>
          <a:p>
            <a:pPr marL="679450" lvl="3" indent="-342900"/>
            <a:r>
              <a:rPr lang="en-GB" dirty="0" smtClean="0"/>
              <a:t>Info Credibility</a:t>
            </a:r>
          </a:p>
          <a:p>
            <a:pPr marL="679450" lvl="3" indent="-342900"/>
            <a:r>
              <a:rPr lang="en-GB" dirty="0" smtClean="0"/>
              <a:t>Safety</a:t>
            </a:r>
          </a:p>
          <a:p>
            <a:pPr marL="679450" lvl="3" indent="-342900"/>
            <a:r>
              <a:rPr lang="en-GB" dirty="0" smtClean="0"/>
              <a:t>Discretion</a:t>
            </a:r>
          </a:p>
          <a:p>
            <a:pPr marL="679450" lvl="3" indent="-342900"/>
            <a:r>
              <a:rPr lang="en-GB" dirty="0" smtClean="0"/>
              <a:t>Success  Long Term</a:t>
            </a:r>
          </a:p>
          <a:p>
            <a:pPr marL="679450" lvl="3" indent="-342900"/>
            <a:r>
              <a:rPr lang="en-GB" dirty="0" smtClean="0"/>
              <a:t>…</a:t>
            </a:r>
          </a:p>
          <a:p>
            <a:pPr marL="679450" lvl="3" indent="-342900"/>
            <a:endParaRPr lang="en-GB" dirty="0" smtClean="0"/>
          </a:p>
          <a:p>
            <a:pPr marL="679450" lvl="3" indent="-342900"/>
            <a:endParaRPr lang="en-GB" dirty="0" smtClean="0"/>
          </a:p>
          <a:p>
            <a:pPr marL="679450" lvl="3" indent="-342900"/>
            <a:endParaRPr lang="en-GB" dirty="0" smtClean="0"/>
          </a:p>
          <a:p>
            <a:endParaRPr lang="en-GB" dirty="0"/>
          </a:p>
        </p:txBody>
      </p:sp>
      <p:sp>
        <p:nvSpPr>
          <p:cNvPr id="7" name="Date Placeholder 6"/>
          <p:cNvSpPr>
            <a:spLocks noGrp="1"/>
          </p:cNvSpPr>
          <p:nvPr>
            <p:ph type="dt" sz="half" idx="10"/>
          </p:nvPr>
        </p:nvSpPr>
        <p:spPr/>
        <p:txBody>
          <a:bodyPr/>
          <a:lstStyle/>
          <a:p>
            <a:fld id="{906037CF-1240-714F-9742-DACFFD54F192}" type="datetime2">
              <a:rPr lang="en-US" smtClean="0"/>
              <a:pPr/>
              <a:t>Tuesday, 8 March 2011</a:t>
            </a:fld>
            <a:endParaRPr lang="en-GB"/>
          </a:p>
        </p:txBody>
      </p:sp>
      <p:sp>
        <p:nvSpPr>
          <p:cNvPr id="8" name="Footer Placeholder 7"/>
          <p:cNvSpPr>
            <a:spLocks noGrp="1"/>
          </p:cNvSpPr>
          <p:nvPr>
            <p:ph type="ftr" sz="quarter" idx="11"/>
          </p:nvPr>
        </p:nvSpPr>
        <p:spPr/>
        <p:txBody>
          <a:bodyPr/>
          <a:lstStyle/>
          <a:p>
            <a:r>
              <a:rPr lang="en-US" smtClean="0"/>
              <a:t>© Gilb.com</a:t>
            </a:r>
            <a:endParaRPr lang="en-GB"/>
          </a:p>
        </p:txBody>
      </p:sp>
      <p:sp>
        <p:nvSpPr>
          <p:cNvPr id="9" name="Slide Number Placeholder 8"/>
          <p:cNvSpPr>
            <a:spLocks noGrp="1"/>
          </p:cNvSpPr>
          <p:nvPr>
            <p:ph type="sldNum" sz="quarter" idx="12"/>
          </p:nvPr>
        </p:nvSpPr>
        <p:spPr/>
        <p:txBody>
          <a:bodyPr/>
          <a:lstStyle/>
          <a:p>
            <a:fld id="{1DD9AF87-53B6-FD4A-B2D3-CF1EEADDF73C}" type="slidenum">
              <a:rPr lang="en-GB" smtClean="0"/>
              <a:pPr/>
              <a:t>34</a:t>
            </a:fld>
            <a:endParaRPr lang="en-GB"/>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Stakeholder Value: Observations</a:t>
            </a:r>
            <a:endParaRPr lang="en-GB" dirty="0"/>
          </a:p>
        </p:txBody>
      </p:sp>
      <p:sp>
        <p:nvSpPr>
          <p:cNvPr id="3" name="Text Placeholder 2"/>
          <p:cNvSpPr>
            <a:spLocks noGrp="1"/>
          </p:cNvSpPr>
          <p:nvPr>
            <p:ph type="body" idx="1"/>
          </p:nvPr>
        </p:nvSpPr>
        <p:spPr/>
        <p:txBody>
          <a:bodyPr/>
          <a:lstStyle/>
          <a:p>
            <a:r>
              <a:rPr lang="en-GB" dirty="0" smtClean="0"/>
              <a:t>We Suggest</a:t>
            </a:r>
          </a:p>
        </p:txBody>
      </p:sp>
      <p:sp>
        <p:nvSpPr>
          <p:cNvPr id="4" name="Content Placeholder 3"/>
          <p:cNvSpPr>
            <a:spLocks noGrp="1"/>
          </p:cNvSpPr>
          <p:nvPr>
            <p:ph sz="half" idx="2"/>
          </p:nvPr>
        </p:nvSpPr>
        <p:spPr/>
        <p:txBody>
          <a:bodyPr>
            <a:normAutofit fontScale="92500" lnSpcReduction="20000"/>
          </a:bodyPr>
          <a:lstStyle/>
          <a:p>
            <a:r>
              <a:rPr lang="en-GB" dirty="0" smtClean="0"/>
              <a:t>Most stakeholders have several values</a:t>
            </a:r>
          </a:p>
          <a:p>
            <a:r>
              <a:rPr lang="en-GB" dirty="0" smtClean="0"/>
              <a:t>Some of these values are shared by other stakeholders</a:t>
            </a:r>
          </a:p>
          <a:p>
            <a:pPr lvl="1"/>
            <a:r>
              <a:rPr lang="en-GB" dirty="0" smtClean="0"/>
              <a:t>But not necessarily at same level or delivery time</a:t>
            </a:r>
          </a:p>
          <a:p>
            <a:r>
              <a:rPr lang="en-GB" dirty="0" smtClean="0"/>
              <a:t>Stakeholder value analysis is a useful process for discovering critical requirements that might be forgotten</a:t>
            </a:r>
          </a:p>
          <a:p>
            <a:r>
              <a:rPr lang="en-GB" dirty="0" smtClean="0"/>
              <a:t>You are going to need to define these values better:</a:t>
            </a:r>
          </a:p>
          <a:p>
            <a:pPr lvl="1"/>
            <a:r>
              <a:rPr lang="en-GB" dirty="0" smtClean="0"/>
              <a:t>Scale, Goal, [2010, </a:t>
            </a:r>
            <a:r>
              <a:rPr lang="en-GB" dirty="0" err="1" smtClean="0"/>
              <a:t>Lux</a:t>
            </a:r>
            <a:r>
              <a:rPr lang="en-GB" dirty="0" smtClean="0"/>
              <a:t>, Teens]</a:t>
            </a:r>
            <a:endParaRPr lang="en-GB" dirty="0"/>
          </a:p>
        </p:txBody>
      </p:sp>
      <p:sp>
        <p:nvSpPr>
          <p:cNvPr id="5" name="Text Placeholder 4"/>
          <p:cNvSpPr>
            <a:spLocks noGrp="1"/>
          </p:cNvSpPr>
          <p:nvPr>
            <p:ph type="body" sz="quarter" idx="3"/>
          </p:nvPr>
        </p:nvSpPr>
        <p:spPr/>
        <p:txBody>
          <a:bodyPr/>
          <a:lstStyle/>
          <a:p>
            <a:r>
              <a:rPr lang="en-GB" dirty="0" smtClean="0"/>
              <a:t>You also observed.</a:t>
            </a:r>
            <a:endParaRPr lang="en-GB" dirty="0"/>
          </a:p>
        </p:txBody>
      </p:sp>
      <p:sp>
        <p:nvSpPr>
          <p:cNvPr id="6" name="Content Placeholder 5"/>
          <p:cNvSpPr>
            <a:spLocks noGrp="1"/>
          </p:cNvSpPr>
          <p:nvPr>
            <p:ph sz="quarter" idx="4"/>
          </p:nvPr>
        </p:nvSpPr>
        <p:spPr/>
        <p:txBody>
          <a:bodyPr/>
          <a:lstStyle/>
          <a:p>
            <a:endParaRPr lang="en-GB"/>
          </a:p>
        </p:txBody>
      </p:sp>
      <p:sp>
        <p:nvSpPr>
          <p:cNvPr id="7" name="Date Placeholder 6"/>
          <p:cNvSpPr>
            <a:spLocks noGrp="1"/>
          </p:cNvSpPr>
          <p:nvPr>
            <p:ph type="dt" sz="half" idx="10"/>
          </p:nvPr>
        </p:nvSpPr>
        <p:spPr/>
        <p:txBody>
          <a:bodyPr/>
          <a:lstStyle/>
          <a:p>
            <a:fld id="{906037CF-1240-714F-9742-DACFFD54F192}" type="datetime2">
              <a:rPr lang="en-US" smtClean="0"/>
              <a:pPr/>
              <a:t>Tuesday, 8 March 2011</a:t>
            </a:fld>
            <a:endParaRPr lang="en-GB"/>
          </a:p>
        </p:txBody>
      </p:sp>
      <p:sp>
        <p:nvSpPr>
          <p:cNvPr id="8" name="Footer Placeholder 7"/>
          <p:cNvSpPr>
            <a:spLocks noGrp="1"/>
          </p:cNvSpPr>
          <p:nvPr>
            <p:ph type="ftr" sz="quarter" idx="11"/>
          </p:nvPr>
        </p:nvSpPr>
        <p:spPr/>
        <p:txBody>
          <a:bodyPr/>
          <a:lstStyle/>
          <a:p>
            <a:r>
              <a:rPr lang="en-US" smtClean="0"/>
              <a:t>© Gilb.com</a:t>
            </a:r>
            <a:endParaRPr lang="en-GB"/>
          </a:p>
        </p:txBody>
      </p:sp>
      <p:sp>
        <p:nvSpPr>
          <p:cNvPr id="9" name="Slide Number Placeholder 8"/>
          <p:cNvSpPr>
            <a:spLocks noGrp="1"/>
          </p:cNvSpPr>
          <p:nvPr>
            <p:ph type="sldNum" sz="quarter" idx="12"/>
          </p:nvPr>
        </p:nvSpPr>
        <p:spPr/>
        <p:txBody>
          <a:bodyPr/>
          <a:lstStyle/>
          <a:p>
            <a:fld id="{1DD9AF87-53B6-FD4A-B2D3-CF1EEADDF73C}" type="slidenum">
              <a:rPr lang="en-GB" smtClean="0"/>
              <a:pPr/>
              <a:t>35</a:t>
            </a:fld>
            <a:endParaRPr lang="en-GB"/>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Game 8: Simple* Design for Goal</a:t>
            </a:r>
            <a:endParaRPr lang="en-GB" dirty="0"/>
          </a:p>
        </p:txBody>
      </p:sp>
      <p:sp>
        <p:nvSpPr>
          <p:cNvPr id="3" name="Text Placeholder 2"/>
          <p:cNvSpPr>
            <a:spLocks noGrp="1"/>
          </p:cNvSpPr>
          <p:nvPr>
            <p:ph type="body" idx="1"/>
          </p:nvPr>
        </p:nvSpPr>
        <p:spPr>
          <a:xfrm>
            <a:off x="457200" y="1734670"/>
            <a:ext cx="3931920" cy="407397"/>
          </a:xfrm>
        </p:spPr>
        <p:txBody>
          <a:bodyPr/>
          <a:lstStyle/>
          <a:p>
            <a:r>
              <a:rPr lang="en-GB" dirty="0" smtClean="0"/>
              <a:t>Instructions</a:t>
            </a:r>
            <a:endParaRPr lang="en-GB" dirty="0"/>
          </a:p>
        </p:txBody>
      </p:sp>
      <p:sp>
        <p:nvSpPr>
          <p:cNvPr id="4" name="Content Placeholder 3"/>
          <p:cNvSpPr>
            <a:spLocks noGrp="1"/>
          </p:cNvSpPr>
          <p:nvPr>
            <p:ph sz="half" idx="2"/>
          </p:nvPr>
        </p:nvSpPr>
        <p:spPr>
          <a:xfrm>
            <a:off x="211680" y="2260601"/>
            <a:ext cx="4543200" cy="1303866"/>
          </a:xfrm>
          <a:solidFill>
            <a:schemeClr val="accent3">
              <a:lumMod val="60000"/>
              <a:lumOff val="40000"/>
            </a:schemeClr>
          </a:solidFill>
        </p:spPr>
        <p:txBody>
          <a:bodyPr>
            <a:normAutofit fontScale="70000" lnSpcReduction="20000"/>
          </a:bodyPr>
          <a:lstStyle/>
          <a:p>
            <a:r>
              <a:rPr lang="en-GB" dirty="0" smtClean="0">
                <a:solidFill>
                  <a:schemeClr val="tx2">
                    <a:lumMod val="50000"/>
                  </a:schemeClr>
                </a:solidFill>
              </a:rPr>
              <a:t>For a given Goal level (the problem, the end, the target)</a:t>
            </a:r>
          </a:p>
          <a:p>
            <a:r>
              <a:rPr lang="en-GB" dirty="0" smtClean="0">
                <a:solidFill>
                  <a:schemeClr val="tx2">
                    <a:lumMod val="50000"/>
                  </a:schemeClr>
                </a:solidFill>
              </a:rPr>
              <a:t>Identify possible (solutions, means, design, architecture)</a:t>
            </a:r>
          </a:p>
          <a:p>
            <a:r>
              <a:rPr lang="en-GB" dirty="0" smtClean="0">
                <a:solidFill>
                  <a:schemeClr val="tx2">
                    <a:lumMod val="50000"/>
                  </a:schemeClr>
                </a:solidFill>
              </a:rPr>
              <a:t>Which you </a:t>
            </a:r>
            <a:r>
              <a:rPr lang="en-GB" i="1" dirty="0" smtClean="0">
                <a:solidFill>
                  <a:schemeClr val="tx2">
                    <a:lumMod val="50000"/>
                  </a:schemeClr>
                </a:solidFill>
              </a:rPr>
              <a:t>think</a:t>
            </a:r>
            <a:r>
              <a:rPr lang="en-GB" dirty="0" smtClean="0">
                <a:solidFill>
                  <a:schemeClr val="tx2">
                    <a:lumMod val="50000"/>
                  </a:schemeClr>
                </a:solidFill>
              </a:rPr>
              <a:t>, would allow us to reach the goal level, partly or wholly</a:t>
            </a:r>
            <a:endParaRPr lang="en-GB" dirty="0">
              <a:solidFill>
                <a:schemeClr val="tx2">
                  <a:lumMod val="50000"/>
                </a:schemeClr>
              </a:solidFill>
            </a:endParaRPr>
          </a:p>
        </p:txBody>
      </p:sp>
      <p:sp>
        <p:nvSpPr>
          <p:cNvPr id="5" name="Text Placeholder 4"/>
          <p:cNvSpPr>
            <a:spLocks noGrp="1"/>
          </p:cNvSpPr>
          <p:nvPr>
            <p:ph type="body" sz="quarter" idx="3"/>
          </p:nvPr>
        </p:nvSpPr>
        <p:spPr/>
        <p:txBody>
          <a:bodyPr/>
          <a:lstStyle/>
          <a:p>
            <a:r>
              <a:rPr lang="en-GB" dirty="0" smtClean="0"/>
              <a:t>Reminder of the Objective (below)</a:t>
            </a:r>
            <a:endParaRPr lang="en-GB" dirty="0"/>
          </a:p>
        </p:txBody>
      </p:sp>
      <p:sp>
        <p:nvSpPr>
          <p:cNvPr id="6" name="Content Placeholder 5"/>
          <p:cNvSpPr>
            <a:spLocks noGrp="1"/>
          </p:cNvSpPr>
          <p:nvPr>
            <p:ph sz="quarter" idx="4"/>
          </p:nvPr>
        </p:nvSpPr>
        <p:spPr/>
        <p:txBody>
          <a:bodyPr>
            <a:normAutofit fontScale="62500" lnSpcReduction="20000"/>
          </a:bodyPr>
          <a:lstStyle/>
          <a:p>
            <a:pPr marL="342900" lvl="1" indent="-342900">
              <a:buClr>
                <a:schemeClr val="accent1"/>
              </a:buClr>
            </a:pPr>
            <a:r>
              <a:rPr lang="en-GB" dirty="0" smtClean="0"/>
              <a:t>User Experience:</a:t>
            </a:r>
          </a:p>
          <a:p>
            <a:pPr marL="342900" lvl="1" indent="-342900">
              <a:buClr>
                <a:schemeClr val="accent1"/>
              </a:buClr>
              <a:buNone/>
            </a:pPr>
            <a:r>
              <a:rPr lang="en-GB" i="1" u="sng" dirty="0" smtClean="0">
                <a:solidFill>
                  <a:schemeClr val="accent3">
                    <a:lumMod val="60000"/>
                    <a:lumOff val="40000"/>
                  </a:schemeClr>
                </a:solidFill>
              </a:rPr>
              <a:t>Ambition Level</a:t>
            </a:r>
            <a:r>
              <a:rPr lang="en-GB" dirty="0" smtClean="0">
                <a:solidFill>
                  <a:schemeClr val="accent3">
                    <a:lumMod val="60000"/>
                    <a:lumOff val="40000"/>
                  </a:schemeClr>
                </a:solidFill>
              </a:rPr>
              <a:t>: We need to improve  </a:t>
            </a:r>
            <a:r>
              <a:rPr lang="en-GB" dirty="0" smtClean="0"/>
              <a:t>User Experience </a:t>
            </a:r>
            <a:r>
              <a:rPr lang="en-GB" dirty="0" smtClean="0">
                <a:solidFill>
                  <a:schemeClr val="accent3">
                    <a:lumMod val="60000"/>
                    <a:lumOff val="40000"/>
                  </a:schemeClr>
                </a:solidFill>
              </a:rPr>
              <a:t>radically or we are out of the market. &lt;- GB</a:t>
            </a:r>
          </a:p>
          <a:p>
            <a:pPr>
              <a:buNone/>
            </a:pPr>
            <a:endParaRPr lang="en-GB" dirty="0" smtClean="0"/>
          </a:p>
          <a:p>
            <a:pPr>
              <a:buNone/>
            </a:pPr>
            <a:r>
              <a:rPr lang="en-GB" dirty="0" smtClean="0"/>
              <a:t>Scale: average time for [Users: Default All] to Get [Key Information: Default = A Date].</a:t>
            </a:r>
          </a:p>
          <a:p>
            <a:pPr lvl="1">
              <a:buNone/>
            </a:pPr>
            <a:r>
              <a:rPr lang="en-GB" dirty="0" smtClean="0"/>
              <a:t>Get: defined as:  to successfully acquire what they intended to get, from [Start] to Successful Completion, Date Shows Up.</a:t>
            </a:r>
          </a:p>
          <a:p>
            <a:pPr lvl="1">
              <a:buNone/>
            </a:pPr>
            <a:r>
              <a:rPr lang="en-GB" dirty="0" smtClean="0"/>
              <a:t>Start:  a realistic point where user has an urge to use the system for some purpose. Even if they are not yet near an internet device.</a:t>
            </a:r>
          </a:p>
          <a:p>
            <a:pPr>
              <a:buNone/>
            </a:pPr>
            <a:r>
              <a:rPr lang="en-GB" dirty="0" smtClean="0"/>
              <a:t>Impacts: &lt;higher level goals&gt;</a:t>
            </a:r>
          </a:p>
          <a:p>
            <a:pPr>
              <a:buNone/>
            </a:pPr>
            <a:r>
              <a:rPr lang="en-GB" dirty="0" smtClean="0"/>
              <a:t> Past [Competitor X, 2008] 1 hour.</a:t>
            </a:r>
          </a:p>
          <a:p>
            <a:pPr>
              <a:buNone/>
            </a:pPr>
            <a:r>
              <a:rPr lang="en-GB" sz="3273" dirty="0" smtClean="0">
                <a:solidFill>
                  <a:srgbClr val="A7FC5A"/>
                </a:solidFill>
              </a:rPr>
              <a:t>Goal [ End 2010] 1 hour –&gt; 1 week </a:t>
            </a:r>
            <a:r>
              <a:rPr lang="en-GB" dirty="0" smtClean="0"/>
              <a:t>?</a:t>
            </a:r>
          </a:p>
          <a:p>
            <a:pPr>
              <a:buNone/>
            </a:pPr>
            <a:r>
              <a:rPr lang="en-GB" dirty="0" smtClean="0"/>
              <a:t>Stretch [2011]  &lt; 1 hour</a:t>
            </a:r>
          </a:p>
          <a:p>
            <a:pPr>
              <a:buNone/>
            </a:pPr>
            <a:endParaRPr lang="en-GB" dirty="0" smtClean="0"/>
          </a:p>
        </p:txBody>
      </p:sp>
      <p:sp>
        <p:nvSpPr>
          <p:cNvPr id="7" name="Date Placeholder 6"/>
          <p:cNvSpPr>
            <a:spLocks noGrp="1"/>
          </p:cNvSpPr>
          <p:nvPr>
            <p:ph type="dt" sz="half" idx="10"/>
          </p:nvPr>
        </p:nvSpPr>
        <p:spPr/>
        <p:txBody>
          <a:bodyPr/>
          <a:lstStyle/>
          <a:p>
            <a:fld id="{906037CF-1240-714F-9742-DACFFD54F192}" type="datetime2">
              <a:rPr lang="en-US" smtClean="0"/>
              <a:pPr/>
              <a:t>Tuesday, 8 March 2011</a:t>
            </a:fld>
            <a:endParaRPr lang="en-GB"/>
          </a:p>
        </p:txBody>
      </p:sp>
      <p:sp>
        <p:nvSpPr>
          <p:cNvPr id="8" name="Footer Placeholder 7"/>
          <p:cNvSpPr>
            <a:spLocks noGrp="1"/>
          </p:cNvSpPr>
          <p:nvPr>
            <p:ph type="ftr" sz="quarter" idx="11"/>
          </p:nvPr>
        </p:nvSpPr>
        <p:spPr/>
        <p:txBody>
          <a:bodyPr/>
          <a:lstStyle/>
          <a:p>
            <a:r>
              <a:rPr lang="en-US" smtClean="0"/>
              <a:t>© Gilb.com</a:t>
            </a:r>
            <a:endParaRPr lang="en-GB"/>
          </a:p>
        </p:txBody>
      </p:sp>
      <p:sp>
        <p:nvSpPr>
          <p:cNvPr id="9" name="Slide Number Placeholder 8"/>
          <p:cNvSpPr>
            <a:spLocks noGrp="1"/>
          </p:cNvSpPr>
          <p:nvPr>
            <p:ph type="sldNum" sz="quarter" idx="12"/>
          </p:nvPr>
        </p:nvSpPr>
        <p:spPr/>
        <p:txBody>
          <a:bodyPr/>
          <a:lstStyle/>
          <a:p>
            <a:fld id="{1DD9AF87-53B6-FD4A-B2D3-CF1EEADDF73C}" type="slidenum">
              <a:rPr lang="en-GB" smtClean="0"/>
              <a:pPr/>
              <a:t>36</a:t>
            </a:fld>
            <a:endParaRPr lang="en-GB"/>
          </a:p>
        </p:txBody>
      </p:sp>
      <p:sp>
        <p:nvSpPr>
          <p:cNvPr id="10" name="TextBox 9"/>
          <p:cNvSpPr txBox="1"/>
          <p:nvPr/>
        </p:nvSpPr>
        <p:spPr>
          <a:xfrm>
            <a:off x="211680" y="6114462"/>
            <a:ext cx="6632194" cy="369332"/>
          </a:xfrm>
          <a:prstGeom prst="rect">
            <a:avLst/>
          </a:prstGeom>
          <a:noFill/>
        </p:spPr>
        <p:txBody>
          <a:bodyPr wrap="none" rtlCol="0">
            <a:spAutoFit/>
          </a:bodyPr>
          <a:lstStyle/>
          <a:p>
            <a:r>
              <a:rPr lang="en-GB" dirty="0" smtClean="0"/>
              <a:t>* Real design must consider many values, variables,  and constraints</a:t>
            </a:r>
            <a:endParaRPr lang="en-GB" dirty="0"/>
          </a:p>
        </p:txBody>
      </p:sp>
      <p:sp>
        <p:nvSpPr>
          <p:cNvPr id="11" name="Content Placeholder 3"/>
          <p:cNvSpPr txBox="1">
            <a:spLocks/>
          </p:cNvSpPr>
          <p:nvPr/>
        </p:nvSpPr>
        <p:spPr>
          <a:xfrm>
            <a:off x="457200" y="4191001"/>
            <a:ext cx="4617719" cy="192346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
                <a:schemeClr val="accent1"/>
              </a:buClr>
              <a:buSzPct val="90000"/>
              <a:buFont typeface="Wingdings" pitchFamily="2" charset="2"/>
              <a:buChar char=""/>
              <a:tabLst/>
              <a:defRPr/>
            </a:pPr>
            <a:endParaRPr kumimoji="0" lang="en-GB" sz="2000" b="1" i="0" u="none" strike="noStrike" kern="1200" cap="none" spc="0" normalizeH="0" baseline="0" noProof="0" dirty="0">
              <a:ln>
                <a:noFill/>
              </a:ln>
              <a:solidFill>
                <a:schemeClr val="tx1"/>
              </a:solidFill>
              <a:effectLst>
                <a:outerShdw blurRad="50800" dist="50800" dir="2700000" algn="tl" rotWithShape="0">
                  <a:schemeClr val="bg1">
                    <a:alpha val="30000"/>
                  </a:schemeClr>
                </a:outerShdw>
              </a:effectLst>
              <a:uLnTx/>
              <a:uFillTx/>
              <a:latin typeface="+mn-lt"/>
              <a:ea typeface="+mn-ea"/>
              <a:cs typeface="+mn-cs"/>
            </a:endParaRPr>
          </a:p>
        </p:txBody>
      </p:sp>
      <p:sp>
        <p:nvSpPr>
          <p:cNvPr id="13" name="TextBox 12"/>
          <p:cNvSpPr txBox="1"/>
          <p:nvPr/>
        </p:nvSpPr>
        <p:spPr>
          <a:xfrm>
            <a:off x="211680" y="3869267"/>
            <a:ext cx="3625547" cy="34163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GB" dirty="0" smtClean="0"/>
              <a:t>Brainstormed List of SOLUTIONS</a:t>
            </a:r>
          </a:p>
          <a:p>
            <a:pPr>
              <a:buFont typeface="Wingdings" charset="2"/>
              <a:buChar char="§"/>
            </a:pPr>
            <a:r>
              <a:rPr lang="en-GB" dirty="0" smtClean="0"/>
              <a:t> </a:t>
            </a:r>
            <a:r>
              <a:rPr lang="en-GB" b="1" u="sng" dirty="0" err="1" smtClean="0"/>
              <a:t>iPhone</a:t>
            </a:r>
            <a:r>
              <a:rPr lang="en-GB" dirty="0" smtClean="0"/>
              <a:t>: “</a:t>
            </a:r>
            <a:r>
              <a:rPr lang="en-GB" dirty="0" err="1" smtClean="0"/>
              <a:t>iPhone</a:t>
            </a:r>
            <a:r>
              <a:rPr lang="en-GB" dirty="0" smtClean="0"/>
              <a:t>” (any geographically conscious mobile device) Date Twitter based on Location.</a:t>
            </a:r>
          </a:p>
          <a:p>
            <a:pPr>
              <a:buFont typeface="Wingdings" charset="2"/>
              <a:buChar char="§"/>
            </a:pPr>
            <a:r>
              <a:rPr lang="en-GB" b="1" u="sng" dirty="0" smtClean="0"/>
              <a:t> Match Guru</a:t>
            </a:r>
            <a:r>
              <a:rPr lang="en-GB" dirty="0" smtClean="0"/>
              <a:t>: Long Term Matching Guru</a:t>
            </a:r>
          </a:p>
          <a:p>
            <a:pPr>
              <a:buFont typeface="Wingdings" charset="2"/>
              <a:buChar char="§"/>
            </a:pPr>
            <a:r>
              <a:rPr lang="en-GB" dirty="0" smtClean="0"/>
              <a:t> </a:t>
            </a:r>
            <a:r>
              <a:rPr lang="en-GB" b="1" u="sng" dirty="0" smtClean="0"/>
              <a:t>60Talk</a:t>
            </a:r>
            <a:r>
              <a:rPr lang="en-GB" dirty="0" smtClean="0"/>
              <a:t>: One Hour Conversation Introduction</a:t>
            </a:r>
          </a:p>
          <a:p>
            <a:pPr>
              <a:buFont typeface="Wingdings" charset="2"/>
              <a:buChar char="§"/>
            </a:pPr>
            <a:r>
              <a:rPr lang="en-GB" b="1" u="sng" dirty="0" smtClean="0"/>
              <a:t>Friends</a:t>
            </a:r>
            <a:r>
              <a:rPr lang="en-GB" dirty="0" smtClean="0"/>
              <a:t>: Work and Friends Connection</a:t>
            </a:r>
          </a:p>
          <a:p>
            <a:pPr>
              <a:buFont typeface="Wingdings" charset="2"/>
              <a:buChar char="§"/>
            </a:pPr>
            <a:r>
              <a:rPr lang="en-GB" dirty="0" smtClean="0"/>
              <a:t>…</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Game 9: Estimate Value Impact </a:t>
            </a:r>
            <a:br>
              <a:rPr lang="en-GB" dirty="0" smtClean="0"/>
            </a:br>
            <a:r>
              <a:rPr lang="en-GB" dirty="0" smtClean="0"/>
              <a:t>of your design</a:t>
            </a:r>
            <a:endParaRPr lang="en-GB" dirty="0"/>
          </a:p>
        </p:txBody>
      </p:sp>
      <p:sp>
        <p:nvSpPr>
          <p:cNvPr id="3" name="Text Placeholder 2"/>
          <p:cNvSpPr>
            <a:spLocks noGrp="1"/>
          </p:cNvSpPr>
          <p:nvPr>
            <p:ph type="body" idx="1"/>
          </p:nvPr>
        </p:nvSpPr>
        <p:spPr/>
        <p:txBody>
          <a:bodyPr/>
          <a:lstStyle/>
          <a:p>
            <a:r>
              <a:rPr lang="en-GB" dirty="0" smtClean="0"/>
              <a:t>For the ‘best’ solution</a:t>
            </a:r>
            <a:endParaRPr lang="en-GB" dirty="0"/>
          </a:p>
        </p:txBody>
      </p:sp>
      <p:sp>
        <p:nvSpPr>
          <p:cNvPr id="4" name="Content Placeholder 3"/>
          <p:cNvSpPr>
            <a:spLocks noGrp="1"/>
          </p:cNvSpPr>
          <p:nvPr>
            <p:ph sz="half" idx="2"/>
          </p:nvPr>
        </p:nvSpPr>
        <p:spPr/>
        <p:txBody>
          <a:bodyPr/>
          <a:lstStyle/>
          <a:p>
            <a:r>
              <a:rPr lang="en-GB" dirty="0" smtClean="0"/>
              <a:t>Estimate the potential impact of the solution towards meeting the Goal:</a:t>
            </a:r>
          </a:p>
          <a:p>
            <a:pPr lvl="1"/>
            <a:r>
              <a:rPr lang="en-GB" dirty="0" smtClean="0"/>
              <a:t>100% meets it</a:t>
            </a:r>
          </a:p>
          <a:p>
            <a:pPr lvl="1"/>
            <a:r>
              <a:rPr lang="en-GB" dirty="0" smtClean="0"/>
              <a:t>50% halfway</a:t>
            </a:r>
          </a:p>
          <a:p>
            <a:pPr lvl="1"/>
            <a:r>
              <a:rPr lang="en-GB" dirty="0" smtClean="0"/>
              <a:t>1% trivial</a:t>
            </a:r>
          </a:p>
          <a:p>
            <a:endParaRPr lang="en-GB" dirty="0"/>
          </a:p>
        </p:txBody>
      </p:sp>
      <p:sp>
        <p:nvSpPr>
          <p:cNvPr id="5" name="Text Placeholder 4"/>
          <p:cNvSpPr>
            <a:spLocks noGrp="1"/>
          </p:cNvSpPr>
          <p:nvPr>
            <p:ph type="body" sz="quarter" idx="3"/>
          </p:nvPr>
        </p:nvSpPr>
        <p:spPr/>
        <p:txBody>
          <a:bodyPr/>
          <a:lstStyle/>
          <a:p>
            <a:r>
              <a:rPr lang="en-GB" dirty="0" smtClean="0"/>
              <a:t>Example</a:t>
            </a:r>
            <a:endParaRPr lang="en-GB" dirty="0"/>
          </a:p>
        </p:txBody>
      </p:sp>
      <p:sp>
        <p:nvSpPr>
          <p:cNvPr id="6" name="Content Placeholder 5"/>
          <p:cNvSpPr>
            <a:spLocks noGrp="1"/>
          </p:cNvSpPr>
          <p:nvPr>
            <p:ph sz="quarter" idx="4"/>
          </p:nvPr>
        </p:nvSpPr>
        <p:spPr/>
        <p:txBody>
          <a:bodyPr>
            <a:normAutofit lnSpcReduction="10000"/>
          </a:bodyPr>
          <a:lstStyle/>
          <a:p>
            <a:r>
              <a:rPr lang="en-GB" dirty="0" smtClean="0"/>
              <a:t>Goal: User Experience, 1 Hour, Long Term</a:t>
            </a:r>
          </a:p>
          <a:p>
            <a:r>
              <a:rPr lang="en-GB" dirty="0" smtClean="0"/>
              <a:t>Solution: </a:t>
            </a:r>
            <a:r>
              <a:rPr lang="en-GB" dirty="0" err="1" smtClean="0"/>
              <a:t>iPhone</a:t>
            </a:r>
            <a:r>
              <a:rPr lang="en-GB" dirty="0" smtClean="0"/>
              <a:t>.</a:t>
            </a:r>
          </a:p>
          <a:p>
            <a:r>
              <a:rPr lang="en-GB" dirty="0" smtClean="0"/>
              <a:t>Impact %:  10% ± 9%</a:t>
            </a:r>
          </a:p>
          <a:p>
            <a:pPr lvl="1"/>
            <a:r>
              <a:rPr lang="en-GB" dirty="0" smtClean="0"/>
              <a:t>Reasoning:</a:t>
            </a:r>
          </a:p>
          <a:p>
            <a:pPr lvl="2"/>
            <a:r>
              <a:rPr lang="en-GB" dirty="0" smtClean="0"/>
              <a:t>Getting people 1 hour, easy</a:t>
            </a:r>
          </a:p>
          <a:p>
            <a:pPr lvl="2"/>
            <a:r>
              <a:rPr lang="en-GB" dirty="0" smtClean="0"/>
              <a:t>Maybe less 1/10 works long term</a:t>
            </a:r>
          </a:p>
          <a:p>
            <a:endParaRPr lang="en-GB" dirty="0" smtClean="0"/>
          </a:p>
          <a:p>
            <a:r>
              <a:rPr lang="en-GB" dirty="0" smtClean="0"/>
              <a:t>Maybe list several independent opinions within your team: </a:t>
            </a:r>
            <a:endParaRPr lang="en-GB" dirty="0"/>
          </a:p>
        </p:txBody>
      </p:sp>
      <p:sp>
        <p:nvSpPr>
          <p:cNvPr id="7" name="Date Placeholder 6"/>
          <p:cNvSpPr>
            <a:spLocks noGrp="1"/>
          </p:cNvSpPr>
          <p:nvPr>
            <p:ph type="dt" sz="half" idx="10"/>
          </p:nvPr>
        </p:nvSpPr>
        <p:spPr/>
        <p:txBody>
          <a:bodyPr/>
          <a:lstStyle/>
          <a:p>
            <a:fld id="{906037CF-1240-714F-9742-DACFFD54F192}" type="datetime2">
              <a:rPr lang="en-US" smtClean="0"/>
              <a:pPr/>
              <a:t>Tuesday, 8 March 2011</a:t>
            </a:fld>
            <a:endParaRPr lang="en-GB"/>
          </a:p>
        </p:txBody>
      </p:sp>
      <p:sp>
        <p:nvSpPr>
          <p:cNvPr id="8" name="Footer Placeholder 7"/>
          <p:cNvSpPr>
            <a:spLocks noGrp="1"/>
          </p:cNvSpPr>
          <p:nvPr>
            <p:ph type="ftr" sz="quarter" idx="11"/>
          </p:nvPr>
        </p:nvSpPr>
        <p:spPr/>
        <p:txBody>
          <a:bodyPr/>
          <a:lstStyle/>
          <a:p>
            <a:r>
              <a:rPr lang="en-US" smtClean="0"/>
              <a:t>© Gilb.com</a:t>
            </a:r>
            <a:endParaRPr lang="en-GB"/>
          </a:p>
        </p:txBody>
      </p:sp>
      <p:sp>
        <p:nvSpPr>
          <p:cNvPr id="9" name="Slide Number Placeholder 8"/>
          <p:cNvSpPr>
            <a:spLocks noGrp="1"/>
          </p:cNvSpPr>
          <p:nvPr>
            <p:ph type="sldNum" sz="quarter" idx="12"/>
          </p:nvPr>
        </p:nvSpPr>
        <p:spPr/>
        <p:txBody>
          <a:bodyPr/>
          <a:lstStyle/>
          <a:p>
            <a:fld id="{1DD9AF87-53B6-FD4A-B2D3-CF1EEADDF73C}" type="slidenum">
              <a:rPr lang="en-GB" smtClean="0"/>
              <a:pPr/>
              <a:t>37</a:t>
            </a:fld>
            <a:endParaRPr lang="en-GB"/>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Game 10: Estimate Uncertainty*</a:t>
            </a:r>
            <a:br>
              <a:rPr lang="en-GB" dirty="0" smtClean="0"/>
            </a:br>
            <a:r>
              <a:rPr lang="en-GB" dirty="0" smtClean="0"/>
              <a:t>Get real: it is rarely ±0 %  </a:t>
            </a:r>
            <a:r>
              <a:rPr lang="en-US" dirty="0" err="1" smtClean="0">
                <a:sym typeface="Wingdings"/>
              </a:rPr>
              <a:t></a:t>
            </a:r>
            <a:endParaRPr lang="en-GB" dirty="0"/>
          </a:p>
        </p:txBody>
      </p:sp>
      <p:sp>
        <p:nvSpPr>
          <p:cNvPr id="3" name="Text Placeholder 2"/>
          <p:cNvSpPr>
            <a:spLocks noGrp="1"/>
          </p:cNvSpPr>
          <p:nvPr>
            <p:ph type="body" idx="1"/>
          </p:nvPr>
        </p:nvSpPr>
        <p:spPr/>
        <p:txBody>
          <a:bodyPr/>
          <a:lstStyle/>
          <a:p>
            <a:r>
              <a:rPr lang="en-GB" dirty="0" smtClean="0"/>
              <a:t>Instructions</a:t>
            </a:r>
            <a:endParaRPr lang="en-GB" dirty="0"/>
          </a:p>
        </p:txBody>
      </p:sp>
      <p:sp>
        <p:nvSpPr>
          <p:cNvPr id="4" name="Content Placeholder 3"/>
          <p:cNvSpPr>
            <a:spLocks noGrp="1"/>
          </p:cNvSpPr>
          <p:nvPr>
            <p:ph sz="half" idx="2"/>
          </p:nvPr>
        </p:nvSpPr>
        <p:spPr/>
        <p:txBody>
          <a:bodyPr/>
          <a:lstStyle/>
          <a:p>
            <a:r>
              <a:rPr lang="en-GB" dirty="0" smtClean="0"/>
              <a:t>Estimate Possible Deviation from the Main estimate:</a:t>
            </a:r>
          </a:p>
          <a:p>
            <a:r>
              <a:rPr lang="en-GB" dirty="0" smtClean="0"/>
              <a:t>Note why the deviation is that large?</a:t>
            </a:r>
          </a:p>
          <a:p>
            <a:pPr lvl="1"/>
            <a:r>
              <a:rPr lang="en-GB" dirty="0" smtClean="0"/>
              <a:t>Make a list of several reasons why there is uncertainty with such estimates</a:t>
            </a:r>
          </a:p>
          <a:p>
            <a:endParaRPr lang="en-GB" dirty="0"/>
          </a:p>
        </p:txBody>
      </p:sp>
      <p:sp>
        <p:nvSpPr>
          <p:cNvPr id="5" name="Text Placeholder 4"/>
          <p:cNvSpPr>
            <a:spLocks noGrp="1"/>
          </p:cNvSpPr>
          <p:nvPr>
            <p:ph type="body" sz="quarter" idx="3"/>
          </p:nvPr>
        </p:nvSpPr>
        <p:spPr/>
        <p:txBody>
          <a:bodyPr/>
          <a:lstStyle/>
          <a:p>
            <a:r>
              <a:rPr lang="en-GB" dirty="0" smtClean="0"/>
              <a:t>Examples</a:t>
            </a:r>
            <a:endParaRPr lang="en-GB" dirty="0"/>
          </a:p>
        </p:txBody>
      </p:sp>
      <p:sp>
        <p:nvSpPr>
          <p:cNvPr id="6" name="Content Placeholder 5"/>
          <p:cNvSpPr>
            <a:spLocks noGrp="1"/>
          </p:cNvSpPr>
          <p:nvPr>
            <p:ph sz="quarter" idx="4"/>
          </p:nvPr>
        </p:nvSpPr>
        <p:spPr/>
        <p:txBody>
          <a:bodyPr/>
          <a:lstStyle/>
          <a:p>
            <a:r>
              <a:rPr lang="en-GB" dirty="0" smtClean="0"/>
              <a:t>Scale:</a:t>
            </a:r>
          </a:p>
          <a:p>
            <a:r>
              <a:rPr lang="en-GB" dirty="0" smtClean="0"/>
              <a:t>Goal:</a:t>
            </a:r>
          </a:p>
          <a:p>
            <a:r>
              <a:rPr lang="en-GB" dirty="0" smtClean="0"/>
              <a:t>Design:</a:t>
            </a:r>
          </a:p>
          <a:p>
            <a:r>
              <a:rPr lang="en-GB" dirty="0" smtClean="0"/>
              <a:t>Impact:</a:t>
            </a:r>
          </a:p>
          <a:p>
            <a:r>
              <a:rPr lang="en-GB" dirty="0" smtClean="0"/>
              <a:t>± Uncertainty: ±9  se </a:t>
            </a:r>
            <a:r>
              <a:rPr lang="en-GB" dirty="0" err="1" smtClean="0"/>
              <a:t>prev</a:t>
            </a:r>
            <a:r>
              <a:rPr lang="en-GB" dirty="0" smtClean="0"/>
              <a:t> slide</a:t>
            </a:r>
          </a:p>
          <a:p>
            <a:r>
              <a:rPr lang="en-GB" dirty="0" smtClean="0"/>
              <a:t>± Reason: see </a:t>
            </a:r>
            <a:r>
              <a:rPr lang="en-GB" dirty="0" err="1" smtClean="0"/>
              <a:t>prev</a:t>
            </a:r>
            <a:r>
              <a:rPr lang="en-GB" dirty="0" smtClean="0"/>
              <a:t> slide</a:t>
            </a:r>
          </a:p>
          <a:p>
            <a:r>
              <a:rPr lang="en-GB" dirty="0" smtClean="0"/>
              <a:t>List of ±? Reasons</a:t>
            </a:r>
            <a:endParaRPr lang="en-GB" dirty="0"/>
          </a:p>
        </p:txBody>
      </p:sp>
      <p:sp>
        <p:nvSpPr>
          <p:cNvPr id="7" name="Date Placeholder 6"/>
          <p:cNvSpPr>
            <a:spLocks noGrp="1"/>
          </p:cNvSpPr>
          <p:nvPr>
            <p:ph type="dt" sz="half" idx="10"/>
          </p:nvPr>
        </p:nvSpPr>
        <p:spPr/>
        <p:txBody>
          <a:bodyPr/>
          <a:lstStyle/>
          <a:p>
            <a:fld id="{906037CF-1240-714F-9742-DACFFD54F192}" type="datetime2">
              <a:rPr lang="en-US" smtClean="0"/>
              <a:pPr/>
              <a:t>Tuesday, 8 March 2011</a:t>
            </a:fld>
            <a:endParaRPr lang="en-GB"/>
          </a:p>
        </p:txBody>
      </p:sp>
      <p:sp>
        <p:nvSpPr>
          <p:cNvPr id="8" name="Footer Placeholder 7"/>
          <p:cNvSpPr>
            <a:spLocks noGrp="1"/>
          </p:cNvSpPr>
          <p:nvPr>
            <p:ph type="ftr" sz="quarter" idx="11"/>
          </p:nvPr>
        </p:nvSpPr>
        <p:spPr/>
        <p:txBody>
          <a:bodyPr/>
          <a:lstStyle/>
          <a:p>
            <a:r>
              <a:rPr lang="en-US" smtClean="0"/>
              <a:t>© Gilb.com</a:t>
            </a:r>
            <a:endParaRPr lang="en-GB"/>
          </a:p>
        </p:txBody>
      </p:sp>
      <p:sp>
        <p:nvSpPr>
          <p:cNvPr id="9" name="Slide Number Placeholder 8"/>
          <p:cNvSpPr>
            <a:spLocks noGrp="1"/>
          </p:cNvSpPr>
          <p:nvPr>
            <p:ph type="sldNum" sz="quarter" idx="12"/>
          </p:nvPr>
        </p:nvSpPr>
        <p:spPr/>
        <p:txBody>
          <a:bodyPr/>
          <a:lstStyle/>
          <a:p>
            <a:fld id="{1DD9AF87-53B6-FD4A-B2D3-CF1EEADDF73C}" type="slidenum">
              <a:rPr lang="en-GB" smtClean="0"/>
              <a:pPr/>
              <a:t>38</a:t>
            </a:fld>
            <a:endParaRPr lang="en-GB"/>
          </a:p>
        </p:txBody>
      </p:sp>
      <p:sp>
        <p:nvSpPr>
          <p:cNvPr id="10" name="TextBox 9"/>
          <p:cNvSpPr txBox="1"/>
          <p:nvPr/>
        </p:nvSpPr>
        <p:spPr>
          <a:xfrm>
            <a:off x="457200" y="5805394"/>
            <a:ext cx="6277380" cy="369332"/>
          </a:xfrm>
          <a:prstGeom prst="rect">
            <a:avLst/>
          </a:prstGeom>
          <a:noFill/>
        </p:spPr>
        <p:txBody>
          <a:bodyPr wrap="none" rtlCol="0">
            <a:spAutoFit/>
          </a:bodyPr>
          <a:lstStyle/>
          <a:p>
            <a:r>
              <a:rPr lang="en-GB" dirty="0" smtClean="0"/>
              <a:t>* The ± % uncertainty can be used to spot risks, and to prioritize.</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 Uncertainty:</a:t>
            </a:r>
            <a:br>
              <a:rPr lang="en-GB" dirty="0" smtClean="0"/>
            </a:br>
            <a:r>
              <a:rPr lang="en-GB" dirty="0" smtClean="0"/>
              <a:t>You will have considered that:</a:t>
            </a:r>
            <a:endParaRPr lang="en-GB" dirty="0"/>
          </a:p>
        </p:txBody>
      </p:sp>
      <p:sp>
        <p:nvSpPr>
          <p:cNvPr id="3" name="Text Placeholder 2"/>
          <p:cNvSpPr>
            <a:spLocks noGrp="1"/>
          </p:cNvSpPr>
          <p:nvPr>
            <p:ph type="body" idx="1"/>
          </p:nvPr>
        </p:nvSpPr>
        <p:spPr/>
        <p:txBody>
          <a:bodyPr/>
          <a:lstStyle/>
          <a:p>
            <a:r>
              <a:rPr lang="en-GB" dirty="0" smtClean="0"/>
              <a:t>We suggest</a:t>
            </a:r>
            <a:endParaRPr lang="en-GB" dirty="0"/>
          </a:p>
        </p:txBody>
      </p:sp>
      <p:sp>
        <p:nvSpPr>
          <p:cNvPr id="4" name="Content Placeholder 3"/>
          <p:cNvSpPr>
            <a:spLocks noGrp="1"/>
          </p:cNvSpPr>
          <p:nvPr>
            <p:ph sz="half" idx="2"/>
          </p:nvPr>
        </p:nvSpPr>
        <p:spPr/>
        <p:txBody>
          <a:bodyPr/>
          <a:lstStyle/>
          <a:p>
            <a:r>
              <a:rPr lang="en-GB" dirty="0" smtClean="0"/>
              <a:t>The solution was too general</a:t>
            </a:r>
          </a:p>
          <a:p>
            <a:pPr lvl="1"/>
            <a:r>
              <a:rPr lang="en-GB" dirty="0" smtClean="0"/>
              <a:t>Not specific or detailed</a:t>
            </a:r>
          </a:p>
          <a:p>
            <a:pPr lvl="1"/>
            <a:r>
              <a:rPr lang="en-GB" dirty="0" smtClean="0"/>
              <a:t>Like ‘Good Modularization’</a:t>
            </a:r>
          </a:p>
          <a:p>
            <a:r>
              <a:rPr lang="en-GB" dirty="0" smtClean="0"/>
              <a:t>High uncertainty = high risk of failure to meet Goal</a:t>
            </a:r>
          </a:p>
          <a:p>
            <a:r>
              <a:rPr lang="en-GB" dirty="0" smtClean="0"/>
              <a:t>No numeric data available on the solution</a:t>
            </a:r>
          </a:p>
          <a:p>
            <a:r>
              <a:rPr lang="en-GB" dirty="0" smtClean="0"/>
              <a:t>Action required… ?</a:t>
            </a:r>
          </a:p>
          <a:p>
            <a:pPr lvl="1"/>
            <a:endParaRPr lang="en-GB" dirty="0" smtClean="0"/>
          </a:p>
          <a:p>
            <a:pPr lvl="1"/>
            <a:endParaRPr lang="en-GB" dirty="0"/>
          </a:p>
        </p:txBody>
      </p:sp>
      <p:sp>
        <p:nvSpPr>
          <p:cNvPr id="5" name="Text Placeholder 4"/>
          <p:cNvSpPr>
            <a:spLocks noGrp="1"/>
          </p:cNvSpPr>
          <p:nvPr>
            <p:ph type="body" sz="quarter" idx="3"/>
          </p:nvPr>
        </p:nvSpPr>
        <p:spPr/>
        <p:txBody>
          <a:bodyPr/>
          <a:lstStyle/>
          <a:p>
            <a:r>
              <a:rPr lang="en-GB" dirty="0" smtClean="0"/>
              <a:t>You also found                 or thought:</a:t>
            </a:r>
            <a:endParaRPr lang="en-GB" dirty="0"/>
          </a:p>
        </p:txBody>
      </p:sp>
      <p:sp>
        <p:nvSpPr>
          <p:cNvPr id="6" name="Content Placeholder 5"/>
          <p:cNvSpPr>
            <a:spLocks noGrp="1"/>
          </p:cNvSpPr>
          <p:nvPr>
            <p:ph sz="quarter" idx="4"/>
          </p:nvPr>
        </p:nvSpPr>
        <p:spPr/>
        <p:txBody>
          <a:bodyPr/>
          <a:lstStyle/>
          <a:p>
            <a:endParaRPr lang="en-GB"/>
          </a:p>
        </p:txBody>
      </p:sp>
      <p:sp>
        <p:nvSpPr>
          <p:cNvPr id="7" name="Date Placeholder 6"/>
          <p:cNvSpPr>
            <a:spLocks noGrp="1"/>
          </p:cNvSpPr>
          <p:nvPr>
            <p:ph type="dt" sz="half" idx="10"/>
          </p:nvPr>
        </p:nvSpPr>
        <p:spPr/>
        <p:txBody>
          <a:bodyPr/>
          <a:lstStyle/>
          <a:p>
            <a:fld id="{906037CF-1240-714F-9742-DACFFD54F192}" type="datetime2">
              <a:rPr lang="en-US" smtClean="0"/>
              <a:pPr/>
              <a:t>Tuesday, 8 March 2011</a:t>
            </a:fld>
            <a:endParaRPr lang="en-GB"/>
          </a:p>
        </p:txBody>
      </p:sp>
      <p:sp>
        <p:nvSpPr>
          <p:cNvPr id="8" name="Footer Placeholder 7"/>
          <p:cNvSpPr>
            <a:spLocks noGrp="1"/>
          </p:cNvSpPr>
          <p:nvPr>
            <p:ph type="ftr" sz="quarter" idx="11"/>
          </p:nvPr>
        </p:nvSpPr>
        <p:spPr/>
        <p:txBody>
          <a:bodyPr/>
          <a:lstStyle/>
          <a:p>
            <a:r>
              <a:rPr lang="en-US" smtClean="0"/>
              <a:t>© Gilb.com</a:t>
            </a:r>
            <a:endParaRPr lang="en-GB"/>
          </a:p>
        </p:txBody>
      </p:sp>
      <p:sp>
        <p:nvSpPr>
          <p:cNvPr id="9" name="Slide Number Placeholder 8"/>
          <p:cNvSpPr>
            <a:spLocks noGrp="1"/>
          </p:cNvSpPr>
          <p:nvPr>
            <p:ph type="sldNum" sz="quarter" idx="12"/>
          </p:nvPr>
        </p:nvSpPr>
        <p:spPr/>
        <p:txBody>
          <a:bodyPr/>
          <a:lstStyle/>
          <a:p>
            <a:fld id="{1DD9AF87-53B6-FD4A-B2D3-CF1EEADDF73C}" type="slidenum">
              <a:rPr lang="en-GB" smtClean="0"/>
              <a:pPr/>
              <a:t>39</a:t>
            </a:fld>
            <a:endParaRPr lang="en-GB"/>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ontent Placeholder 7"/>
          <p:cNvGraphicFramePr>
            <a:graphicFrameLocks noGrp="1"/>
          </p:cNvGraphicFramePr>
          <p:nvPr>
            <p:ph idx="1"/>
          </p:nvPr>
        </p:nvGraphicFramePr>
        <p:xfrm>
          <a:off x="457200" y="2057400"/>
          <a:ext cx="8229600" cy="3962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Date Placeholder 3"/>
          <p:cNvSpPr>
            <a:spLocks noGrp="1"/>
          </p:cNvSpPr>
          <p:nvPr>
            <p:ph type="dt" sz="half" idx="10"/>
          </p:nvPr>
        </p:nvSpPr>
        <p:spPr/>
        <p:txBody>
          <a:bodyPr/>
          <a:lstStyle/>
          <a:p>
            <a:fld id="{CD680204-AAAD-634F-BB78-CF4982024AC1}" type="datetime2">
              <a:rPr lang="en-US" smtClean="0"/>
              <a:pPr/>
              <a:t>Tuesday, 8 March 2011</a:t>
            </a:fld>
            <a:endParaRPr lang="en-GB"/>
          </a:p>
        </p:txBody>
      </p:sp>
      <p:sp>
        <p:nvSpPr>
          <p:cNvPr id="5" name="Footer Placeholder 4"/>
          <p:cNvSpPr>
            <a:spLocks noGrp="1"/>
          </p:cNvSpPr>
          <p:nvPr>
            <p:ph type="ftr" sz="quarter" idx="11"/>
          </p:nvPr>
        </p:nvSpPr>
        <p:spPr/>
        <p:txBody>
          <a:bodyPr/>
          <a:lstStyle/>
          <a:p>
            <a:r>
              <a:rPr lang="en-US" smtClean="0"/>
              <a:t>© Gilb.com</a:t>
            </a:r>
            <a:endParaRPr lang="en-GB"/>
          </a:p>
        </p:txBody>
      </p:sp>
      <p:sp>
        <p:nvSpPr>
          <p:cNvPr id="6" name="Slide Number Placeholder 5"/>
          <p:cNvSpPr>
            <a:spLocks noGrp="1"/>
          </p:cNvSpPr>
          <p:nvPr>
            <p:ph type="sldNum" sz="quarter" idx="12"/>
          </p:nvPr>
        </p:nvSpPr>
        <p:spPr/>
        <p:txBody>
          <a:bodyPr/>
          <a:lstStyle/>
          <a:p>
            <a:fld id="{1DD9AF87-53B6-FD4A-B2D3-CF1EEADDF73C}" type="slidenum">
              <a:rPr lang="en-GB" smtClean="0"/>
              <a:pPr/>
              <a:t>4</a:t>
            </a:fld>
            <a:endParaRPr lang="en-GB"/>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Game 11: Credibility Index*</a:t>
            </a:r>
            <a:endParaRPr lang="en-GB" dirty="0"/>
          </a:p>
        </p:txBody>
      </p:sp>
      <p:sp>
        <p:nvSpPr>
          <p:cNvPr id="3" name="Text Placeholder 2"/>
          <p:cNvSpPr>
            <a:spLocks noGrp="1"/>
          </p:cNvSpPr>
          <p:nvPr>
            <p:ph type="body" idx="1"/>
          </p:nvPr>
        </p:nvSpPr>
        <p:spPr/>
        <p:txBody>
          <a:bodyPr/>
          <a:lstStyle/>
          <a:p>
            <a:r>
              <a:rPr lang="en-GB" dirty="0" smtClean="0"/>
              <a:t>Instructions</a:t>
            </a:r>
            <a:endParaRPr lang="en-GB" dirty="0"/>
          </a:p>
        </p:txBody>
      </p:sp>
      <p:sp>
        <p:nvSpPr>
          <p:cNvPr id="4" name="Content Placeholder 3"/>
          <p:cNvSpPr>
            <a:spLocks noGrp="1"/>
          </p:cNvSpPr>
          <p:nvPr>
            <p:ph sz="half" idx="2"/>
          </p:nvPr>
        </p:nvSpPr>
        <p:spPr/>
        <p:txBody>
          <a:bodyPr/>
          <a:lstStyle/>
          <a:p>
            <a:r>
              <a:rPr lang="en-GB" dirty="0" smtClean="0"/>
              <a:t>For one of your estimates</a:t>
            </a:r>
          </a:p>
          <a:p>
            <a:r>
              <a:rPr lang="en-GB" dirty="0" smtClean="0"/>
              <a:t>Assign Credibility on a scale of</a:t>
            </a:r>
          </a:p>
          <a:p>
            <a:r>
              <a:rPr lang="en-GB" dirty="0" smtClean="0"/>
              <a:t>0.0 none</a:t>
            </a:r>
          </a:p>
          <a:p>
            <a:r>
              <a:rPr lang="en-GB" dirty="0" smtClean="0"/>
              <a:t>0.1 very low</a:t>
            </a:r>
          </a:p>
          <a:p>
            <a:r>
              <a:rPr lang="en-GB" dirty="0" smtClean="0"/>
              <a:t>0.5 moderate,</a:t>
            </a:r>
          </a:p>
          <a:p>
            <a:r>
              <a:rPr lang="en-GB" dirty="0" smtClean="0"/>
              <a:t>0.9 safe bet</a:t>
            </a:r>
          </a:p>
          <a:p>
            <a:r>
              <a:rPr lang="en-GB" dirty="0" smtClean="0"/>
              <a:t>1.0 dead certain</a:t>
            </a:r>
          </a:p>
        </p:txBody>
      </p:sp>
      <p:sp>
        <p:nvSpPr>
          <p:cNvPr id="5" name="Text Placeholder 4"/>
          <p:cNvSpPr>
            <a:spLocks noGrp="1"/>
          </p:cNvSpPr>
          <p:nvPr>
            <p:ph type="body" sz="quarter" idx="3"/>
          </p:nvPr>
        </p:nvSpPr>
        <p:spPr/>
        <p:txBody>
          <a:bodyPr/>
          <a:lstStyle/>
          <a:p>
            <a:r>
              <a:rPr lang="en-GB" dirty="0" smtClean="0"/>
              <a:t>Examples</a:t>
            </a:r>
            <a:endParaRPr lang="en-GB" dirty="0"/>
          </a:p>
        </p:txBody>
      </p:sp>
      <p:sp>
        <p:nvSpPr>
          <p:cNvPr id="6" name="Content Placeholder 5"/>
          <p:cNvSpPr>
            <a:spLocks noGrp="1"/>
          </p:cNvSpPr>
          <p:nvPr>
            <p:ph sz="quarter" idx="4"/>
          </p:nvPr>
        </p:nvSpPr>
        <p:spPr/>
        <p:txBody>
          <a:bodyPr/>
          <a:lstStyle/>
          <a:p>
            <a:r>
              <a:rPr lang="en-GB" dirty="0" smtClean="0"/>
              <a:t>The estimate of _10%±9%__%</a:t>
            </a:r>
          </a:p>
          <a:p>
            <a:r>
              <a:rPr lang="en-GB" dirty="0" smtClean="0"/>
              <a:t>For Solution: _</a:t>
            </a:r>
            <a:r>
              <a:rPr lang="en-GB" dirty="0" err="1" smtClean="0"/>
              <a:t>iPhone</a:t>
            </a:r>
            <a:r>
              <a:rPr lang="en-GB" dirty="0" smtClean="0"/>
              <a:t>_</a:t>
            </a:r>
          </a:p>
          <a:p>
            <a:r>
              <a:rPr lang="en-GB" dirty="0" smtClean="0"/>
              <a:t>On Goal : __User Experience, 1 hour, Long Term___</a:t>
            </a:r>
          </a:p>
          <a:p>
            <a:endParaRPr lang="en-GB" dirty="0" smtClean="0"/>
          </a:p>
          <a:p>
            <a:r>
              <a:rPr lang="en-GB" dirty="0" smtClean="0"/>
              <a:t>Credibility: 0.3 ? &lt;- </a:t>
            </a:r>
            <a:r>
              <a:rPr lang="en-GB" dirty="0" err="1" smtClean="0"/>
              <a:t>Tsg</a:t>
            </a:r>
            <a:endParaRPr lang="en-GB" dirty="0"/>
          </a:p>
        </p:txBody>
      </p:sp>
      <p:sp>
        <p:nvSpPr>
          <p:cNvPr id="7" name="Date Placeholder 6"/>
          <p:cNvSpPr>
            <a:spLocks noGrp="1"/>
          </p:cNvSpPr>
          <p:nvPr>
            <p:ph type="dt" sz="half" idx="10"/>
          </p:nvPr>
        </p:nvSpPr>
        <p:spPr/>
        <p:txBody>
          <a:bodyPr/>
          <a:lstStyle/>
          <a:p>
            <a:fld id="{906037CF-1240-714F-9742-DACFFD54F192}" type="datetime2">
              <a:rPr lang="en-US" smtClean="0"/>
              <a:pPr/>
              <a:t>Tuesday, 8 March 2011</a:t>
            </a:fld>
            <a:endParaRPr lang="en-GB"/>
          </a:p>
        </p:txBody>
      </p:sp>
      <p:sp>
        <p:nvSpPr>
          <p:cNvPr id="8" name="Footer Placeholder 7"/>
          <p:cNvSpPr>
            <a:spLocks noGrp="1"/>
          </p:cNvSpPr>
          <p:nvPr>
            <p:ph type="ftr" sz="quarter" idx="11"/>
          </p:nvPr>
        </p:nvSpPr>
        <p:spPr/>
        <p:txBody>
          <a:bodyPr/>
          <a:lstStyle/>
          <a:p>
            <a:r>
              <a:rPr lang="en-US" smtClean="0"/>
              <a:t>© Gilb.com</a:t>
            </a:r>
            <a:endParaRPr lang="en-GB"/>
          </a:p>
        </p:txBody>
      </p:sp>
      <p:sp>
        <p:nvSpPr>
          <p:cNvPr id="9" name="Slide Number Placeholder 8"/>
          <p:cNvSpPr>
            <a:spLocks noGrp="1"/>
          </p:cNvSpPr>
          <p:nvPr>
            <p:ph type="sldNum" sz="quarter" idx="12"/>
          </p:nvPr>
        </p:nvSpPr>
        <p:spPr/>
        <p:txBody>
          <a:bodyPr/>
          <a:lstStyle/>
          <a:p>
            <a:fld id="{1DD9AF87-53B6-FD4A-B2D3-CF1EEADDF73C}" type="slidenum">
              <a:rPr lang="en-GB" smtClean="0"/>
              <a:pPr/>
              <a:t>40</a:t>
            </a:fld>
            <a:endParaRPr lang="en-GB"/>
          </a:p>
        </p:txBody>
      </p:sp>
      <p:sp>
        <p:nvSpPr>
          <p:cNvPr id="10" name="TextBox 9"/>
          <p:cNvSpPr txBox="1"/>
          <p:nvPr/>
        </p:nvSpPr>
        <p:spPr>
          <a:xfrm>
            <a:off x="1755566" y="6171684"/>
            <a:ext cx="6219446" cy="369332"/>
          </a:xfrm>
          <a:prstGeom prst="rect">
            <a:avLst/>
          </a:prstGeom>
          <a:noFill/>
        </p:spPr>
        <p:txBody>
          <a:bodyPr wrap="none" rtlCol="0">
            <a:spAutoFit/>
          </a:bodyPr>
          <a:lstStyle/>
          <a:p>
            <a:r>
              <a:rPr lang="en-GB" dirty="0" smtClean="0"/>
              <a:t>* The Credibility Index can be used to spot risks, and to prioritize</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Game 12: Solution Cost*</a:t>
            </a:r>
            <a:endParaRPr lang="en-GB" dirty="0"/>
          </a:p>
        </p:txBody>
      </p:sp>
      <p:sp>
        <p:nvSpPr>
          <p:cNvPr id="3" name="Text Placeholder 2"/>
          <p:cNvSpPr>
            <a:spLocks noGrp="1"/>
          </p:cNvSpPr>
          <p:nvPr>
            <p:ph type="body" idx="1"/>
          </p:nvPr>
        </p:nvSpPr>
        <p:spPr/>
        <p:txBody>
          <a:bodyPr/>
          <a:lstStyle/>
          <a:p>
            <a:r>
              <a:rPr lang="en-GB" dirty="0" smtClean="0"/>
              <a:t>Instructions</a:t>
            </a:r>
            <a:endParaRPr lang="en-GB" dirty="0"/>
          </a:p>
        </p:txBody>
      </p:sp>
      <p:sp>
        <p:nvSpPr>
          <p:cNvPr id="4" name="Content Placeholder 3"/>
          <p:cNvSpPr>
            <a:spLocks noGrp="1"/>
          </p:cNvSpPr>
          <p:nvPr>
            <p:ph sz="half" idx="2"/>
          </p:nvPr>
        </p:nvSpPr>
        <p:spPr/>
        <p:txBody>
          <a:bodyPr/>
          <a:lstStyle/>
          <a:p>
            <a:r>
              <a:rPr lang="en-GB" dirty="0" smtClean="0"/>
              <a:t>Estimate the relative cost of a defined solution on a scale of</a:t>
            </a:r>
          </a:p>
          <a:p>
            <a:r>
              <a:rPr lang="en-GB" dirty="0" smtClean="0"/>
              <a:t>0. totally trivial</a:t>
            </a:r>
          </a:p>
          <a:p>
            <a:r>
              <a:rPr lang="en-GB" dirty="0" smtClean="0"/>
              <a:t>1 very  small</a:t>
            </a:r>
          </a:p>
          <a:p>
            <a:r>
              <a:rPr lang="en-GB" dirty="0" smtClean="0"/>
              <a:t>5 moderate</a:t>
            </a:r>
          </a:p>
          <a:p>
            <a:r>
              <a:rPr lang="en-GB" dirty="0" smtClean="0"/>
              <a:t>8 very high and uncertain</a:t>
            </a:r>
          </a:p>
          <a:p>
            <a:r>
              <a:rPr lang="en-GB" dirty="0" smtClean="0"/>
              <a:t>9 incredibly high and totally unknown</a:t>
            </a:r>
          </a:p>
          <a:p>
            <a:endParaRPr lang="en-GB" dirty="0"/>
          </a:p>
        </p:txBody>
      </p:sp>
      <p:sp>
        <p:nvSpPr>
          <p:cNvPr id="5" name="Text Placeholder 4"/>
          <p:cNvSpPr>
            <a:spLocks noGrp="1"/>
          </p:cNvSpPr>
          <p:nvPr>
            <p:ph type="body" sz="quarter" idx="3"/>
          </p:nvPr>
        </p:nvSpPr>
        <p:spPr/>
        <p:txBody>
          <a:bodyPr/>
          <a:lstStyle/>
          <a:p>
            <a:r>
              <a:rPr lang="en-GB" dirty="0" smtClean="0"/>
              <a:t>Examples</a:t>
            </a:r>
            <a:endParaRPr lang="en-GB" dirty="0"/>
          </a:p>
        </p:txBody>
      </p:sp>
      <p:sp>
        <p:nvSpPr>
          <p:cNvPr id="6" name="Content Placeholder 5"/>
          <p:cNvSpPr>
            <a:spLocks noGrp="1"/>
          </p:cNvSpPr>
          <p:nvPr>
            <p:ph sz="quarter" idx="4"/>
          </p:nvPr>
        </p:nvSpPr>
        <p:spPr/>
        <p:txBody>
          <a:bodyPr/>
          <a:lstStyle/>
          <a:p>
            <a:r>
              <a:rPr lang="en-GB" dirty="0" smtClean="0"/>
              <a:t>Solution : __</a:t>
            </a:r>
            <a:r>
              <a:rPr lang="en-GB" dirty="0" err="1" smtClean="0"/>
              <a:t>iPhone</a:t>
            </a:r>
            <a:r>
              <a:rPr lang="en-GB" dirty="0" smtClean="0"/>
              <a:t>__</a:t>
            </a:r>
          </a:p>
          <a:p>
            <a:r>
              <a:rPr lang="en-GB" dirty="0" smtClean="0"/>
              <a:t>Relative Cost: _5___</a:t>
            </a:r>
            <a:endParaRPr lang="en-GB" dirty="0"/>
          </a:p>
        </p:txBody>
      </p:sp>
      <p:sp>
        <p:nvSpPr>
          <p:cNvPr id="7" name="Date Placeholder 6"/>
          <p:cNvSpPr>
            <a:spLocks noGrp="1"/>
          </p:cNvSpPr>
          <p:nvPr>
            <p:ph type="dt" sz="half" idx="10"/>
          </p:nvPr>
        </p:nvSpPr>
        <p:spPr/>
        <p:txBody>
          <a:bodyPr/>
          <a:lstStyle/>
          <a:p>
            <a:fld id="{906037CF-1240-714F-9742-DACFFD54F192}" type="datetime2">
              <a:rPr lang="en-US" smtClean="0"/>
              <a:pPr/>
              <a:t>Tuesday, 8 March 2011</a:t>
            </a:fld>
            <a:endParaRPr lang="en-GB"/>
          </a:p>
        </p:txBody>
      </p:sp>
      <p:sp>
        <p:nvSpPr>
          <p:cNvPr id="8" name="Footer Placeholder 7"/>
          <p:cNvSpPr>
            <a:spLocks noGrp="1"/>
          </p:cNvSpPr>
          <p:nvPr>
            <p:ph type="ftr" sz="quarter" idx="11"/>
          </p:nvPr>
        </p:nvSpPr>
        <p:spPr/>
        <p:txBody>
          <a:bodyPr/>
          <a:lstStyle/>
          <a:p>
            <a:r>
              <a:rPr lang="en-US" smtClean="0"/>
              <a:t>© Gilb.com</a:t>
            </a:r>
            <a:endParaRPr lang="en-GB"/>
          </a:p>
        </p:txBody>
      </p:sp>
      <p:sp>
        <p:nvSpPr>
          <p:cNvPr id="9" name="Slide Number Placeholder 8"/>
          <p:cNvSpPr>
            <a:spLocks noGrp="1"/>
          </p:cNvSpPr>
          <p:nvPr>
            <p:ph type="sldNum" sz="quarter" idx="12"/>
          </p:nvPr>
        </p:nvSpPr>
        <p:spPr/>
        <p:txBody>
          <a:bodyPr/>
          <a:lstStyle/>
          <a:p>
            <a:fld id="{1DD9AF87-53B6-FD4A-B2D3-CF1EEADDF73C}" type="slidenum">
              <a:rPr lang="en-GB" smtClean="0"/>
              <a:pPr/>
              <a:t>41</a:t>
            </a:fld>
            <a:endParaRPr lang="en-GB"/>
          </a:p>
        </p:txBody>
      </p:sp>
      <p:sp>
        <p:nvSpPr>
          <p:cNvPr id="10" name="TextBox 9"/>
          <p:cNvSpPr txBox="1"/>
          <p:nvPr/>
        </p:nvSpPr>
        <p:spPr>
          <a:xfrm>
            <a:off x="1330586" y="6037729"/>
            <a:ext cx="5461463" cy="369332"/>
          </a:xfrm>
          <a:prstGeom prst="rect">
            <a:avLst/>
          </a:prstGeom>
          <a:noFill/>
        </p:spPr>
        <p:txBody>
          <a:bodyPr wrap="none" rtlCol="0">
            <a:spAutoFit/>
          </a:bodyPr>
          <a:lstStyle/>
          <a:p>
            <a:r>
              <a:rPr lang="en-GB" dirty="0" smtClean="0"/>
              <a:t>*  This can be used to  see risk and to prioritize solutions</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Game 13: Priority</a:t>
            </a:r>
            <a:endParaRPr lang="en-GB" dirty="0"/>
          </a:p>
        </p:txBody>
      </p:sp>
      <p:sp>
        <p:nvSpPr>
          <p:cNvPr id="3" name="Text Placeholder 2"/>
          <p:cNvSpPr>
            <a:spLocks noGrp="1"/>
          </p:cNvSpPr>
          <p:nvPr>
            <p:ph type="body" idx="1"/>
          </p:nvPr>
        </p:nvSpPr>
        <p:spPr/>
        <p:txBody>
          <a:bodyPr/>
          <a:lstStyle/>
          <a:p>
            <a:r>
              <a:rPr lang="en-GB" dirty="0" smtClean="0"/>
              <a:t>Instructions</a:t>
            </a:r>
            <a:endParaRPr lang="en-GB" dirty="0"/>
          </a:p>
        </p:txBody>
      </p:sp>
      <p:sp>
        <p:nvSpPr>
          <p:cNvPr id="4" name="Content Placeholder 3"/>
          <p:cNvSpPr>
            <a:spLocks noGrp="1"/>
          </p:cNvSpPr>
          <p:nvPr>
            <p:ph sz="half" idx="2"/>
          </p:nvPr>
        </p:nvSpPr>
        <p:spPr/>
        <p:txBody>
          <a:bodyPr/>
          <a:lstStyle/>
          <a:p>
            <a:r>
              <a:rPr lang="en-GB" dirty="0" smtClean="0"/>
              <a:t>Which solutions have the best value for money?</a:t>
            </a:r>
          </a:p>
          <a:p>
            <a:r>
              <a:rPr lang="en-GB" dirty="0" smtClean="0"/>
              <a:t>Expressed as </a:t>
            </a:r>
          </a:p>
          <a:p>
            <a:pPr lvl="1"/>
            <a:r>
              <a:rPr lang="en-GB" dirty="0" smtClean="0"/>
              <a:t>Impact % for</a:t>
            </a:r>
          </a:p>
          <a:p>
            <a:pPr lvl="1"/>
            <a:r>
              <a:rPr lang="en-GB" dirty="0" smtClean="0"/>
              <a:t>Cost  ?</a:t>
            </a:r>
          </a:p>
          <a:p>
            <a:endParaRPr lang="en-GB" dirty="0" smtClean="0"/>
          </a:p>
          <a:p>
            <a:r>
              <a:rPr lang="en-GB" dirty="0" smtClean="0"/>
              <a:t>So which solution should we do first? </a:t>
            </a:r>
            <a:endParaRPr lang="en-GB" dirty="0"/>
          </a:p>
        </p:txBody>
      </p:sp>
      <p:sp>
        <p:nvSpPr>
          <p:cNvPr id="5" name="Text Placeholder 4"/>
          <p:cNvSpPr>
            <a:spLocks noGrp="1"/>
          </p:cNvSpPr>
          <p:nvPr>
            <p:ph type="body" sz="quarter" idx="3"/>
          </p:nvPr>
        </p:nvSpPr>
        <p:spPr/>
        <p:txBody>
          <a:bodyPr/>
          <a:lstStyle/>
          <a:p>
            <a:r>
              <a:rPr lang="en-GB" dirty="0" smtClean="0"/>
              <a:t>Examples</a:t>
            </a:r>
            <a:endParaRPr lang="en-GB" dirty="0"/>
          </a:p>
        </p:txBody>
      </p:sp>
      <p:sp>
        <p:nvSpPr>
          <p:cNvPr id="6" name="Content Placeholder 5"/>
          <p:cNvSpPr>
            <a:spLocks noGrp="1"/>
          </p:cNvSpPr>
          <p:nvPr>
            <p:ph sz="quarter" idx="4"/>
          </p:nvPr>
        </p:nvSpPr>
        <p:spPr/>
        <p:txBody>
          <a:bodyPr/>
          <a:lstStyle/>
          <a:p>
            <a:r>
              <a:rPr lang="en-GB" dirty="0" err="1" smtClean="0"/>
              <a:t>iPhone</a:t>
            </a:r>
            <a:endParaRPr lang="en-GB" dirty="0" smtClean="0"/>
          </a:p>
          <a:p>
            <a:pPr lvl="1"/>
            <a:r>
              <a:rPr lang="en-GB" dirty="0" smtClean="0"/>
              <a:t>(no other options!)</a:t>
            </a:r>
            <a:endParaRPr lang="en-GB" dirty="0"/>
          </a:p>
        </p:txBody>
      </p:sp>
      <p:sp>
        <p:nvSpPr>
          <p:cNvPr id="7" name="Date Placeholder 6"/>
          <p:cNvSpPr>
            <a:spLocks noGrp="1"/>
          </p:cNvSpPr>
          <p:nvPr>
            <p:ph type="dt" sz="half" idx="10"/>
          </p:nvPr>
        </p:nvSpPr>
        <p:spPr/>
        <p:txBody>
          <a:bodyPr/>
          <a:lstStyle/>
          <a:p>
            <a:fld id="{906037CF-1240-714F-9742-DACFFD54F192}" type="datetime2">
              <a:rPr lang="en-US" smtClean="0"/>
              <a:pPr/>
              <a:t>Tuesday, 8 March 2011</a:t>
            </a:fld>
            <a:endParaRPr lang="en-GB"/>
          </a:p>
        </p:txBody>
      </p:sp>
      <p:sp>
        <p:nvSpPr>
          <p:cNvPr id="8" name="Footer Placeholder 7"/>
          <p:cNvSpPr>
            <a:spLocks noGrp="1"/>
          </p:cNvSpPr>
          <p:nvPr>
            <p:ph type="ftr" sz="quarter" idx="11"/>
          </p:nvPr>
        </p:nvSpPr>
        <p:spPr/>
        <p:txBody>
          <a:bodyPr/>
          <a:lstStyle/>
          <a:p>
            <a:r>
              <a:rPr lang="en-US" smtClean="0"/>
              <a:t>© Gilb.com</a:t>
            </a:r>
            <a:endParaRPr lang="en-GB"/>
          </a:p>
        </p:txBody>
      </p:sp>
      <p:sp>
        <p:nvSpPr>
          <p:cNvPr id="9" name="Slide Number Placeholder 8"/>
          <p:cNvSpPr>
            <a:spLocks noGrp="1"/>
          </p:cNvSpPr>
          <p:nvPr>
            <p:ph type="sldNum" sz="quarter" idx="12"/>
          </p:nvPr>
        </p:nvSpPr>
        <p:spPr/>
        <p:txBody>
          <a:bodyPr/>
          <a:lstStyle/>
          <a:p>
            <a:fld id="{1DD9AF87-53B6-FD4A-B2D3-CF1EEADDF73C}" type="slidenum">
              <a:rPr lang="en-GB" smtClean="0"/>
              <a:pPr/>
              <a:t>42</a:t>
            </a:fld>
            <a:endParaRPr lang="en-GB"/>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Game 14: Priority Policy</a:t>
            </a:r>
            <a:endParaRPr lang="en-GB" dirty="0"/>
          </a:p>
        </p:txBody>
      </p:sp>
      <p:sp>
        <p:nvSpPr>
          <p:cNvPr id="3" name="Text Placeholder 2"/>
          <p:cNvSpPr>
            <a:spLocks noGrp="1"/>
          </p:cNvSpPr>
          <p:nvPr>
            <p:ph type="body" idx="1"/>
          </p:nvPr>
        </p:nvSpPr>
        <p:spPr/>
        <p:txBody>
          <a:bodyPr/>
          <a:lstStyle/>
          <a:p>
            <a:r>
              <a:rPr lang="en-GB" dirty="0" smtClean="0"/>
              <a:t>Instructions</a:t>
            </a:r>
            <a:endParaRPr lang="en-GB" dirty="0"/>
          </a:p>
        </p:txBody>
      </p:sp>
      <p:sp>
        <p:nvSpPr>
          <p:cNvPr id="4" name="Content Placeholder 3"/>
          <p:cNvSpPr>
            <a:spLocks noGrp="1"/>
          </p:cNvSpPr>
          <p:nvPr>
            <p:ph sz="half" idx="2"/>
          </p:nvPr>
        </p:nvSpPr>
        <p:spPr/>
        <p:txBody>
          <a:bodyPr/>
          <a:lstStyle/>
          <a:p>
            <a:r>
              <a:rPr lang="en-GB" dirty="0" smtClean="0"/>
              <a:t>Name at least 5 different basis for prioritization (deciding what to do first)</a:t>
            </a:r>
          </a:p>
          <a:p>
            <a:r>
              <a:rPr lang="en-GB" dirty="0" smtClean="0"/>
              <a:t>Which one or ones would you recommend that your organization had as default policy</a:t>
            </a:r>
          </a:p>
          <a:p>
            <a:pPr lvl="1"/>
            <a:r>
              <a:rPr lang="en-GB" dirty="0" smtClean="0"/>
              <a:t>(what you do unless you have a defensibly better idea)</a:t>
            </a:r>
            <a:endParaRPr lang="en-GB" dirty="0"/>
          </a:p>
        </p:txBody>
      </p:sp>
      <p:sp>
        <p:nvSpPr>
          <p:cNvPr id="5" name="Text Placeholder 4"/>
          <p:cNvSpPr>
            <a:spLocks noGrp="1"/>
          </p:cNvSpPr>
          <p:nvPr>
            <p:ph type="body" sz="quarter" idx="3"/>
          </p:nvPr>
        </p:nvSpPr>
        <p:spPr/>
        <p:txBody>
          <a:bodyPr/>
          <a:lstStyle/>
          <a:p>
            <a:r>
              <a:rPr lang="en-GB" dirty="0" smtClean="0"/>
              <a:t>Examples</a:t>
            </a:r>
            <a:endParaRPr lang="en-GB" dirty="0"/>
          </a:p>
        </p:txBody>
      </p:sp>
      <p:sp>
        <p:nvSpPr>
          <p:cNvPr id="6" name="Content Placeholder 5"/>
          <p:cNvSpPr>
            <a:spLocks noGrp="1"/>
          </p:cNvSpPr>
          <p:nvPr>
            <p:ph sz="quarter" idx="4"/>
          </p:nvPr>
        </p:nvSpPr>
        <p:spPr/>
        <p:txBody>
          <a:bodyPr/>
          <a:lstStyle/>
          <a:p>
            <a:endParaRPr lang="en-GB"/>
          </a:p>
        </p:txBody>
      </p:sp>
      <p:sp>
        <p:nvSpPr>
          <p:cNvPr id="7" name="Date Placeholder 6"/>
          <p:cNvSpPr>
            <a:spLocks noGrp="1"/>
          </p:cNvSpPr>
          <p:nvPr>
            <p:ph type="dt" sz="half" idx="10"/>
          </p:nvPr>
        </p:nvSpPr>
        <p:spPr/>
        <p:txBody>
          <a:bodyPr/>
          <a:lstStyle/>
          <a:p>
            <a:fld id="{906037CF-1240-714F-9742-DACFFD54F192}" type="datetime2">
              <a:rPr lang="en-US" smtClean="0"/>
              <a:pPr/>
              <a:t>Tuesday, 8 March 2011</a:t>
            </a:fld>
            <a:endParaRPr lang="en-GB"/>
          </a:p>
        </p:txBody>
      </p:sp>
      <p:sp>
        <p:nvSpPr>
          <p:cNvPr id="8" name="Footer Placeholder 7"/>
          <p:cNvSpPr>
            <a:spLocks noGrp="1"/>
          </p:cNvSpPr>
          <p:nvPr>
            <p:ph type="ftr" sz="quarter" idx="11"/>
          </p:nvPr>
        </p:nvSpPr>
        <p:spPr/>
        <p:txBody>
          <a:bodyPr/>
          <a:lstStyle/>
          <a:p>
            <a:r>
              <a:rPr lang="en-US" smtClean="0"/>
              <a:t>© Gilb.com</a:t>
            </a:r>
            <a:endParaRPr lang="en-GB"/>
          </a:p>
        </p:txBody>
      </p:sp>
      <p:sp>
        <p:nvSpPr>
          <p:cNvPr id="9" name="Slide Number Placeholder 8"/>
          <p:cNvSpPr>
            <a:spLocks noGrp="1"/>
          </p:cNvSpPr>
          <p:nvPr>
            <p:ph type="sldNum" sz="quarter" idx="12"/>
          </p:nvPr>
        </p:nvSpPr>
        <p:spPr/>
        <p:txBody>
          <a:bodyPr/>
          <a:lstStyle/>
          <a:p>
            <a:fld id="{1DD9AF87-53B6-FD4A-B2D3-CF1EEADDF73C}" type="slidenum">
              <a:rPr lang="en-GB" smtClean="0"/>
              <a:pPr/>
              <a:t>43</a:t>
            </a:fld>
            <a:endParaRPr lang="en-GB"/>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solution You prioritize</a:t>
            </a:r>
            <a:endParaRPr lang="en-GB" dirty="0"/>
          </a:p>
        </p:txBody>
      </p:sp>
      <p:sp>
        <p:nvSpPr>
          <p:cNvPr id="3" name="Text Placeholder 2"/>
          <p:cNvSpPr>
            <a:spLocks noGrp="1"/>
          </p:cNvSpPr>
          <p:nvPr>
            <p:ph type="body" idx="1"/>
          </p:nvPr>
        </p:nvSpPr>
        <p:spPr>
          <a:xfrm>
            <a:off x="457200" y="1935130"/>
            <a:ext cx="3931920" cy="2978289"/>
          </a:xfrm>
        </p:spPr>
        <p:txBody>
          <a:bodyPr>
            <a:normAutofit fontScale="85000" lnSpcReduction="10000"/>
          </a:bodyPr>
          <a:lstStyle/>
          <a:p>
            <a:r>
              <a:rPr lang="en-GB" dirty="0" smtClean="0"/>
              <a:t>Then the </a:t>
            </a:r>
          </a:p>
          <a:p>
            <a:r>
              <a:rPr lang="en-GB" dirty="0" smtClean="0"/>
              <a:t>Scrum Product Owner</a:t>
            </a:r>
          </a:p>
          <a:p>
            <a:r>
              <a:rPr lang="en-GB" dirty="0" smtClean="0"/>
              <a:t>Has the information needed to get</a:t>
            </a:r>
          </a:p>
          <a:p>
            <a:r>
              <a:rPr lang="en-GB" dirty="0" smtClean="0"/>
              <a:t> the Scrum Team to</a:t>
            </a:r>
          </a:p>
          <a:p>
            <a:r>
              <a:rPr lang="en-GB" dirty="0" smtClean="0"/>
              <a:t>“DO THE RIGHT THING” IN</a:t>
            </a:r>
          </a:p>
          <a:p>
            <a:r>
              <a:rPr lang="en-GB" dirty="0" smtClean="0"/>
              <a:t> “THE RIGHT ORDER” </a:t>
            </a:r>
            <a:endParaRPr lang="en-GB" dirty="0"/>
          </a:p>
        </p:txBody>
      </p:sp>
      <p:sp>
        <p:nvSpPr>
          <p:cNvPr id="4" name="Content Placeholder 3"/>
          <p:cNvSpPr>
            <a:spLocks noGrp="1"/>
          </p:cNvSpPr>
          <p:nvPr>
            <p:ph sz="half" idx="2"/>
          </p:nvPr>
        </p:nvSpPr>
        <p:spPr>
          <a:xfrm>
            <a:off x="457200" y="4913420"/>
            <a:ext cx="3931920" cy="1124309"/>
          </a:xfrm>
        </p:spPr>
        <p:txBody>
          <a:bodyPr/>
          <a:lstStyle/>
          <a:p>
            <a:endParaRPr lang="en-GB" dirty="0"/>
          </a:p>
        </p:txBody>
      </p:sp>
      <p:sp>
        <p:nvSpPr>
          <p:cNvPr id="5" name="Text Placeholder 4"/>
          <p:cNvSpPr>
            <a:spLocks noGrp="1"/>
          </p:cNvSpPr>
          <p:nvPr>
            <p:ph type="body" sz="quarter" idx="3"/>
          </p:nvPr>
        </p:nvSpPr>
        <p:spPr/>
        <p:txBody>
          <a:bodyPr/>
          <a:lstStyle/>
          <a:p>
            <a:r>
              <a:rPr lang="en-GB" dirty="0" smtClean="0"/>
              <a:t>The Scrum Team will</a:t>
            </a:r>
            <a:endParaRPr lang="en-GB" dirty="0"/>
          </a:p>
        </p:txBody>
      </p:sp>
      <p:sp>
        <p:nvSpPr>
          <p:cNvPr id="6" name="Content Placeholder 5"/>
          <p:cNvSpPr>
            <a:spLocks noGrp="1"/>
          </p:cNvSpPr>
          <p:nvPr>
            <p:ph sz="quarter" idx="4"/>
          </p:nvPr>
        </p:nvSpPr>
        <p:spPr/>
        <p:txBody>
          <a:bodyPr/>
          <a:lstStyle/>
          <a:p>
            <a:r>
              <a:rPr lang="en-GB" dirty="0" smtClean="0"/>
              <a:t>Decompose it</a:t>
            </a:r>
          </a:p>
          <a:p>
            <a:r>
              <a:rPr lang="en-GB" dirty="0" smtClean="0"/>
              <a:t>Do detailed technical design</a:t>
            </a:r>
          </a:p>
          <a:p>
            <a:r>
              <a:rPr lang="en-GB" dirty="0" smtClean="0"/>
              <a:t>Allocate resources</a:t>
            </a:r>
          </a:p>
          <a:p>
            <a:r>
              <a:rPr lang="en-GB" dirty="0" smtClean="0"/>
              <a:t>Get it built in</a:t>
            </a:r>
          </a:p>
          <a:p>
            <a:r>
              <a:rPr lang="en-GB" dirty="0" smtClean="0"/>
              <a:t>Get it tested</a:t>
            </a:r>
          </a:p>
          <a:p>
            <a:r>
              <a:rPr lang="en-GB" dirty="0" smtClean="0"/>
              <a:t>See if it works as expected</a:t>
            </a:r>
          </a:p>
          <a:p>
            <a:pPr lvl="1"/>
            <a:r>
              <a:rPr lang="en-GB" dirty="0" smtClean="0"/>
              <a:t>Are Goal levels delivered?</a:t>
            </a:r>
          </a:p>
          <a:p>
            <a:r>
              <a:rPr lang="en-GB" dirty="0" smtClean="0"/>
              <a:t>Give feedback to Business and System Owners</a:t>
            </a:r>
            <a:endParaRPr lang="en-GB" dirty="0"/>
          </a:p>
        </p:txBody>
      </p:sp>
      <p:sp>
        <p:nvSpPr>
          <p:cNvPr id="7" name="Date Placeholder 6"/>
          <p:cNvSpPr>
            <a:spLocks noGrp="1"/>
          </p:cNvSpPr>
          <p:nvPr>
            <p:ph type="dt" sz="half" idx="10"/>
          </p:nvPr>
        </p:nvSpPr>
        <p:spPr/>
        <p:txBody>
          <a:bodyPr/>
          <a:lstStyle/>
          <a:p>
            <a:fld id="{906037CF-1240-714F-9742-DACFFD54F192}" type="datetime2">
              <a:rPr lang="en-US" smtClean="0"/>
              <a:pPr/>
              <a:t>Tuesday, 8 March 2011</a:t>
            </a:fld>
            <a:endParaRPr lang="en-GB"/>
          </a:p>
        </p:txBody>
      </p:sp>
      <p:sp>
        <p:nvSpPr>
          <p:cNvPr id="8" name="Footer Placeholder 7"/>
          <p:cNvSpPr>
            <a:spLocks noGrp="1"/>
          </p:cNvSpPr>
          <p:nvPr>
            <p:ph type="ftr" sz="quarter" idx="11"/>
          </p:nvPr>
        </p:nvSpPr>
        <p:spPr/>
        <p:txBody>
          <a:bodyPr/>
          <a:lstStyle/>
          <a:p>
            <a:r>
              <a:rPr lang="en-US" smtClean="0"/>
              <a:t>© Gilb.com</a:t>
            </a:r>
            <a:endParaRPr lang="en-GB"/>
          </a:p>
        </p:txBody>
      </p:sp>
      <p:sp>
        <p:nvSpPr>
          <p:cNvPr id="9" name="Slide Number Placeholder 8"/>
          <p:cNvSpPr>
            <a:spLocks noGrp="1"/>
          </p:cNvSpPr>
          <p:nvPr>
            <p:ph type="sldNum" sz="quarter" idx="12"/>
          </p:nvPr>
        </p:nvSpPr>
        <p:spPr/>
        <p:txBody>
          <a:bodyPr/>
          <a:lstStyle/>
          <a:p>
            <a:fld id="{1DD9AF87-53B6-FD4A-B2D3-CF1EEADDF73C}" type="slidenum">
              <a:rPr lang="en-GB" smtClean="0"/>
              <a:pPr/>
              <a:t>44</a:t>
            </a:fld>
            <a:endParaRPr lang="en-GB"/>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078638" y="4454967"/>
            <a:ext cx="3049687" cy="2367666"/>
          </a:xfrm>
          <a:prstGeom prst="rect">
            <a:avLst/>
          </a:prstGeom>
        </p:spPr>
      </p:pic>
      <p:sp>
        <p:nvSpPr>
          <p:cNvPr id="2" name="Title 1"/>
          <p:cNvSpPr>
            <a:spLocks noGrp="1"/>
          </p:cNvSpPr>
          <p:nvPr>
            <p:ph type="ctrTitle"/>
          </p:nvPr>
        </p:nvSpPr>
        <p:spPr>
          <a:xfrm>
            <a:off x="685800" y="593785"/>
            <a:ext cx="7772400" cy="1470025"/>
          </a:xfrm>
        </p:spPr>
        <p:txBody>
          <a:bodyPr>
            <a:normAutofit fontScale="90000"/>
          </a:bodyPr>
          <a:lstStyle/>
          <a:p>
            <a:r>
              <a:rPr lang="en-GB" dirty="0" smtClean="0">
                <a:solidFill>
                  <a:srgbClr val="FF0000"/>
                </a:solidFill>
                <a:latin typeface="Britannic Bold"/>
                <a:cs typeface="Britannic Bold"/>
              </a:rPr>
              <a:t>111111 </a:t>
            </a:r>
            <a:br>
              <a:rPr lang="en-GB" dirty="0" smtClean="0">
                <a:solidFill>
                  <a:srgbClr val="FF0000"/>
                </a:solidFill>
                <a:latin typeface="Britannic Bold"/>
                <a:cs typeface="Britannic Bold"/>
              </a:rPr>
            </a:br>
            <a:endParaRPr lang="en-GB" dirty="0">
              <a:solidFill>
                <a:srgbClr val="FF0000"/>
              </a:solidFill>
              <a:latin typeface="Britannic Bold"/>
              <a:cs typeface="Britannic Bold"/>
            </a:endParaRPr>
          </a:p>
        </p:txBody>
      </p:sp>
      <p:sp>
        <p:nvSpPr>
          <p:cNvPr id="3" name="Subtitle 2"/>
          <p:cNvSpPr>
            <a:spLocks noGrp="1"/>
          </p:cNvSpPr>
          <p:nvPr>
            <p:ph type="subTitle" idx="1"/>
          </p:nvPr>
        </p:nvSpPr>
        <p:spPr>
          <a:xfrm>
            <a:off x="1371600" y="1505271"/>
            <a:ext cx="6400800" cy="4133529"/>
          </a:xfrm>
        </p:spPr>
        <p:txBody>
          <a:bodyPr>
            <a:normAutofit fontScale="77500" lnSpcReduction="20000"/>
          </a:bodyPr>
          <a:lstStyle/>
          <a:p>
            <a:r>
              <a:rPr lang="en-GB" sz="5900" dirty="0" smtClean="0">
                <a:latin typeface="Arial Black"/>
                <a:cs typeface="Arial Black"/>
              </a:rPr>
              <a:t>The Unity Method 111111</a:t>
            </a:r>
          </a:p>
          <a:p>
            <a:r>
              <a:rPr lang="en-GB" sz="5900" dirty="0">
                <a:latin typeface="Arial Black"/>
                <a:cs typeface="Arial Black"/>
              </a:rPr>
              <a:t>f</a:t>
            </a:r>
            <a:r>
              <a:rPr lang="en-GB" sz="5900" dirty="0" smtClean="0">
                <a:latin typeface="Arial Black"/>
                <a:cs typeface="Arial Black"/>
              </a:rPr>
              <a:t>or decomposition into iterative value delivery steps</a:t>
            </a:r>
          </a:p>
          <a:p>
            <a:r>
              <a:rPr lang="en-GB" dirty="0" smtClean="0"/>
              <a:t> </a:t>
            </a:r>
          </a:p>
          <a:p>
            <a:r>
              <a:rPr lang="en-GB" dirty="0" smtClean="0"/>
              <a:t> </a:t>
            </a:r>
          </a:p>
          <a:p>
            <a:r>
              <a:rPr lang="en-GB" smtClean="0"/>
              <a:t> </a:t>
            </a:r>
            <a:endParaRPr lang="en-GB" dirty="0"/>
          </a:p>
        </p:txBody>
      </p:sp>
      <p:sp>
        <p:nvSpPr>
          <p:cNvPr id="7" name="Date Placeholder 6"/>
          <p:cNvSpPr>
            <a:spLocks noGrp="1"/>
          </p:cNvSpPr>
          <p:nvPr>
            <p:ph type="dt" sz="half" idx="10"/>
          </p:nvPr>
        </p:nvSpPr>
        <p:spPr/>
        <p:txBody>
          <a:bodyPr/>
          <a:lstStyle/>
          <a:p>
            <a:fld id="{781AE375-8240-8C43-A7F9-614EA70CD8AC}" type="datetime3">
              <a:rPr lang="en-GB" smtClean="0"/>
              <a:t>8 March 2011</a:t>
            </a:fld>
            <a:endParaRPr lang="en-GB"/>
          </a:p>
        </p:txBody>
      </p:sp>
      <p:sp>
        <p:nvSpPr>
          <p:cNvPr id="9" name="Slide Number Placeholder 8"/>
          <p:cNvSpPr>
            <a:spLocks noGrp="1"/>
          </p:cNvSpPr>
          <p:nvPr>
            <p:ph type="sldNum" sz="quarter" idx="12"/>
          </p:nvPr>
        </p:nvSpPr>
        <p:spPr/>
        <p:txBody>
          <a:bodyPr/>
          <a:lstStyle/>
          <a:p>
            <a:fld id="{36A9CB9B-2144-7A44-BAF1-7CCE137738C3}" type="slidenum">
              <a:rPr lang="en-GB" smtClean="0"/>
              <a:t>45</a:t>
            </a:fld>
            <a:endParaRPr lang="en-GB"/>
          </a:p>
        </p:txBody>
      </p:sp>
      <p:sp>
        <p:nvSpPr>
          <p:cNvPr id="10" name="Footer Placeholder 9"/>
          <p:cNvSpPr>
            <a:spLocks noGrp="1"/>
          </p:cNvSpPr>
          <p:nvPr>
            <p:ph type="ftr" sz="quarter" idx="11"/>
          </p:nvPr>
        </p:nvSpPr>
        <p:spPr/>
        <p:txBody>
          <a:bodyPr/>
          <a:lstStyle/>
          <a:p>
            <a:r>
              <a:rPr lang="en-GB" smtClean="0"/>
              <a:t>© Gilb.com</a:t>
            </a:r>
            <a:endParaRPr lang="en-GB"/>
          </a:p>
        </p:txBody>
      </p:sp>
      <p:pic>
        <p:nvPicPr>
          <p:cNvPr id="4" name="Picture 3"/>
          <p:cNvPicPr>
            <a:picLocks noChangeAspect="1"/>
          </p:cNvPicPr>
          <p:nvPr/>
        </p:nvPicPr>
        <p:blipFill>
          <a:blip r:embed="rId4"/>
          <a:stretch>
            <a:fillRect/>
          </a:stretch>
        </p:blipFill>
        <p:spPr>
          <a:xfrm>
            <a:off x="-327355" y="4994497"/>
            <a:ext cx="3095129" cy="1863503"/>
          </a:xfrm>
          <a:prstGeom prst="rect">
            <a:avLst/>
          </a:prstGeom>
        </p:spPr>
      </p:pic>
      <p:pic>
        <p:nvPicPr>
          <p:cNvPr id="6" name="Picture 5"/>
          <p:cNvPicPr>
            <a:picLocks noChangeAspect="1"/>
          </p:cNvPicPr>
          <p:nvPr/>
        </p:nvPicPr>
        <p:blipFill>
          <a:blip r:embed="rId5"/>
          <a:stretch>
            <a:fillRect/>
          </a:stretch>
        </p:blipFill>
        <p:spPr>
          <a:xfrm>
            <a:off x="3807521" y="5104257"/>
            <a:ext cx="1656038" cy="1648263"/>
          </a:xfrm>
          <a:prstGeom prst="rect">
            <a:avLst/>
          </a:prstGeom>
        </p:spPr>
      </p:pic>
    </p:spTree>
    <p:extLst>
      <p:ext uri="{BB962C8B-B14F-4D97-AF65-F5344CB8AC3E}">
        <p14:creationId xmlns:p14="http://schemas.microsoft.com/office/powerpoint/2010/main" val="243137694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4 U2</a:t>
            </a:r>
            <a:endParaRPr lang="en-US" dirty="0"/>
          </a:p>
        </p:txBody>
      </p:sp>
      <p:pic>
        <p:nvPicPr>
          <p:cNvPr id="6" name="Content Placeholder 5" descr="Screen shot 2010-11-13 at 22.29.06.pn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p:pic>
      <p:pic>
        <p:nvPicPr>
          <p:cNvPr id="8" name="Picture 7" descr="Screen shot 2010-11-13 at 22.31.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4892908"/>
            <a:ext cx="3352800" cy="1104900"/>
          </a:xfrm>
          <a:prstGeom prst="rect">
            <a:avLst/>
          </a:prstGeom>
        </p:spPr>
      </p:pic>
      <p:sp>
        <p:nvSpPr>
          <p:cNvPr id="10" name="Date Placeholder 9"/>
          <p:cNvSpPr>
            <a:spLocks noGrp="1"/>
          </p:cNvSpPr>
          <p:nvPr>
            <p:ph type="dt" sz="half" idx="10"/>
          </p:nvPr>
        </p:nvSpPr>
        <p:spPr/>
        <p:txBody>
          <a:bodyPr/>
          <a:lstStyle/>
          <a:p>
            <a:fld id="{345DB17B-6293-AB4F-9D22-26B208A743D8}" type="datetime3">
              <a:rPr lang="en-GB" smtClean="0"/>
              <a:t>8 March 2011</a:t>
            </a:fld>
            <a:endParaRPr lang="en-GB"/>
          </a:p>
        </p:txBody>
      </p:sp>
      <p:sp>
        <p:nvSpPr>
          <p:cNvPr id="11" name="Footer Placeholder 10"/>
          <p:cNvSpPr>
            <a:spLocks noGrp="1"/>
          </p:cNvSpPr>
          <p:nvPr>
            <p:ph type="ftr" sz="quarter" idx="11"/>
          </p:nvPr>
        </p:nvSpPr>
        <p:spPr/>
        <p:txBody>
          <a:bodyPr/>
          <a:lstStyle/>
          <a:p>
            <a:r>
              <a:rPr lang="en-GB" smtClean="0"/>
              <a:t>© Gilb.com</a:t>
            </a:r>
            <a:endParaRPr lang="en-GB"/>
          </a:p>
        </p:txBody>
      </p:sp>
      <p:sp>
        <p:nvSpPr>
          <p:cNvPr id="12" name="Slide Number Placeholder 11"/>
          <p:cNvSpPr>
            <a:spLocks noGrp="1"/>
          </p:cNvSpPr>
          <p:nvPr>
            <p:ph type="sldNum" sz="quarter" idx="12"/>
          </p:nvPr>
        </p:nvSpPr>
        <p:spPr/>
        <p:txBody>
          <a:bodyPr/>
          <a:lstStyle/>
          <a:p>
            <a:fld id="{36A9CB9B-2144-7A44-BAF1-7CCE137738C3}" type="slidenum">
              <a:rPr lang="en-GB" smtClean="0"/>
              <a:t>46</a:t>
            </a:fld>
            <a:endParaRPr lang="en-GB"/>
          </a:p>
        </p:txBody>
      </p:sp>
    </p:spTree>
    <p:extLst>
      <p:ext uri="{BB962C8B-B14F-4D97-AF65-F5344CB8AC3E}">
        <p14:creationId xmlns:p14="http://schemas.microsoft.com/office/powerpoint/2010/main" val="100488962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pple Chancery"/>
                <a:cs typeface="Apple Chancery"/>
              </a:rPr>
              <a:t>One</a:t>
            </a:r>
            <a:r>
              <a:rPr lang="en-US" dirty="0" smtClean="0"/>
              <a:t>                  </a:t>
            </a:r>
            <a:r>
              <a:rPr lang="en-US" dirty="0" smtClean="0">
                <a:latin typeface="Bauhaus 93"/>
                <a:cs typeface="Bauhaus 93"/>
              </a:rPr>
              <a:t>Bono U2</a:t>
            </a:r>
            <a:endParaRPr lang="en-US" dirty="0">
              <a:latin typeface="Bauhaus 93"/>
              <a:cs typeface="Bauhaus 93"/>
            </a:endParaRPr>
          </a:p>
        </p:txBody>
      </p:sp>
      <p:pic>
        <p:nvPicPr>
          <p:cNvPr id="4" name="bono one text IMG_0775.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55625" y="1600200"/>
            <a:ext cx="8034338" cy="4525963"/>
          </a:xfrm>
        </p:spPr>
      </p:pic>
      <p:sp>
        <p:nvSpPr>
          <p:cNvPr id="5" name="Date Placeholder 4"/>
          <p:cNvSpPr>
            <a:spLocks noGrp="1"/>
          </p:cNvSpPr>
          <p:nvPr>
            <p:ph type="dt" sz="half" idx="10"/>
          </p:nvPr>
        </p:nvSpPr>
        <p:spPr/>
        <p:txBody>
          <a:bodyPr/>
          <a:lstStyle/>
          <a:p>
            <a:fld id="{3181E6E9-DDCF-724F-94DE-6DC5616F542E}" type="datetime3">
              <a:rPr lang="en-GB" smtClean="0"/>
              <a:t>8 March 2011</a:t>
            </a:fld>
            <a:endParaRPr lang="en-GB"/>
          </a:p>
        </p:txBody>
      </p:sp>
      <p:sp>
        <p:nvSpPr>
          <p:cNvPr id="6" name="Footer Placeholder 5"/>
          <p:cNvSpPr>
            <a:spLocks noGrp="1"/>
          </p:cNvSpPr>
          <p:nvPr>
            <p:ph type="ftr" sz="quarter" idx="11"/>
          </p:nvPr>
        </p:nvSpPr>
        <p:spPr/>
        <p:txBody>
          <a:bodyPr/>
          <a:lstStyle/>
          <a:p>
            <a:r>
              <a:rPr lang="en-GB" smtClean="0"/>
              <a:t>© Gilb.com</a:t>
            </a:r>
            <a:endParaRPr lang="en-GB"/>
          </a:p>
        </p:txBody>
      </p:sp>
      <p:sp>
        <p:nvSpPr>
          <p:cNvPr id="7" name="Slide Number Placeholder 6"/>
          <p:cNvSpPr>
            <a:spLocks noGrp="1"/>
          </p:cNvSpPr>
          <p:nvPr>
            <p:ph type="sldNum" sz="quarter" idx="12"/>
          </p:nvPr>
        </p:nvSpPr>
        <p:spPr/>
        <p:txBody>
          <a:bodyPr/>
          <a:lstStyle/>
          <a:p>
            <a:fld id="{36A9CB9B-2144-7A44-BAF1-7CCE137738C3}" type="slidenum">
              <a:rPr lang="en-GB" smtClean="0"/>
              <a:t>47</a:t>
            </a:fld>
            <a:endParaRPr lang="en-GB"/>
          </a:p>
        </p:txBody>
      </p:sp>
    </p:spTree>
    <p:extLst>
      <p:ext uri="{BB962C8B-B14F-4D97-AF65-F5344CB8AC3E}">
        <p14:creationId xmlns:p14="http://schemas.microsoft.com/office/powerpoint/2010/main" val="318130129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495800" y="-336882"/>
            <a:ext cx="4191000" cy="1143000"/>
          </a:xfrm>
        </p:spPr>
        <p:txBody>
          <a:bodyPr>
            <a:normAutofit/>
          </a:bodyPr>
          <a:lstStyle/>
          <a:p>
            <a:r>
              <a:rPr lang="en-US" b="1" dirty="0">
                <a:latin typeface="Abadi MT Condensed Extra Bold"/>
                <a:cs typeface="Abadi MT Condensed Extra Bold"/>
              </a:rPr>
              <a:t>´One´ </a:t>
            </a:r>
            <a:r>
              <a:rPr lang="en-US" dirty="0" smtClean="0">
                <a:cs typeface="Abadi MT Condensed Extra Bold"/>
              </a:rPr>
              <a:t>lyrics</a:t>
            </a:r>
            <a:endParaRPr lang="en-US" dirty="0"/>
          </a:p>
        </p:txBody>
      </p:sp>
      <p:sp>
        <p:nvSpPr>
          <p:cNvPr id="6" name="Content Placeholder 5"/>
          <p:cNvSpPr>
            <a:spLocks noGrp="1"/>
          </p:cNvSpPr>
          <p:nvPr>
            <p:ph sz="half" idx="1"/>
          </p:nvPr>
        </p:nvSpPr>
        <p:spPr>
          <a:xfrm>
            <a:off x="0" y="0"/>
            <a:ext cx="4495800" cy="6126163"/>
          </a:xfrm>
        </p:spPr>
        <p:txBody>
          <a:bodyPr>
            <a:noAutofit/>
          </a:bodyPr>
          <a:lstStyle/>
          <a:p>
            <a:pPr marL="0" indent="0" algn="ctr">
              <a:buNone/>
            </a:pPr>
            <a:r>
              <a:rPr lang="en-US" sz="3200" dirty="0" smtClean="0">
                <a:latin typeface="Abadi MT Condensed Extra Bold"/>
                <a:cs typeface="Abadi MT Condensed Extra Bold"/>
              </a:rPr>
              <a:t>Is </a:t>
            </a:r>
            <a:r>
              <a:rPr lang="en-US" sz="3200" dirty="0">
                <a:latin typeface="Abadi MT Condensed Extra Bold"/>
                <a:cs typeface="Abadi MT Condensed Extra Bold"/>
              </a:rPr>
              <a:t>it getting better?</a:t>
            </a:r>
          </a:p>
          <a:p>
            <a:pPr marL="0" indent="0" algn="ctr">
              <a:buNone/>
            </a:pPr>
            <a:r>
              <a:rPr lang="en-US" sz="3200" dirty="0">
                <a:latin typeface="Abadi MT Condensed Extra Bold"/>
                <a:cs typeface="Abadi MT Condensed Extra Bold"/>
              </a:rPr>
              <a:t>Or do you feel the same?</a:t>
            </a:r>
          </a:p>
          <a:p>
            <a:pPr marL="0" indent="0" algn="ctr">
              <a:buNone/>
            </a:pPr>
            <a:r>
              <a:rPr lang="en-US" sz="3200" dirty="0">
                <a:latin typeface="Abadi MT Condensed Extra Bold"/>
                <a:cs typeface="Abadi MT Condensed Extra Bold"/>
              </a:rPr>
              <a:t>Will it make it easier on you now?</a:t>
            </a:r>
          </a:p>
          <a:p>
            <a:pPr marL="0" indent="0" algn="ctr">
              <a:buNone/>
            </a:pPr>
            <a:r>
              <a:rPr lang="en-US" sz="3200" dirty="0">
                <a:latin typeface="Abadi MT Condensed Extra Bold"/>
                <a:cs typeface="Abadi MT Condensed Extra Bold"/>
              </a:rPr>
              <a:t>You got someone to </a:t>
            </a:r>
            <a:r>
              <a:rPr lang="en-US" sz="3200" dirty="0" smtClean="0">
                <a:latin typeface="Abadi MT Condensed Extra Bold"/>
                <a:cs typeface="Abadi MT Condensed Extra Bold"/>
              </a:rPr>
              <a:t>blame</a:t>
            </a:r>
            <a:endParaRPr lang="en-US" sz="3200" dirty="0">
              <a:latin typeface="Abadi MT Condensed Extra Bold"/>
              <a:cs typeface="Abadi MT Condensed Extra Bold"/>
            </a:endParaRPr>
          </a:p>
          <a:p>
            <a:pPr marL="0" indent="0" algn="ctr">
              <a:buNone/>
            </a:pPr>
            <a:r>
              <a:rPr lang="en-US" sz="3200" dirty="0">
                <a:latin typeface="Abadi MT Condensed Extra Bold"/>
                <a:cs typeface="Abadi MT Condensed Extra Bold"/>
              </a:rPr>
              <a:t>You say, </a:t>
            </a:r>
            <a:r>
              <a:rPr lang="en-US" sz="3200" u="sng" dirty="0">
                <a:latin typeface="Abadi MT Condensed Extra Bold"/>
                <a:cs typeface="Abadi MT Condensed Extra Bold"/>
              </a:rPr>
              <a:t>one</a:t>
            </a:r>
            <a:r>
              <a:rPr lang="en-US" sz="3200" dirty="0">
                <a:latin typeface="Abadi MT Condensed Extra Bold"/>
                <a:cs typeface="Abadi MT Condensed Extra Bold"/>
              </a:rPr>
              <a:t> love, </a:t>
            </a:r>
            <a:r>
              <a:rPr lang="en-US" sz="3200" u="sng" dirty="0">
                <a:latin typeface="Abadi MT Condensed Extra Bold"/>
                <a:cs typeface="Abadi MT Condensed Extra Bold"/>
              </a:rPr>
              <a:t>one</a:t>
            </a:r>
            <a:r>
              <a:rPr lang="en-US" sz="3200" dirty="0">
                <a:latin typeface="Abadi MT Condensed Extra Bold"/>
                <a:cs typeface="Abadi MT Condensed Extra Bold"/>
              </a:rPr>
              <a:t> life</a:t>
            </a:r>
          </a:p>
          <a:p>
            <a:pPr marL="0" indent="0" algn="ctr">
              <a:buNone/>
            </a:pPr>
            <a:r>
              <a:rPr lang="en-US" sz="3200" dirty="0">
                <a:latin typeface="Abadi MT Condensed Extra Bold"/>
                <a:cs typeface="Abadi MT Condensed Extra Bold"/>
              </a:rPr>
              <a:t>When it's </a:t>
            </a:r>
            <a:r>
              <a:rPr lang="en-US" sz="3200" u="sng" dirty="0">
                <a:latin typeface="Abadi MT Condensed Extra Bold"/>
                <a:cs typeface="Abadi MT Condensed Extra Bold"/>
              </a:rPr>
              <a:t>one</a:t>
            </a:r>
            <a:r>
              <a:rPr lang="en-US" sz="3200" dirty="0">
                <a:latin typeface="Abadi MT Condensed Extra Bold"/>
                <a:cs typeface="Abadi MT Condensed Extra Bold"/>
              </a:rPr>
              <a:t> need in the night</a:t>
            </a:r>
          </a:p>
          <a:p>
            <a:pPr marL="0" indent="0" algn="ctr">
              <a:buNone/>
            </a:pPr>
            <a:r>
              <a:rPr lang="en-US" sz="3200" u="sng" dirty="0">
                <a:latin typeface="Abadi MT Condensed Extra Bold"/>
                <a:cs typeface="Abadi MT Condensed Extra Bold"/>
              </a:rPr>
              <a:t>One</a:t>
            </a:r>
            <a:r>
              <a:rPr lang="en-US" sz="3200" dirty="0">
                <a:latin typeface="Abadi MT Condensed Extra Bold"/>
                <a:cs typeface="Abadi MT Condensed Extra Bold"/>
              </a:rPr>
              <a:t> love, we get to share </a:t>
            </a:r>
            <a:r>
              <a:rPr lang="en-US" sz="2000" dirty="0">
                <a:latin typeface="Abadi MT Condensed Extra Bold"/>
                <a:cs typeface="Abadi MT Condensed Extra Bold"/>
              </a:rPr>
              <a:t>it</a:t>
            </a:r>
          </a:p>
          <a:p>
            <a:pPr marL="0" indent="0" algn="ctr">
              <a:buNone/>
            </a:pPr>
            <a:r>
              <a:rPr lang="en-US" sz="2000" dirty="0">
                <a:latin typeface="Abadi MT Condensed Extra Bold"/>
                <a:cs typeface="Abadi MT Condensed Extra Bold"/>
              </a:rPr>
              <a:t>Leaves you baby if you don't care for it</a:t>
            </a:r>
          </a:p>
          <a:p>
            <a:pPr marL="0" indent="0" algn="ctr">
              <a:buNone/>
            </a:pPr>
            <a:endParaRPr lang="en-US" sz="3200" dirty="0">
              <a:latin typeface="Abadi MT Condensed Extra Bold"/>
              <a:cs typeface="Abadi MT Condensed Extra Bold"/>
            </a:endParaRPr>
          </a:p>
          <a:p>
            <a:pPr marL="0" indent="0" algn="ctr">
              <a:buNone/>
            </a:pPr>
            <a:r>
              <a:rPr lang="en-US" sz="3200" dirty="0" smtClean="0">
                <a:latin typeface="Abadi MT Condensed Extra Bold"/>
                <a:cs typeface="Abadi MT Condensed Extra Bold"/>
              </a:rPr>
              <a:t> </a:t>
            </a:r>
            <a:endParaRPr lang="en-US" sz="3200" dirty="0">
              <a:latin typeface="Abadi MT Condensed Extra Bold"/>
              <a:cs typeface="Abadi MT Condensed Extra Bold"/>
            </a:endParaRPr>
          </a:p>
          <a:p>
            <a:pPr marL="0" indent="0" algn="ctr">
              <a:buNone/>
            </a:pPr>
            <a:endParaRPr lang="en-US" sz="3200" dirty="0">
              <a:latin typeface="Abadi MT Condensed Extra Bold"/>
              <a:cs typeface="Abadi MT Condensed Extra Bold"/>
            </a:endParaRPr>
          </a:p>
        </p:txBody>
      </p:sp>
      <p:sp>
        <p:nvSpPr>
          <p:cNvPr id="8" name="Content Placeholder 7"/>
          <p:cNvSpPr>
            <a:spLocks noGrp="1"/>
          </p:cNvSpPr>
          <p:nvPr>
            <p:ph sz="half" idx="2"/>
          </p:nvPr>
        </p:nvSpPr>
        <p:spPr>
          <a:xfrm>
            <a:off x="4648199" y="674236"/>
            <a:ext cx="4382137" cy="6068125"/>
          </a:xfrm>
        </p:spPr>
        <p:txBody>
          <a:bodyPr>
            <a:normAutofit fontScale="85000" lnSpcReduction="20000"/>
          </a:bodyPr>
          <a:lstStyle/>
          <a:p>
            <a:pPr marL="0" indent="0" algn="ctr">
              <a:buNone/>
            </a:pPr>
            <a:endParaRPr lang="en-US" dirty="0">
              <a:latin typeface="Abadi MT Condensed Extra Bold"/>
              <a:cs typeface="Abadi MT Condensed Extra Bold"/>
            </a:endParaRPr>
          </a:p>
          <a:p>
            <a:pPr marL="0" indent="0" algn="ctr">
              <a:buNone/>
            </a:pPr>
            <a:r>
              <a:rPr lang="en-US" sz="3500" u="sng" dirty="0">
                <a:latin typeface="Abadi MT Condensed Extra Bold"/>
                <a:cs typeface="Abadi MT Condensed Extra Bold"/>
              </a:rPr>
              <a:t>One</a:t>
            </a:r>
            <a:r>
              <a:rPr lang="en-US" sz="3500" dirty="0">
                <a:latin typeface="Abadi MT Condensed Extra Bold"/>
                <a:cs typeface="Abadi MT Condensed Extra Bold"/>
              </a:rPr>
              <a:t> love, </a:t>
            </a:r>
            <a:r>
              <a:rPr lang="en-US" sz="3500" u="sng" dirty="0">
                <a:latin typeface="Abadi MT Condensed Extra Bold"/>
                <a:cs typeface="Abadi MT Condensed Extra Bold"/>
              </a:rPr>
              <a:t>one</a:t>
            </a:r>
            <a:r>
              <a:rPr lang="en-US" sz="3500" dirty="0">
                <a:latin typeface="Abadi MT Condensed Extra Bold"/>
                <a:cs typeface="Abadi MT Condensed Extra Bold"/>
              </a:rPr>
              <a:t> blood</a:t>
            </a:r>
          </a:p>
          <a:p>
            <a:pPr marL="0" indent="0" algn="ctr">
              <a:buNone/>
            </a:pPr>
            <a:r>
              <a:rPr lang="en-US" sz="3500" u="sng" dirty="0">
                <a:latin typeface="Abadi MT Condensed Extra Bold"/>
                <a:cs typeface="Abadi MT Condensed Extra Bold"/>
              </a:rPr>
              <a:t>One</a:t>
            </a:r>
            <a:r>
              <a:rPr lang="en-US" sz="3500" dirty="0">
                <a:latin typeface="Abadi MT Condensed Extra Bold"/>
                <a:cs typeface="Abadi MT Condensed Extra Bold"/>
              </a:rPr>
              <a:t> life, you got to do what you should</a:t>
            </a:r>
          </a:p>
          <a:p>
            <a:pPr marL="0" indent="0" algn="ctr">
              <a:buNone/>
            </a:pPr>
            <a:r>
              <a:rPr lang="en-US" sz="3500" u="sng" dirty="0">
                <a:latin typeface="Abadi MT Condensed Extra Bold"/>
                <a:cs typeface="Abadi MT Condensed Extra Bold"/>
              </a:rPr>
              <a:t>One</a:t>
            </a:r>
            <a:r>
              <a:rPr lang="en-US" sz="3500" dirty="0">
                <a:latin typeface="Abadi MT Condensed Extra Bold"/>
                <a:cs typeface="Abadi MT Condensed Extra Bold"/>
              </a:rPr>
              <a:t> life, with each other</a:t>
            </a:r>
          </a:p>
          <a:p>
            <a:pPr marL="0" indent="0" algn="ctr">
              <a:buNone/>
            </a:pPr>
            <a:r>
              <a:rPr lang="en-US" sz="3500" dirty="0">
                <a:latin typeface="Abadi MT Condensed Extra Bold"/>
                <a:cs typeface="Abadi MT Condensed Extra Bold"/>
              </a:rPr>
              <a:t>Sisters, brothers</a:t>
            </a:r>
          </a:p>
          <a:p>
            <a:pPr marL="0" indent="0" algn="ctr">
              <a:buNone/>
            </a:pPr>
            <a:endParaRPr lang="en-US" sz="3500" dirty="0">
              <a:latin typeface="Abadi MT Condensed Extra Bold"/>
              <a:cs typeface="Abadi MT Condensed Extra Bold"/>
            </a:endParaRPr>
          </a:p>
          <a:p>
            <a:pPr marL="0" indent="0" algn="ctr">
              <a:buNone/>
            </a:pPr>
            <a:r>
              <a:rPr lang="en-US" sz="3500" u="sng" dirty="0">
                <a:latin typeface="Abadi MT Condensed Extra Bold"/>
                <a:cs typeface="Abadi MT Condensed Extra Bold"/>
              </a:rPr>
              <a:t>One</a:t>
            </a:r>
            <a:r>
              <a:rPr lang="en-US" sz="3500" dirty="0">
                <a:latin typeface="Abadi MT Condensed Extra Bold"/>
                <a:cs typeface="Abadi MT Condensed Extra Bold"/>
              </a:rPr>
              <a:t> life but we're not the same</a:t>
            </a:r>
          </a:p>
          <a:p>
            <a:pPr marL="0" indent="0" algn="ctr">
              <a:buNone/>
            </a:pPr>
            <a:r>
              <a:rPr lang="en-US" sz="3500" dirty="0">
                <a:latin typeface="Abadi MT Condensed Extra Bold"/>
                <a:cs typeface="Abadi MT Condensed Extra Bold"/>
              </a:rPr>
              <a:t>We get to carry each other, carry each other</a:t>
            </a:r>
          </a:p>
          <a:p>
            <a:pPr marL="0" indent="0" algn="ctr">
              <a:buNone/>
            </a:pPr>
            <a:r>
              <a:rPr lang="en-US" sz="3500" u="sng" dirty="0">
                <a:latin typeface="Abadi MT Condensed Extra Bold"/>
                <a:cs typeface="Abadi MT Condensed Extra Bold"/>
              </a:rPr>
              <a:t>One</a:t>
            </a:r>
          </a:p>
          <a:p>
            <a:pPr marL="0" indent="0" algn="ctr">
              <a:buNone/>
            </a:pPr>
            <a:r>
              <a:rPr lang="en-US" sz="3500" u="sng" dirty="0">
                <a:latin typeface="Abadi MT Condensed Extra Bold"/>
                <a:cs typeface="Abadi MT Condensed Extra Bold"/>
              </a:rPr>
              <a:t>One</a:t>
            </a:r>
          </a:p>
          <a:p>
            <a:pPr marL="0" indent="0" algn="ctr">
              <a:buNone/>
            </a:pPr>
            <a:r>
              <a:rPr lang="en-US" sz="1200" dirty="0">
                <a:latin typeface="Abadi MT Condensed Extra Bold"/>
                <a:cs typeface="Abadi MT Condensed Extra Bold"/>
              </a:rPr>
              <a:t>© POLYGRAM INT. MUSIC PUBL. B.V.;</a:t>
            </a:r>
          </a:p>
          <a:p>
            <a:pPr marL="0" indent="0" algn="ctr">
              <a:buNone/>
            </a:pPr>
            <a:endParaRPr lang="en-US" dirty="0">
              <a:latin typeface="Abadi MT Condensed Extra Bold"/>
              <a:cs typeface="Abadi MT Condensed Extra Bold"/>
            </a:endParaRPr>
          </a:p>
        </p:txBody>
      </p:sp>
      <p:sp>
        <p:nvSpPr>
          <p:cNvPr id="10" name="Date Placeholder 9"/>
          <p:cNvSpPr>
            <a:spLocks noGrp="1"/>
          </p:cNvSpPr>
          <p:nvPr>
            <p:ph type="dt" sz="half" idx="10"/>
          </p:nvPr>
        </p:nvSpPr>
        <p:spPr/>
        <p:txBody>
          <a:bodyPr/>
          <a:lstStyle/>
          <a:p>
            <a:fld id="{57EB86DE-A53C-D341-8BEA-F4EAC4625497}" type="datetime3">
              <a:rPr lang="en-GB" smtClean="0"/>
              <a:t>8 March 2011</a:t>
            </a:fld>
            <a:endParaRPr lang="en-GB"/>
          </a:p>
        </p:txBody>
      </p:sp>
      <p:sp>
        <p:nvSpPr>
          <p:cNvPr id="11" name="Footer Placeholder 10"/>
          <p:cNvSpPr>
            <a:spLocks noGrp="1"/>
          </p:cNvSpPr>
          <p:nvPr>
            <p:ph type="ftr" sz="quarter" idx="11"/>
          </p:nvPr>
        </p:nvSpPr>
        <p:spPr/>
        <p:txBody>
          <a:bodyPr/>
          <a:lstStyle/>
          <a:p>
            <a:r>
              <a:rPr lang="en-GB" smtClean="0"/>
              <a:t>© Gilb.com</a:t>
            </a:r>
            <a:endParaRPr lang="en-GB"/>
          </a:p>
        </p:txBody>
      </p:sp>
      <p:sp>
        <p:nvSpPr>
          <p:cNvPr id="12" name="Slide Number Placeholder 11"/>
          <p:cNvSpPr>
            <a:spLocks noGrp="1"/>
          </p:cNvSpPr>
          <p:nvPr>
            <p:ph type="sldNum" sz="quarter" idx="12"/>
          </p:nvPr>
        </p:nvSpPr>
        <p:spPr/>
        <p:txBody>
          <a:bodyPr/>
          <a:lstStyle/>
          <a:p>
            <a:fld id="{36A9CB9B-2144-7A44-BAF1-7CCE137738C3}" type="slidenum">
              <a:rPr lang="en-GB" smtClean="0"/>
              <a:t>48</a:t>
            </a:fld>
            <a:endParaRPr lang="en-GB"/>
          </a:p>
        </p:txBody>
      </p:sp>
    </p:spTree>
    <p:extLst>
      <p:ext uri="{BB962C8B-B14F-4D97-AF65-F5344CB8AC3E}">
        <p14:creationId xmlns:p14="http://schemas.microsoft.com/office/powerpoint/2010/main" val="196239574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True War Story</a:t>
            </a:r>
            <a:br>
              <a:rPr lang="en-US" dirty="0" smtClean="0"/>
            </a:br>
            <a:r>
              <a:rPr lang="en-US" dirty="0" smtClean="0"/>
              <a:t>111111 in practice</a:t>
            </a:r>
            <a:endParaRPr lang="en-US" dirty="0"/>
          </a:p>
        </p:txBody>
      </p:sp>
      <p:sp>
        <p:nvSpPr>
          <p:cNvPr id="3" name="Content Placeholder 2"/>
          <p:cNvSpPr>
            <a:spLocks noGrp="1"/>
          </p:cNvSpPr>
          <p:nvPr>
            <p:ph idx="1"/>
          </p:nvPr>
        </p:nvSpPr>
        <p:spPr/>
        <p:txBody>
          <a:bodyPr/>
          <a:lstStyle/>
          <a:p>
            <a:r>
              <a:rPr lang="en-US" dirty="0" smtClean="0"/>
              <a:t>How we found a value delivery step ´next week´</a:t>
            </a:r>
          </a:p>
          <a:p>
            <a:pPr lvl="1"/>
            <a:r>
              <a:rPr lang="en-US" dirty="0" smtClean="0"/>
              <a:t>a week of value delivery beat 11 years of waterfall method</a:t>
            </a:r>
          </a:p>
          <a:p>
            <a:pPr lvl="1"/>
            <a:endParaRPr lang="en-US" dirty="0" smtClean="0"/>
          </a:p>
          <a:p>
            <a:pPr lvl="1"/>
            <a:endParaRPr lang="en-US" dirty="0"/>
          </a:p>
        </p:txBody>
      </p:sp>
      <p:pic>
        <p:nvPicPr>
          <p:cNvPr id="4" name="Picture 3" descr="030322iraq_war_map.sized.jpg"/>
          <p:cNvPicPr>
            <a:picLocks noChangeAspect="1"/>
          </p:cNvPicPr>
          <p:nvPr/>
        </p:nvPicPr>
        <p:blipFill>
          <a:blip r:embed="rId3"/>
          <a:stretch>
            <a:fillRect/>
          </a:stretch>
        </p:blipFill>
        <p:spPr>
          <a:xfrm>
            <a:off x="4495800" y="3238500"/>
            <a:ext cx="4826000" cy="3619500"/>
          </a:xfrm>
          <a:prstGeom prst="rect">
            <a:avLst/>
          </a:prstGeom>
        </p:spPr>
      </p:pic>
      <p:sp>
        <p:nvSpPr>
          <p:cNvPr id="5" name="Date Placeholder 4"/>
          <p:cNvSpPr>
            <a:spLocks noGrp="1"/>
          </p:cNvSpPr>
          <p:nvPr>
            <p:ph type="dt" sz="half" idx="10"/>
          </p:nvPr>
        </p:nvSpPr>
        <p:spPr/>
        <p:txBody>
          <a:bodyPr/>
          <a:lstStyle/>
          <a:p>
            <a:fld id="{ED6EC51B-F4D5-B84B-81C6-5E40BEB71000}" type="datetime3">
              <a:rPr lang="en-GB" smtClean="0"/>
              <a:t>8 March 2011</a:t>
            </a:fld>
            <a:endParaRPr lang="en-GB"/>
          </a:p>
        </p:txBody>
      </p:sp>
      <p:sp>
        <p:nvSpPr>
          <p:cNvPr id="6" name="Footer Placeholder 5"/>
          <p:cNvSpPr>
            <a:spLocks noGrp="1"/>
          </p:cNvSpPr>
          <p:nvPr>
            <p:ph type="ftr" sz="quarter" idx="11"/>
          </p:nvPr>
        </p:nvSpPr>
        <p:spPr/>
        <p:txBody>
          <a:bodyPr/>
          <a:lstStyle/>
          <a:p>
            <a:r>
              <a:rPr lang="en-GB" smtClean="0"/>
              <a:t>© Gilb.com</a:t>
            </a:r>
            <a:endParaRPr lang="en-GB"/>
          </a:p>
        </p:txBody>
      </p:sp>
      <p:sp>
        <p:nvSpPr>
          <p:cNvPr id="7" name="Slide Number Placeholder 6"/>
          <p:cNvSpPr>
            <a:spLocks noGrp="1"/>
          </p:cNvSpPr>
          <p:nvPr>
            <p:ph type="sldNum" sz="quarter" idx="12"/>
          </p:nvPr>
        </p:nvSpPr>
        <p:spPr/>
        <p:txBody>
          <a:bodyPr/>
          <a:lstStyle/>
          <a:p>
            <a:fld id="{36A9CB9B-2144-7A44-BAF1-7CCE137738C3}" type="slidenum">
              <a:rPr lang="en-GB" smtClean="0"/>
              <a:t>49</a:t>
            </a:fld>
            <a:endParaRPr lang="en-GB"/>
          </a:p>
        </p:txBody>
      </p:sp>
    </p:spTree>
    <p:extLst>
      <p:ext uri="{BB962C8B-B14F-4D97-AF65-F5344CB8AC3E}">
        <p14:creationId xmlns:p14="http://schemas.microsoft.com/office/powerpoint/2010/main" val="65848403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800" dirty="0" smtClean="0"/>
              <a:t>The </a:t>
            </a:r>
            <a:r>
              <a:rPr lang="en-US" sz="3800" i="1" dirty="0" smtClean="0"/>
              <a:t>Product Management </a:t>
            </a:r>
            <a:r>
              <a:rPr lang="en-US" sz="3800" dirty="0" smtClean="0"/>
              <a:t>Process</a:t>
            </a:r>
            <a:br>
              <a:rPr lang="en-US" sz="3800" dirty="0" smtClean="0"/>
            </a:br>
            <a:r>
              <a:rPr lang="en-US" sz="3800" dirty="0" smtClean="0"/>
              <a:t>(Deciding The Exact Product Content)</a:t>
            </a:r>
            <a:endParaRPr lang="en-US" sz="3800" dirty="0"/>
          </a:p>
        </p:txBody>
      </p:sp>
      <p:graphicFrame>
        <p:nvGraphicFramePr>
          <p:cNvPr id="7" name="Content Placeholder 6"/>
          <p:cNvGraphicFramePr>
            <a:graphicFrameLocks noGrp="1"/>
          </p:cNvGraphicFramePr>
          <p:nvPr>
            <p:ph idx="1"/>
          </p:nvPr>
        </p:nvGraphicFramePr>
        <p:xfrm>
          <a:off x="457200" y="2057400"/>
          <a:ext cx="8229600"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p:cNvSpPr>
            <a:spLocks noGrp="1"/>
          </p:cNvSpPr>
          <p:nvPr>
            <p:ph type="dt" sz="half" idx="10"/>
          </p:nvPr>
        </p:nvSpPr>
        <p:spPr/>
        <p:txBody>
          <a:bodyPr/>
          <a:lstStyle/>
          <a:p>
            <a:fld id="{CD680204-AAAD-634F-BB78-CF4982024AC1}" type="datetime2">
              <a:rPr lang="en-US" smtClean="0"/>
              <a:pPr/>
              <a:t>Tuesday, 8 March 2011</a:t>
            </a:fld>
            <a:endParaRPr lang="en-GB"/>
          </a:p>
        </p:txBody>
      </p:sp>
      <p:sp>
        <p:nvSpPr>
          <p:cNvPr id="5" name="Footer Placeholder 4"/>
          <p:cNvSpPr>
            <a:spLocks noGrp="1"/>
          </p:cNvSpPr>
          <p:nvPr>
            <p:ph type="ftr" sz="quarter" idx="11"/>
          </p:nvPr>
        </p:nvSpPr>
        <p:spPr/>
        <p:txBody>
          <a:bodyPr/>
          <a:lstStyle/>
          <a:p>
            <a:r>
              <a:rPr lang="en-US" smtClean="0"/>
              <a:t>© Gilb.com</a:t>
            </a:r>
            <a:endParaRPr lang="en-GB"/>
          </a:p>
        </p:txBody>
      </p:sp>
      <p:sp>
        <p:nvSpPr>
          <p:cNvPr id="6" name="Slide Number Placeholder 5"/>
          <p:cNvSpPr>
            <a:spLocks noGrp="1"/>
          </p:cNvSpPr>
          <p:nvPr>
            <p:ph type="sldNum" sz="quarter" idx="12"/>
          </p:nvPr>
        </p:nvSpPr>
        <p:spPr/>
        <p:txBody>
          <a:bodyPr/>
          <a:lstStyle/>
          <a:p>
            <a:fld id="{1DD9AF87-53B6-FD4A-B2D3-CF1EEADDF73C}" type="slidenum">
              <a:rPr lang="en-GB" smtClean="0"/>
              <a:pPr/>
              <a:t>5</a:t>
            </a:fld>
            <a:endParaRPr lang="en-GB"/>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a:solidFill>
            <a:schemeClr val="bg1"/>
          </a:solidFill>
        </p:spPr>
        <p:txBody>
          <a:bodyPr/>
          <a:lstStyle/>
          <a:p>
            <a:fld id="{43B5C27D-D6EC-7E4E-9B08-4ECB5BBC300F}" type="datetime3">
              <a:rPr lang="en-GB" smtClean="0"/>
              <a:t>8 March 2011</a:t>
            </a:fld>
            <a:endParaRPr lang="en-GB" dirty="0"/>
          </a:p>
        </p:txBody>
      </p:sp>
      <p:sp>
        <p:nvSpPr>
          <p:cNvPr id="121858" name="Title 1"/>
          <p:cNvSpPr>
            <a:spLocks noGrp="1"/>
          </p:cNvSpPr>
          <p:nvPr>
            <p:ph type="title"/>
          </p:nvPr>
        </p:nvSpPr>
        <p:spPr>
          <a:xfrm>
            <a:off x="471798" y="90799"/>
            <a:ext cx="6908800" cy="685800"/>
          </a:xfrm>
        </p:spPr>
        <p:txBody>
          <a:bodyPr>
            <a:normAutofit/>
          </a:bodyPr>
          <a:lstStyle/>
          <a:p>
            <a:pPr algn="ctr"/>
            <a:r>
              <a:rPr lang="en-US" sz="2800" i="0" dirty="0" smtClean="0"/>
              <a:t>The </a:t>
            </a:r>
            <a:r>
              <a:rPr lang="en-US" sz="2800" b="1" i="1" dirty="0" err="1" smtClean="0"/>
              <a:t>Persinscom</a:t>
            </a:r>
            <a:r>
              <a:rPr lang="en-US" sz="2800" b="1" i="1" dirty="0" smtClean="0"/>
              <a:t> IT System </a:t>
            </a:r>
            <a:r>
              <a:rPr lang="en-US" sz="2800" i="0" dirty="0" smtClean="0"/>
              <a:t>Case</a:t>
            </a:r>
          </a:p>
        </p:txBody>
      </p:sp>
      <p:pic>
        <p:nvPicPr>
          <p:cNvPr id="121859" name="Content Placeholder 4" descr="Picture 5.png"/>
          <p:cNvPicPr>
            <a:picLocks noGrp="1" noChangeAspect="1"/>
          </p:cNvPicPr>
          <p:nvPr>
            <p:ph idx="1"/>
          </p:nvPr>
        </p:nvPicPr>
        <p:blipFill>
          <a:blip r:embed="rId3"/>
          <a:srcRect/>
          <a:stretch>
            <a:fillRect/>
          </a:stretch>
        </p:blipFill>
        <p:spPr>
          <a:xfrm>
            <a:off x="3211350" y="762000"/>
            <a:ext cx="3746500" cy="2235200"/>
          </a:xfrm>
        </p:spPr>
      </p:pic>
      <p:sp>
        <p:nvSpPr>
          <p:cNvPr id="4" name="Slide Number Placeholder 3"/>
          <p:cNvSpPr>
            <a:spLocks noGrp="1"/>
          </p:cNvSpPr>
          <p:nvPr>
            <p:ph type="sldNum" sz="quarter" idx="12"/>
          </p:nvPr>
        </p:nvSpPr>
        <p:spPr/>
        <p:txBody>
          <a:bodyPr/>
          <a:lstStyle/>
          <a:p>
            <a:pPr>
              <a:defRPr/>
            </a:pPr>
            <a:fld id="{347B2EC3-703E-8145-8432-77D789DA3DEC}" type="slidenum">
              <a:rPr lang="en-US" smtClean="0"/>
              <a:pPr>
                <a:defRPr/>
              </a:pPr>
              <a:t>50</a:t>
            </a:fld>
            <a:endParaRPr lang="en-US"/>
          </a:p>
        </p:txBody>
      </p:sp>
      <p:pic>
        <p:nvPicPr>
          <p:cNvPr id="121861" name="Picture 5" descr="Picture 6.png"/>
          <p:cNvPicPr>
            <a:picLocks noChangeAspect="1"/>
          </p:cNvPicPr>
          <p:nvPr/>
        </p:nvPicPr>
        <p:blipFill>
          <a:blip r:embed="rId4"/>
          <a:srcRect/>
          <a:stretch>
            <a:fillRect/>
          </a:stretch>
        </p:blipFill>
        <p:spPr bwMode="auto">
          <a:xfrm>
            <a:off x="0" y="3048000"/>
            <a:ext cx="3787775" cy="3206750"/>
          </a:xfrm>
          <a:prstGeom prst="rect">
            <a:avLst/>
          </a:prstGeom>
          <a:noFill/>
          <a:ln w="9525">
            <a:noFill/>
            <a:miter lim="800000"/>
            <a:headEnd/>
            <a:tailEnd/>
          </a:ln>
        </p:spPr>
      </p:pic>
      <p:pic>
        <p:nvPicPr>
          <p:cNvPr id="121862" name="Picture 7" descr="BushGulfWar.jpg"/>
          <p:cNvPicPr>
            <a:picLocks noChangeAspect="1"/>
          </p:cNvPicPr>
          <p:nvPr/>
        </p:nvPicPr>
        <p:blipFill>
          <a:blip r:embed="rId5"/>
          <a:srcRect/>
          <a:stretch>
            <a:fillRect/>
          </a:stretch>
        </p:blipFill>
        <p:spPr bwMode="auto">
          <a:xfrm>
            <a:off x="4189413" y="3124200"/>
            <a:ext cx="4789487" cy="3186113"/>
          </a:xfrm>
          <a:prstGeom prst="rect">
            <a:avLst/>
          </a:prstGeom>
          <a:noFill/>
          <a:ln w="9525">
            <a:noFill/>
            <a:miter lim="800000"/>
            <a:headEnd/>
            <a:tailEnd/>
          </a:ln>
        </p:spPr>
      </p:pic>
      <p:pic>
        <p:nvPicPr>
          <p:cNvPr id="121863" name="Picture 8" descr="Picture 2.png"/>
          <p:cNvPicPr>
            <a:picLocks noChangeAspect="1"/>
          </p:cNvPicPr>
          <p:nvPr/>
        </p:nvPicPr>
        <p:blipFill>
          <a:blip r:embed="rId6"/>
          <a:srcRect/>
          <a:stretch>
            <a:fillRect/>
          </a:stretch>
        </p:blipFill>
        <p:spPr bwMode="auto">
          <a:xfrm>
            <a:off x="7366000" y="50800"/>
            <a:ext cx="1625600" cy="1625600"/>
          </a:xfrm>
          <a:prstGeom prst="rect">
            <a:avLst/>
          </a:prstGeom>
          <a:noFill/>
          <a:ln w="9525">
            <a:noFill/>
            <a:miter lim="800000"/>
            <a:headEnd/>
            <a:tailEnd/>
          </a:ln>
        </p:spPr>
      </p:pic>
      <p:sp>
        <p:nvSpPr>
          <p:cNvPr id="9" name="TextBox 8"/>
          <p:cNvSpPr txBox="1"/>
          <p:nvPr/>
        </p:nvSpPr>
        <p:spPr>
          <a:xfrm>
            <a:off x="1" y="6248400"/>
            <a:ext cx="3200400" cy="523220"/>
          </a:xfrm>
          <a:prstGeom prst="rect">
            <a:avLst/>
          </a:prstGeom>
          <a:solidFill>
            <a:srgbClr val="FFFFFF"/>
          </a:solidFill>
        </p:spPr>
        <p:txBody>
          <a:bodyPr wrap="square" rtlCol="0">
            <a:spAutoFit/>
          </a:bodyPr>
          <a:lstStyle/>
          <a:p>
            <a:pPr algn="ctr"/>
            <a:r>
              <a:rPr lang="en-US" sz="1400" dirty="0" smtClean="0"/>
              <a:t>He who does not learn from history</a:t>
            </a:r>
          </a:p>
          <a:p>
            <a:pPr algn="ctr"/>
            <a:r>
              <a:rPr lang="en-US" sz="1400" dirty="0" smtClean="0"/>
              <a:t>Is doomed to repeat it</a:t>
            </a:r>
            <a:endParaRPr lang="en-US" sz="1400" dirty="0"/>
          </a:p>
        </p:txBody>
      </p:sp>
      <p:pic>
        <p:nvPicPr>
          <p:cNvPr id="10" name="Picture 9" descr="GeorgeSantayana.jpg"/>
          <p:cNvPicPr>
            <a:picLocks noChangeAspect="1"/>
          </p:cNvPicPr>
          <p:nvPr/>
        </p:nvPicPr>
        <p:blipFill>
          <a:blip r:embed="rId7"/>
          <a:stretch>
            <a:fillRect/>
          </a:stretch>
        </p:blipFill>
        <p:spPr>
          <a:xfrm>
            <a:off x="3200400" y="6029325"/>
            <a:ext cx="828675" cy="828675"/>
          </a:xfrm>
          <a:prstGeom prst="rect">
            <a:avLst/>
          </a:prstGeom>
        </p:spPr>
      </p:pic>
      <p:sp>
        <p:nvSpPr>
          <p:cNvPr id="2" name="TextBox 1"/>
          <p:cNvSpPr txBox="1"/>
          <p:nvPr/>
        </p:nvSpPr>
        <p:spPr>
          <a:xfrm>
            <a:off x="0" y="1003514"/>
            <a:ext cx="3787775" cy="1200329"/>
          </a:xfrm>
          <a:prstGeom prst="rect">
            <a:avLst/>
          </a:prstGeom>
          <a:noFill/>
        </p:spPr>
        <p:txBody>
          <a:bodyPr wrap="square" rtlCol="0">
            <a:spAutoFit/>
          </a:bodyPr>
          <a:lstStyle/>
          <a:p>
            <a:r>
              <a:rPr lang="en-US" dirty="0" smtClean="0">
                <a:latin typeface="Arial Black"/>
                <a:cs typeface="Arial Black"/>
              </a:rPr>
              <a:t>Commanding General</a:t>
            </a:r>
          </a:p>
          <a:p>
            <a:r>
              <a:rPr lang="en-US" dirty="0" smtClean="0">
                <a:latin typeface="Arial Black"/>
                <a:cs typeface="Arial Black"/>
              </a:rPr>
              <a:t> Norman </a:t>
            </a:r>
            <a:r>
              <a:rPr lang="en-US" dirty="0" err="1" smtClean="0">
                <a:latin typeface="Arial Black"/>
                <a:cs typeface="Arial Black"/>
              </a:rPr>
              <a:t>Schwartzkopf</a:t>
            </a:r>
            <a:endParaRPr lang="en-US" dirty="0" smtClean="0">
              <a:latin typeface="Arial Black"/>
              <a:cs typeface="Arial Black"/>
            </a:endParaRPr>
          </a:p>
          <a:p>
            <a:endParaRPr lang="en-US" dirty="0" smtClean="0">
              <a:latin typeface="Arial Black"/>
              <a:cs typeface="Arial Black"/>
            </a:endParaRPr>
          </a:p>
          <a:p>
            <a:r>
              <a:rPr lang="en-US" dirty="0" smtClean="0">
                <a:latin typeface="Arial Black"/>
                <a:cs typeface="Arial Black"/>
              </a:rPr>
              <a:t>´</a:t>
            </a:r>
            <a:r>
              <a:rPr lang="en-US" dirty="0" err="1" smtClean="0">
                <a:latin typeface="Arial Black"/>
                <a:cs typeface="Arial Black"/>
              </a:rPr>
              <a:t>Stormin</a:t>
            </a:r>
            <a:r>
              <a:rPr lang="en-US" dirty="0" smtClean="0">
                <a:latin typeface="Arial Black"/>
                <a:cs typeface="Arial Black"/>
              </a:rPr>
              <a:t>´  Norman´</a:t>
            </a:r>
            <a:endParaRPr lang="en-US" dirty="0">
              <a:latin typeface="Arial Black"/>
              <a:cs typeface="Arial Black"/>
            </a:endParaRPr>
          </a:p>
        </p:txBody>
      </p:sp>
      <p:sp>
        <p:nvSpPr>
          <p:cNvPr id="5" name="Footer Placeholder 4"/>
          <p:cNvSpPr>
            <a:spLocks noGrp="1"/>
          </p:cNvSpPr>
          <p:nvPr>
            <p:ph type="ftr" sz="quarter" idx="11"/>
          </p:nvPr>
        </p:nvSpPr>
        <p:spPr/>
        <p:txBody>
          <a:bodyPr/>
          <a:lstStyle/>
          <a:p>
            <a:r>
              <a:rPr lang="en-GB" smtClean="0"/>
              <a:t>© Gilb.com</a:t>
            </a:r>
            <a:endParaRPr lang="en-GB"/>
          </a:p>
        </p:txBody>
      </p:sp>
      <p:sp>
        <p:nvSpPr>
          <p:cNvPr id="8" name="TextBox 7"/>
          <p:cNvSpPr txBox="1"/>
          <p:nvPr/>
        </p:nvSpPr>
        <p:spPr>
          <a:xfrm>
            <a:off x="4038600" y="6248400"/>
            <a:ext cx="5207864" cy="646331"/>
          </a:xfrm>
          <a:prstGeom prst="rect">
            <a:avLst/>
          </a:prstGeom>
          <a:solidFill>
            <a:srgbClr val="FFFFFF"/>
          </a:solidFill>
        </p:spPr>
        <p:txBody>
          <a:bodyPr wrap="none" rtlCol="0">
            <a:spAutoFit/>
          </a:bodyPr>
          <a:lstStyle/>
          <a:p>
            <a:pPr algn="ctr"/>
            <a:r>
              <a:rPr lang="en-US" dirty="0" smtClean="0"/>
              <a:t>A Man Who understood that </a:t>
            </a:r>
          </a:p>
          <a:p>
            <a:r>
              <a:rPr lang="en-US" dirty="0" smtClean="0"/>
              <a:t>“a bird in the hand is worth two in the Bush” &lt;-</a:t>
            </a:r>
            <a:r>
              <a:rPr lang="en-US" dirty="0" err="1" smtClean="0"/>
              <a:t>tsg</a:t>
            </a:r>
            <a:endParaRPr lang="en-US" dirty="0" smtClean="0"/>
          </a:p>
          <a:p>
            <a:endParaRPr lang="en-US" dirty="0"/>
          </a:p>
        </p:txBody>
      </p:sp>
    </p:spTree>
    <p:extLst>
      <p:ext uri="{BB962C8B-B14F-4D97-AF65-F5344CB8AC3E}">
        <p14:creationId xmlns:p14="http://schemas.microsoft.com/office/powerpoint/2010/main" val="206212687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9" name="Picture 5" descr="Picture 3.png"/>
          <p:cNvPicPr>
            <a:picLocks noChangeAspect="1"/>
          </p:cNvPicPr>
          <p:nvPr/>
        </p:nvPicPr>
        <p:blipFill>
          <a:blip r:embed="rId3"/>
          <a:srcRect/>
          <a:stretch>
            <a:fillRect/>
          </a:stretch>
        </p:blipFill>
        <p:spPr bwMode="auto">
          <a:xfrm>
            <a:off x="5753100" y="-29516"/>
            <a:ext cx="1447800" cy="1335088"/>
          </a:xfrm>
          <a:prstGeom prst="rect">
            <a:avLst/>
          </a:prstGeom>
          <a:noFill/>
          <a:ln w="9525">
            <a:noFill/>
            <a:miter lim="800000"/>
            <a:headEnd/>
            <a:tailEnd/>
          </a:ln>
        </p:spPr>
      </p:pic>
      <p:pic>
        <p:nvPicPr>
          <p:cNvPr id="125954" name="Picture 6" descr="Picture 4.png"/>
          <p:cNvPicPr>
            <a:picLocks noChangeAspect="1"/>
          </p:cNvPicPr>
          <p:nvPr/>
        </p:nvPicPr>
        <p:blipFill>
          <a:blip r:embed="rId4"/>
          <a:srcRect/>
          <a:stretch>
            <a:fillRect/>
          </a:stretch>
        </p:blipFill>
        <p:spPr bwMode="auto">
          <a:xfrm>
            <a:off x="7315200" y="2743200"/>
            <a:ext cx="1901825" cy="1524000"/>
          </a:xfrm>
          <a:prstGeom prst="rect">
            <a:avLst/>
          </a:prstGeom>
          <a:noFill/>
          <a:ln w="9525">
            <a:noFill/>
            <a:miter lim="800000"/>
            <a:headEnd/>
            <a:tailEnd/>
          </a:ln>
        </p:spPr>
      </p:pic>
      <p:sp>
        <p:nvSpPr>
          <p:cNvPr id="125955" name="Title 1"/>
          <p:cNvSpPr>
            <a:spLocks noGrp="1"/>
          </p:cNvSpPr>
          <p:nvPr>
            <p:ph type="title"/>
          </p:nvPr>
        </p:nvSpPr>
        <p:spPr>
          <a:xfrm>
            <a:off x="457200" y="228600"/>
            <a:ext cx="4953000" cy="457200"/>
          </a:xfrm>
        </p:spPr>
        <p:txBody>
          <a:bodyPr>
            <a:normAutofit fontScale="90000"/>
          </a:bodyPr>
          <a:lstStyle/>
          <a:p>
            <a:r>
              <a:rPr lang="en-US" sz="2600" b="1" dirty="0" smtClean="0"/>
              <a:t>The ´</a:t>
            </a:r>
            <a:r>
              <a:rPr lang="en-US" sz="2600" b="1" dirty="0" err="1" smtClean="0"/>
              <a:t>Evo</a:t>
            </a:r>
            <a:r>
              <a:rPr lang="en-US" sz="2600" b="1" dirty="0" smtClean="0"/>
              <a:t>´ Planning Week at </a:t>
            </a:r>
            <a:r>
              <a:rPr lang="en-US" sz="2600" b="1" dirty="0" err="1" smtClean="0"/>
              <a:t>DoD</a:t>
            </a:r>
            <a:endParaRPr lang="en-US" sz="2600" b="1" dirty="0" smtClean="0"/>
          </a:p>
        </p:txBody>
      </p:sp>
      <p:sp>
        <p:nvSpPr>
          <p:cNvPr id="3" name="Content Placeholder 2"/>
          <p:cNvSpPr>
            <a:spLocks noGrp="1"/>
          </p:cNvSpPr>
          <p:nvPr>
            <p:ph idx="1"/>
          </p:nvPr>
        </p:nvSpPr>
        <p:spPr>
          <a:xfrm>
            <a:off x="0" y="799676"/>
            <a:ext cx="7543800" cy="5478888"/>
          </a:xfrm>
        </p:spPr>
        <p:txBody>
          <a:bodyPr>
            <a:normAutofit fontScale="70000" lnSpcReduction="20000"/>
          </a:bodyPr>
          <a:lstStyle/>
          <a:p>
            <a:pPr>
              <a:defRPr/>
            </a:pPr>
            <a:r>
              <a:rPr lang="en-US" b="1" dirty="0" smtClean="0"/>
              <a:t>Monday</a:t>
            </a:r>
          </a:p>
          <a:p>
            <a:pPr lvl="1">
              <a:defRPr/>
            </a:pPr>
            <a:r>
              <a:rPr lang="en-US" b="1" dirty="0" smtClean="0"/>
              <a:t>Define top Ten critical </a:t>
            </a:r>
            <a:r>
              <a:rPr lang="en-US" b="1" u="sng" dirty="0" smtClean="0"/>
              <a:t>objectives</a:t>
            </a:r>
            <a:r>
              <a:rPr lang="en-US" b="1" dirty="0" smtClean="0"/>
              <a:t>, quantitatively</a:t>
            </a:r>
          </a:p>
          <a:p>
            <a:pPr lvl="1">
              <a:defRPr/>
            </a:pPr>
            <a:r>
              <a:rPr lang="en-US" b="1" dirty="0" smtClean="0"/>
              <a:t>Agree that thee are the main points of the effort/project</a:t>
            </a:r>
          </a:p>
          <a:p>
            <a:pPr>
              <a:defRPr/>
            </a:pPr>
            <a:r>
              <a:rPr lang="en-US" b="1" dirty="0" smtClean="0"/>
              <a:t>Tuesday</a:t>
            </a:r>
          </a:p>
          <a:p>
            <a:pPr lvl="1">
              <a:defRPr/>
            </a:pPr>
            <a:r>
              <a:rPr lang="en-US" b="1" dirty="0" smtClean="0"/>
              <a:t>Define roughly the top ten most powerful  </a:t>
            </a:r>
            <a:r>
              <a:rPr lang="en-US" b="1" u="sng" dirty="0"/>
              <a:t>strategies</a:t>
            </a:r>
            <a:endParaRPr lang="en-US" b="1" dirty="0" smtClean="0"/>
          </a:p>
          <a:p>
            <a:pPr lvl="1">
              <a:defRPr/>
            </a:pPr>
            <a:r>
              <a:rPr lang="en-US" b="1" dirty="0" smtClean="0"/>
              <a:t> 	for enabling us to reach our objectives on time</a:t>
            </a:r>
          </a:p>
          <a:p>
            <a:pPr>
              <a:defRPr/>
            </a:pPr>
            <a:r>
              <a:rPr lang="en-US" b="1" dirty="0" smtClean="0"/>
              <a:t>Wednesday</a:t>
            </a:r>
          </a:p>
          <a:p>
            <a:pPr lvl="1">
              <a:defRPr/>
            </a:pPr>
            <a:r>
              <a:rPr lang="en-US" b="1" dirty="0" smtClean="0"/>
              <a:t>Make an Impact Estimation Table for Objectives/Strategies</a:t>
            </a:r>
          </a:p>
          <a:p>
            <a:pPr lvl="1">
              <a:defRPr/>
            </a:pPr>
            <a:r>
              <a:rPr lang="en-US" b="1" dirty="0" smtClean="0"/>
              <a:t>Sanity Test: do we seem to have </a:t>
            </a:r>
            <a:r>
              <a:rPr lang="en-US" b="1" u="sng" dirty="0" smtClean="0"/>
              <a:t>enough powerful strategies </a:t>
            </a:r>
            <a:r>
              <a:rPr lang="en-US" b="1" dirty="0" smtClean="0"/>
              <a:t>to get to our Goals, with a reasonable safety margin?</a:t>
            </a:r>
          </a:p>
          <a:p>
            <a:pPr lvl="1">
              <a:defRPr/>
            </a:pPr>
            <a:r>
              <a:rPr lang="en-US" b="1" dirty="0" smtClean="0">
                <a:solidFill>
                  <a:srgbClr val="0000FF"/>
                </a:solidFill>
              </a:rPr>
              <a:t>A tool for decomposing the value steps and seeing best value for resources</a:t>
            </a:r>
          </a:p>
          <a:p>
            <a:pPr>
              <a:defRPr/>
            </a:pPr>
            <a:r>
              <a:rPr lang="en-US" b="1" dirty="0" smtClean="0"/>
              <a:t>Thursday</a:t>
            </a:r>
          </a:p>
          <a:p>
            <a:pPr lvl="1">
              <a:defRPr/>
            </a:pPr>
            <a:r>
              <a:rPr lang="en-US" b="1" dirty="0" smtClean="0">
                <a:solidFill>
                  <a:srgbClr val="3366FF"/>
                </a:solidFill>
              </a:rPr>
              <a:t>Divide into rough delivery steps (annual, quarterly)</a:t>
            </a:r>
          </a:p>
          <a:p>
            <a:pPr lvl="1">
              <a:defRPr/>
            </a:pPr>
            <a:r>
              <a:rPr lang="en-US" b="1" dirty="0" smtClean="0">
                <a:solidFill>
                  <a:srgbClr val="3366FF"/>
                </a:solidFill>
              </a:rPr>
              <a:t>Derive a </a:t>
            </a:r>
            <a:r>
              <a:rPr lang="en-US" b="1" u="sng" dirty="0" smtClean="0">
                <a:solidFill>
                  <a:srgbClr val="3366FF"/>
                </a:solidFill>
              </a:rPr>
              <a:t>delivery step for ‘Next Week’</a:t>
            </a:r>
          </a:p>
          <a:p>
            <a:pPr>
              <a:defRPr/>
            </a:pPr>
            <a:r>
              <a:rPr lang="en-US" b="1" dirty="0" smtClean="0"/>
              <a:t>Friday</a:t>
            </a:r>
          </a:p>
          <a:p>
            <a:pPr lvl="1">
              <a:defRPr/>
            </a:pPr>
            <a:r>
              <a:rPr lang="en-US" b="1" u="sng" dirty="0" smtClean="0"/>
              <a:t>Present these plans </a:t>
            </a:r>
            <a:r>
              <a:rPr lang="en-US" b="1" dirty="0" smtClean="0"/>
              <a:t>to approval manager (Brigadier General </a:t>
            </a:r>
            <a:r>
              <a:rPr lang="en-US" b="1" dirty="0" err="1" smtClean="0"/>
              <a:t>Pellicci</a:t>
            </a:r>
            <a:r>
              <a:rPr lang="en-US" b="1" dirty="0" smtClean="0"/>
              <a:t>)  </a:t>
            </a:r>
          </a:p>
          <a:p>
            <a:pPr lvl="1">
              <a:defRPr/>
            </a:pPr>
            <a:r>
              <a:rPr lang="en-US" b="1" dirty="0" smtClean="0"/>
              <a:t>get approval to deliver next week</a:t>
            </a:r>
          </a:p>
          <a:p>
            <a:pPr lvl="1">
              <a:defRPr/>
            </a:pPr>
            <a:r>
              <a:rPr lang="en-US" b="1" dirty="0" smtClean="0"/>
              <a:t>(they can´t resist results next week!</a:t>
            </a:r>
            <a:endParaRPr lang="en-US" b="1" dirty="0"/>
          </a:p>
        </p:txBody>
      </p:sp>
      <p:sp>
        <p:nvSpPr>
          <p:cNvPr id="4" name="Slide Number Placeholder 3"/>
          <p:cNvSpPr>
            <a:spLocks noGrp="1"/>
          </p:cNvSpPr>
          <p:nvPr>
            <p:ph type="sldNum" sz="quarter" idx="12"/>
          </p:nvPr>
        </p:nvSpPr>
        <p:spPr/>
        <p:txBody>
          <a:bodyPr/>
          <a:lstStyle/>
          <a:p>
            <a:pPr>
              <a:defRPr/>
            </a:pPr>
            <a:fld id="{0FA7A5D1-3352-5048-9870-D360ED2432B2}" type="slidenum">
              <a:rPr lang="en-US" smtClean="0"/>
              <a:pPr>
                <a:defRPr/>
              </a:pPr>
              <a:t>51</a:t>
            </a:fld>
            <a:endParaRPr lang="en-US"/>
          </a:p>
        </p:txBody>
      </p:sp>
      <p:pic>
        <p:nvPicPr>
          <p:cNvPr id="125958" name="Picture 4" descr="Picture 2.png"/>
          <p:cNvPicPr>
            <a:picLocks noChangeAspect="1"/>
          </p:cNvPicPr>
          <p:nvPr/>
        </p:nvPicPr>
        <p:blipFill>
          <a:blip r:embed="rId5"/>
          <a:srcRect/>
          <a:stretch>
            <a:fillRect/>
          </a:stretch>
        </p:blipFill>
        <p:spPr bwMode="auto">
          <a:xfrm>
            <a:off x="7747000" y="-25400"/>
            <a:ext cx="1244600" cy="1244600"/>
          </a:xfrm>
          <a:prstGeom prst="rect">
            <a:avLst/>
          </a:prstGeom>
          <a:noFill/>
          <a:ln w="9525">
            <a:noFill/>
            <a:miter lim="800000"/>
            <a:headEnd/>
            <a:tailEnd/>
          </a:ln>
        </p:spPr>
      </p:pic>
      <p:pic>
        <p:nvPicPr>
          <p:cNvPr id="125960" name="Picture 7"/>
          <p:cNvPicPr>
            <a:picLocks noChangeAspect="1"/>
          </p:cNvPicPr>
          <p:nvPr/>
        </p:nvPicPr>
        <p:blipFill>
          <a:blip r:embed="rId6"/>
          <a:srcRect/>
          <a:stretch>
            <a:fillRect/>
          </a:stretch>
        </p:blipFill>
        <p:spPr bwMode="auto">
          <a:xfrm>
            <a:off x="7620000" y="4208463"/>
            <a:ext cx="1371600" cy="2116137"/>
          </a:xfrm>
          <a:prstGeom prst="rect">
            <a:avLst/>
          </a:prstGeom>
          <a:noFill/>
          <a:ln w="9525">
            <a:noFill/>
            <a:miter lim="800000"/>
            <a:headEnd/>
            <a:tailEnd/>
          </a:ln>
        </p:spPr>
      </p:pic>
      <p:pic>
        <p:nvPicPr>
          <p:cNvPr id="125961" name="Picture 8" descr="spc_top10_mainimg_440.jpg"/>
          <p:cNvPicPr>
            <a:picLocks noChangeAspect="1"/>
          </p:cNvPicPr>
          <p:nvPr/>
        </p:nvPicPr>
        <p:blipFill>
          <a:blip r:embed="rId7"/>
          <a:srcRect/>
          <a:stretch>
            <a:fillRect/>
          </a:stretch>
        </p:blipFill>
        <p:spPr bwMode="auto">
          <a:xfrm>
            <a:off x="7253288" y="1143000"/>
            <a:ext cx="1890712" cy="1593850"/>
          </a:xfrm>
          <a:prstGeom prst="rect">
            <a:avLst/>
          </a:prstGeom>
          <a:noFill/>
          <a:ln w="9525">
            <a:noFill/>
            <a:miter lim="800000"/>
            <a:headEnd/>
            <a:tailEnd/>
          </a:ln>
        </p:spPr>
      </p:pic>
      <p:pic>
        <p:nvPicPr>
          <p:cNvPr id="125962" name="Picture 10" descr="Picture 10.png"/>
          <p:cNvPicPr>
            <a:picLocks noChangeAspect="1"/>
          </p:cNvPicPr>
          <p:nvPr/>
        </p:nvPicPr>
        <p:blipFill>
          <a:blip r:embed="rId8"/>
          <a:srcRect/>
          <a:stretch>
            <a:fillRect/>
          </a:stretch>
        </p:blipFill>
        <p:spPr bwMode="auto">
          <a:xfrm>
            <a:off x="5684838" y="5715000"/>
            <a:ext cx="1211262" cy="1143000"/>
          </a:xfrm>
          <a:prstGeom prst="rect">
            <a:avLst/>
          </a:prstGeom>
          <a:noFill/>
          <a:ln w="9525">
            <a:noFill/>
            <a:miter lim="800000"/>
            <a:headEnd/>
            <a:tailEnd/>
          </a:ln>
        </p:spPr>
      </p:pic>
      <p:sp>
        <p:nvSpPr>
          <p:cNvPr id="2" name="Date Placeholder 1"/>
          <p:cNvSpPr>
            <a:spLocks noGrp="1"/>
          </p:cNvSpPr>
          <p:nvPr>
            <p:ph type="dt" sz="half" idx="10"/>
          </p:nvPr>
        </p:nvSpPr>
        <p:spPr/>
        <p:txBody>
          <a:bodyPr/>
          <a:lstStyle/>
          <a:p>
            <a:fld id="{2136CB50-9C11-314B-B345-0724B6AB774B}" type="datetime3">
              <a:rPr lang="en-GB" smtClean="0"/>
              <a:t>8 March 2011</a:t>
            </a:fld>
            <a:endParaRPr lang="en-GB"/>
          </a:p>
        </p:txBody>
      </p:sp>
      <p:sp>
        <p:nvSpPr>
          <p:cNvPr id="5" name="Footer Placeholder 4"/>
          <p:cNvSpPr>
            <a:spLocks noGrp="1"/>
          </p:cNvSpPr>
          <p:nvPr>
            <p:ph type="ftr" sz="quarter" idx="11"/>
          </p:nvPr>
        </p:nvSpPr>
        <p:spPr/>
        <p:txBody>
          <a:bodyPr/>
          <a:lstStyle/>
          <a:p>
            <a:r>
              <a:rPr lang="en-GB" smtClean="0"/>
              <a:t>© Gilb.com</a:t>
            </a:r>
            <a:endParaRPr lang="en-GB"/>
          </a:p>
        </p:txBody>
      </p:sp>
    </p:spTree>
    <p:extLst>
      <p:ext uri="{BB962C8B-B14F-4D97-AF65-F5344CB8AC3E}">
        <p14:creationId xmlns:p14="http://schemas.microsoft.com/office/powerpoint/2010/main" val="172962881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7" name="Picture 6" descr="Picture 2.png"/>
          <p:cNvPicPr>
            <a:picLocks noChangeAspect="1"/>
          </p:cNvPicPr>
          <p:nvPr/>
        </p:nvPicPr>
        <p:blipFill>
          <a:blip r:embed="rId3"/>
          <a:srcRect/>
          <a:stretch>
            <a:fillRect/>
          </a:stretch>
        </p:blipFill>
        <p:spPr bwMode="auto">
          <a:xfrm>
            <a:off x="7924800" y="-25400"/>
            <a:ext cx="711200" cy="7112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r>
              <a:rPr lang="en-US" smtClean="0"/>
              <a:t>Slide </a:t>
            </a:r>
            <a:fld id="{53543853-866B-8246-8D86-496AB07875D7}" type="slidenum">
              <a:rPr lang="en-US" smtClean="0"/>
              <a:pPr>
                <a:defRPr/>
              </a:pPr>
              <a:t>52</a:t>
            </a:fld>
            <a:endParaRPr lang="en-US"/>
          </a:p>
        </p:txBody>
      </p:sp>
      <p:sp>
        <p:nvSpPr>
          <p:cNvPr id="123909" name="Rectangle 1026"/>
          <p:cNvSpPr>
            <a:spLocks noGrp="1" noChangeArrowheads="1"/>
          </p:cNvSpPr>
          <p:nvPr>
            <p:ph type="ctrTitle"/>
          </p:nvPr>
        </p:nvSpPr>
        <p:spPr>
          <a:xfrm>
            <a:off x="914400" y="0"/>
            <a:ext cx="6858000" cy="685800"/>
          </a:xfrm>
        </p:spPr>
        <p:txBody>
          <a:bodyPr>
            <a:normAutofit fontScale="90000"/>
          </a:bodyPr>
          <a:lstStyle/>
          <a:p>
            <a:r>
              <a:rPr lang="en-US" sz="2400" dirty="0"/>
              <a:t>US Army Example: PERSINSCOM: Personnel System</a:t>
            </a:r>
          </a:p>
        </p:txBody>
      </p:sp>
      <p:graphicFrame>
        <p:nvGraphicFramePr>
          <p:cNvPr id="123906" name="Object 2"/>
          <p:cNvGraphicFramePr>
            <a:graphicFrameLocks noChangeAspect="1"/>
          </p:cNvGraphicFramePr>
          <p:nvPr/>
        </p:nvGraphicFramePr>
        <p:xfrm>
          <a:off x="0" y="685800"/>
          <a:ext cx="9144000" cy="5791200"/>
        </p:xfrm>
        <a:graphic>
          <a:graphicData uri="http://schemas.openxmlformats.org/presentationml/2006/ole">
            <mc:AlternateContent xmlns:mc="http://schemas.openxmlformats.org/markup-compatibility/2006">
              <mc:Choice xmlns:v="urn:schemas-microsoft-com:vml" Requires="v">
                <p:oleObj spid="_x0000_s1035" name="Document" r:id="rId4" imgW="6845300" imgH="5067300" progId="Word.Document.8">
                  <p:embed/>
                </p:oleObj>
              </mc:Choice>
              <mc:Fallback>
                <p:oleObj name="Document" r:id="rId4" imgW="6845300" imgH="50673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85800"/>
                        <a:ext cx="9144000" cy="57912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Rectangle 6"/>
          <p:cNvSpPr/>
          <p:nvPr/>
        </p:nvSpPr>
        <p:spPr>
          <a:xfrm>
            <a:off x="2590800" y="685800"/>
            <a:ext cx="6553200" cy="56705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900" dirty="0" smtClean="0"/>
              <a:t>Monday</a:t>
            </a:r>
          </a:p>
          <a:p>
            <a:pPr algn="ctr"/>
            <a:r>
              <a:rPr lang="en-US" sz="6900" dirty="0" err="1" smtClean="0">
                <a:sym typeface="Wingdings"/>
              </a:rPr>
              <a:t></a:t>
            </a:r>
            <a:r>
              <a:rPr lang="en-US" sz="6900" dirty="0" err="1" smtClean="0"/>
              <a:t>The</a:t>
            </a:r>
            <a:r>
              <a:rPr lang="en-US" sz="6900" dirty="0" smtClean="0"/>
              <a:t> Top Ten</a:t>
            </a:r>
          </a:p>
          <a:p>
            <a:pPr algn="ctr"/>
            <a:r>
              <a:rPr lang="en-US" sz="6900" dirty="0" smtClean="0"/>
              <a:t>Critical Objectives</a:t>
            </a:r>
          </a:p>
          <a:p>
            <a:pPr algn="ctr"/>
            <a:r>
              <a:rPr lang="en-US" sz="6900" dirty="0" smtClean="0"/>
              <a:t>Were decided</a:t>
            </a:r>
            <a:endParaRPr lang="en-US" sz="6900" dirty="0"/>
          </a:p>
        </p:txBody>
      </p:sp>
      <p:sp>
        <p:nvSpPr>
          <p:cNvPr id="8" name="Rectangle 7"/>
          <p:cNvSpPr/>
          <p:nvPr/>
        </p:nvSpPr>
        <p:spPr>
          <a:xfrm>
            <a:off x="0" y="4997450"/>
            <a:ext cx="2590800" cy="14033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target5.gif"/>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667000" y="762000"/>
            <a:ext cx="1647199" cy="1371600"/>
          </a:xfrm>
          <a:prstGeom prst="rect">
            <a:avLst/>
          </a:prstGeom>
        </p:spPr>
      </p:pic>
      <p:sp>
        <p:nvSpPr>
          <p:cNvPr id="2" name="Date Placeholder 1"/>
          <p:cNvSpPr>
            <a:spLocks noGrp="1"/>
          </p:cNvSpPr>
          <p:nvPr>
            <p:ph type="dt" sz="half" idx="10"/>
          </p:nvPr>
        </p:nvSpPr>
        <p:spPr/>
        <p:txBody>
          <a:bodyPr/>
          <a:lstStyle/>
          <a:p>
            <a:fld id="{22C406C9-BE11-4341-90AF-E8AF5A0F3BFE}" type="datetime3">
              <a:rPr lang="en-GB" smtClean="0"/>
              <a:t>8 March 2011</a:t>
            </a:fld>
            <a:endParaRPr lang="en-GB"/>
          </a:p>
        </p:txBody>
      </p:sp>
      <p:sp>
        <p:nvSpPr>
          <p:cNvPr id="3" name="Footer Placeholder 2"/>
          <p:cNvSpPr>
            <a:spLocks noGrp="1"/>
          </p:cNvSpPr>
          <p:nvPr>
            <p:ph type="ftr" sz="quarter" idx="11"/>
          </p:nvPr>
        </p:nvSpPr>
        <p:spPr/>
        <p:txBody>
          <a:bodyPr/>
          <a:lstStyle/>
          <a:p>
            <a:r>
              <a:rPr lang="en-GB" smtClean="0"/>
              <a:t>© Gilb.com</a:t>
            </a:r>
            <a:endParaRPr lang="en-GB"/>
          </a:p>
        </p:txBody>
      </p:sp>
    </p:spTree>
    <p:extLst>
      <p:ext uri="{BB962C8B-B14F-4D97-AF65-F5344CB8AC3E}">
        <p14:creationId xmlns:p14="http://schemas.microsoft.com/office/powerpoint/2010/main" val="57993336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1" name="Picture 7" descr="Picture 2.png"/>
          <p:cNvPicPr>
            <a:picLocks noChangeAspect="1"/>
          </p:cNvPicPr>
          <p:nvPr/>
        </p:nvPicPr>
        <p:blipFill>
          <a:blip r:embed="rId2"/>
          <a:srcRect/>
          <a:stretch>
            <a:fillRect/>
          </a:stretch>
        </p:blipFill>
        <p:spPr bwMode="auto">
          <a:xfrm>
            <a:off x="8051800" y="-25400"/>
            <a:ext cx="939800" cy="939800"/>
          </a:xfrm>
          <a:prstGeom prst="rect">
            <a:avLst/>
          </a:prstGeom>
          <a:noFill/>
          <a:ln w="9525">
            <a:noFill/>
            <a:miter lim="800000"/>
            <a:headEnd/>
            <a:tailEnd/>
          </a:ln>
        </p:spPr>
      </p:pic>
      <p:sp>
        <p:nvSpPr>
          <p:cNvPr id="7" name="Slide Number Placeholder 5"/>
          <p:cNvSpPr>
            <a:spLocks noGrp="1"/>
          </p:cNvSpPr>
          <p:nvPr>
            <p:ph type="sldNum" sz="quarter" idx="12"/>
          </p:nvPr>
        </p:nvSpPr>
        <p:spPr/>
        <p:txBody>
          <a:bodyPr/>
          <a:lstStyle/>
          <a:p>
            <a:pPr>
              <a:defRPr/>
            </a:pPr>
            <a:r>
              <a:rPr lang="en-US" smtClean="0"/>
              <a:t>Slide </a:t>
            </a:r>
            <a:fld id="{2D2994D5-64E7-5F44-A8EF-CC30FC068B38}" type="slidenum">
              <a:rPr lang="en-US" smtClean="0"/>
              <a:pPr>
                <a:defRPr/>
              </a:pPr>
              <a:t>53</a:t>
            </a:fld>
            <a:endParaRPr lang="en-US"/>
          </a:p>
        </p:txBody>
      </p:sp>
      <p:sp>
        <p:nvSpPr>
          <p:cNvPr id="124933" name="Rectangle 2"/>
          <p:cNvSpPr>
            <a:spLocks noGrp="1" noChangeArrowheads="1"/>
          </p:cNvSpPr>
          <p:nvPr>
            <p:ph type="title"/>
          </p:nvPr>
        </p:nvSpPr>
        <p:spPr>
          <a:xfrm>
            <a:off x="457200" y="152400"/>
            <a:ext cx="8229600" cy="639762"/>
          </a:xfrm>
        </p:spPr>
        <p:txBody>
          <a:bodyPr>
            <a:normAutofit fontScale="90000"/>
          </a:bodyPr>
          <a:lstStyle/>
          <a:p>
            <a:pPr algn="ctr"/>
            <a:r>
              <a:rPr lang="en-US" sz="2400" b="1" dirty="0"/>
              <a:t>Sample of Objectives/Strategy definitions</a:t>
            </a:r>
            <a:br>
              <a:rPr lang="en-US" sz="2400" b="1" dirty="0"/>
            </a:br>
            <a:r>
              <a:rPr lang="en-US" sz="2400" b="1" dirty="0"/>
              <a:t>US Army Example: PERSINSCOM: Personnel System</a:t>
            </a:r>
          </a:p>
        </p:txBody>
      </p:sp>
      <p:sp>
        <p:nvSpPr>
          <p:cNvPr id="124934" name="Rectangle 3"/>
          <p:cNvSpPr>
            <a:spLocks noGrp="1" noChangeArrowheads="1"/>
          </p:cNvSpPr>
          <p:nvPr>
            <p:ph type="body" idx="1"/>
          </p:nvPr>
        </p:nvSpPr>
        <p:spPr>
          <a:xfrm>
            <a:off x="0" y="914400"/>
            <a:ext cx="6427937" cy="5486400"/>
          </a:xfrm>
          <a:solidFill>
            <a:srgbClr val="FFFF00"/>
          </a:solidFill>
          <a:ln>
            <a:solidFill>
              <a:schemeClr val="bg1"/>
            </a:solidFill>
          </a:ln>
        </p:spPr>
        <p:txBody>
          <a:bodyPr>
            <a:normAutofit fontScale="77500" lnSpcReduction="20000"/>
          </a:bodyPr>
          <a:lstStyle/>
          <a:p>
            <a:pPr algn="ctr"/>
            <a:r>
              <a:rPr lang="en-US" sz="2000" i="1" dirty="0">
                <a:solidFill>
                  <a:srgbClr val="FF0000"/>
                </a:solidFill>
              </a:rPr>
              <a:t>Example of one of the Objectives:</a:t>
            </a:r>
          </a:p>
          <a:p>
            <a:pPr>
              <a:buFontTx/>
              <a:buNone/>
            </a:pPr>
            <a:r>
              <a:rPr lang="en-US" sz="2000" b="1" u="sng" dirty="0">
                <a:solidFill>
                  <a:srgbClr val="FF0000"/>
                </a:solidFill>
              </a:rPr>
              <a:t>Customer Service</a:t>
            </a:r>
            <a:r>
              <a:rPr lang="en-US" sz="2000" u="sng" dirty="0" smtClean="0">
                <a:solidFill>
                  <a:srgbClr val="FF0000"/>
                </a:solidFill>
              </a:rPr>
              <a:t>:</a:t>
            </a:r>
          </a:p>
          <a:p>
            <a:pPr>
              <a:buFontTx/>
              <a:buNone/>
            </a:pPr>
            <a:r>
              <a:rPr lang="en-US" sz="2000" b="1" dirty="0" smtClean="0">
                <a:solidFill>
                  <a:srgbClr val="FF0000"/>
                </a:solidFill>
              </a:rPr>
              <a:t>Type</a:t>
            </a:r>
            <a:r>
              <a:rPr lang="en-US" sz="2000" dirty="0" smtClean="0">
                <a:solidFill>
                  <a:srgbClr val="FF0000"/>
                </a:solidFill>
              </a:rPr>
              <a:t>: Critical Top level Systems Objective</a:t>
            </a:r>
          </a:p>
          <a:p>
            <a:pPr>
              <a:buFontTx/>
              <a:buNone/>
            </a:pPr>
            <a:r>
              <a:rPr lang="en-US" sz="2000" b="1" dirty="0">
                <a:solidFill>
                  <a:srgbClr val="FF0000"/>
                </a:solidFill>
              </a:rPr>
              <a:t>Gist</a:t>
            </a:r>
            <a:r>
              <a:rPr lang="en-US" sz="2000" dirty="0">
                <a:solidFill>
                  <a:srgbClr val="FF0000"/>
                </a:solidFill>
              </a:rPr>
              <a:t>: Improve customer perception of quality of service provided.</a:t>
            </a:r>
          </a:p>
          <a:p>
            <a:pPr>
              <a:buFontTx/>
              <a:buNone/>
            </a:pPr>
            <a:r>
              <a:rPr lang="en-US" sz="2000" b="1" dirty="0">
                <a:solidFill>
                  <a:srgbClr val="FF0000"/>
                </a:solidFill>
              </a:rPr>
              <a:t>Scale</a:t>
            </a:r>
            <a:r>
              <a:rPr lang="en-US" sz="2000" dirty="0">
                <a:solidFill>
                  <a:srgbClr val="FF0000"/>
                </a:solidFill>
              </a:rPr>
              <a:t>: Violations of Customer Agreement per Month.</a:t>
            </a:r>
          </a:p>
          <a:p>
            <a:pPr>
              <a:buFontTx/>
              <a:buNone/>
            </a:pPr>
            <a:r>
              <a:rPr lang="en-US" sz="2000" b="1" dirty="0">
                <a:solidFill>
                  <a:srgbClr val="FF0000"/>
                </a:solidFill>
              </a:rPr>
              <a:t>Meter</a:t>
            </a:r>
            <a:r>
              <a:rPr lang="en-US" sz="2000" dirty="0">
                <a:solidFill>
                  <a:srgbClr val="FF0000"/>
                </a:solidFill>
              </a:rPr>
              <a:t>: Log of Violations.</a:t>
            </a:r>
          </a:p>
          <a:p>
            <a:pPr>
              <a:buFontTx/>
              <a:buNone/>
            </a:pPr>
            <a:r>
              <a:rPr lang="en-US" sz="2000" b="1" dirty="0">
                <a:solidFill>
                  <a:srgbClr val="FF0000"/>
                </a:solidFill>
              </a:rPr>
              <a:t>Past </a:t>
            </a:r>
            <a:r>
              <a:rPr lang="en-US" sz="2000" dirty="0" smtClean="0">
                <a:solidFill>
                  <a:srgbClr val="FF0000"/>
                </a:solidFill>
              </a:rPr>
              <a:t>[Last Year] </a:t>
            </a:r>
            <a:r>
              <a:rPr lang="en-US" sz="2000" dirty="0">
                <a:solidFill>
                  <a:srgbClr val="FF0000"/>
                </a:solidFill>
              </a:rPr>
              <a:t>Unknown Number </a:t>
            </a:r>
            <a:r>
              <a:rPr lang="en-US" sz="2000" dirty="0" err="1">
                <a:solidFill>
                  <a:srgbClr val="FF0000"/>
                </a:solidFill>
                <a:sym typeface="Wingdings" pitchFamily="-65" charset="2"/>
              </a:rPr>
              <a:t></a:t>
            </a:r>
            <a:r>
              <a:rPr lang="en-US" sz="2000" dirty="0" err="1">
                <a:solidFill>
                  <a:srgbClr val="FF0000"/>
                </a:solidFill>
              </a:rPr>
              <a:t>State</a:t>
            </a:r>
            <a:r>
              <a:rPr lang="en-US" sz="2000" dirty="0">
                <a:solidFill>
                  <a:srgbClr val="FF0000"/>
                </a:solidFill>
              </a:rPr>
              <a:t> of PERSCOM Management Review</a:t>
            </a:r>
          </a:p>
          <a:p>
            <a:pPr>
              <a:buFontTx/>
              <a:buNone/>
            </a:pPr>
            <a:r>
              <a:rPr lang="en-US" sz="2000" b="1" dirty="0">
                <a:solidFill>
                  <a:srgbClr val="FF0000"/>
                </a:solidFill>
              </a:rPr>
              <a:t>Record </a:t>
            </a:r>
            <a:r>
              <a:rPr lang="en-US" sz="2000" dirty="0">
                <a:solidFill>
                  <a:srgbClr val="FF0000"/>
                </a:solidFill>
              </a:rPr>
              <a:t>[NARDAC] 0 ? </a:t>
            </a:r>
            <a:r>
              <a:rPr lang="en-US" sz="2000" dirty="0" err="1">
                <a:solidFill>
                  <a:srgbClr val="FF0000"/>
                </a:solidFill>
                <a:sym typeface="Wingdings" pitchFamily="-65" charset="2"/>
              </a:rPr>
              <a:t></a:t>
            </a:r>
            <a:r>
              <a:rPr lang="en-US" sz="2000" dirty="0">
                <a:solidFill>
                  <a:srgbClr val="FF0000"/>
                </a:solidFill>
              </a:rPr>
              <a:t>  NARDAC Reports</a:t>
            </a:r>
            <a:r>
              <a:rPr lang="en-US" sz="2000" dirty="0" smtClean="0">
                <a:solidFill>
                  <a:srgbClr val="FF0000"/>
                </a:solidFill>
              </a:rPr>
              <a:t> Last Year</a:t>
            </a:r>
          </a:p>
          <a:p>
            <a:pPr>
              <a:buFontTx/>
              <a:buNone/>
            </a:pPr>
            <a:r>
              <a:rPr lang="en-US" sz="2000" b="1" dirty="0">
                <a:solidFill>
                  <a:srgbClr val="FF0000"/>
                </a:solidFill>
              </a:rPr>
              <a:t>Fail </a:t>
            </a:r>
            <a:r>
              <a:rPr lang="en-US" sz="2000" dirty="0">
                <a:solidFill>
                  <a:srgbClr val="FF0000"/>
                </a:solidFill>
              </a:rPr>
              <a:t>: &lt;must be better than Past, Unknown number&gt; </a:t>
            </a:r>
            <a:r>
              <a:rPr lang="en-US" sz="2000" dirty="0">
                <a:solidFill>
                  <a:srgbClr val="FF0000"/>
                </a:solidFill>
                <a:sym typeface="Wingdings" pitchFamily="-65" charset="2"/>
              </a:rPr>
              <a:t></a:t>
            </a:r>
            <a:r>
              <a:rPr lang="en-US" sz="2000" dirty="0">
                <a:solidFill>
                  <a:srgbClr val="FF0000"/>
                </a:solidFill>
              </a:rPr>
              <a:t>CG</a:t>
            </a:r>
          </a:p>
          <a:p>
            <a:pPr>
              <a:buFontTx/>
              <a:buNone/>
            </a:pPr>
            <a:r>
              <a:rPr lang="en-US" sz="2000" b="1" dirty="0">
                <a:solidFill>
                  <a:srgbClr val="FF0000"/>
                </a:solidFill>
              </a:rPr>
              <a:t>Goal </a:t>
            </a:r>
            <a:r>
              <a:rPr lang="en-US" sz="2000" dirty="0" smtClean="0">
                <a:solidFill>
                  <a:srgbClr val="FF0000"/>
                </a:solidFill>
              </a:rPr>
              <a:t>[This Year, </a:t>
            </a:r>
            <a:r>
              <a:rPr lang="en-US" sz="2000" dirty="0">
                <a:solidFill>
                  <a:srgbClr val="FF0000"/>
                </a:solidFill>
              </a:rPr>
              <a:t>PERSINCOM] 0 “Go for the Record” </a:t>
            </a:r>
            <a:r>
              <a:rPr lang="en-US" sz="2000" dirty="0" err="1">
                <a:solidFill>
                  <a:srgbClr val="FF0000"/>
                </a:solidFill>
                <a:sym typeface="Wingdings" pitchFamily="-65" charset="2"/>
              </a:rPr>
              <a:t></a:t>
            </a:r>
            <a:r>
              <a:rPr lang="en-US" sz="2000" dirty="0">
                <a:solidFill>
                  <a:srgbClr val="FF0000"/>
                </a:solidFill>
              </a:rPr>
              <a:t> Group SWAG</a:t>
            </a:r>
          </a:p>
          <a:p>
            <a:pPr algn="ctr"/>
            <a:endParaRPr lang="en-US" sz="2000" i="1" dirty="0" smtClean="0">
              <a:solidFill>
                <a:srgbClr val="FF0000"/>
              </a:solidFill>
            </a:endParaRPr>
          </a:p>
          <a:p>
            <a:pPr>
              <a:buFontTx/>
              <a:buNone/>
            </a:pPr>
            <a:r>
              <a:rPr lang="en-US" sz="2000" b="1" dirty="0" smtClean="0">
                <a:solidFill>
                  <a:srgbClr val="FF0000"/>
                </a:solidFill>
              </a:rPr>
              <a:t> </a:t>
            </a:r>
            <a:r>
              <a:rPr lang="en-US" sz="2000" i="1" dirty="0" smtClean="0">
                <a:solidFill>
                  <a:srgbClr val="FF0000"/>
                </a:solidFill>
              </a:rPr>
              <a:t>.</a:t>
            </a:r>
            <a:endParaRPr lang="en-US" sz="2000" i="1" dirty="0">
              <a:solidFill>
                <a:srgbClr val="FF0000"/>
              </a:solidFill>
            </a:endParaRPr>
          </a:p>
          <a:p>
            <a:endParaRPr lang="en-US" sz="2000" dirty="0">
              <a:solidFill>
                <a:srgbClr val="FF0000"/>
              </a:solidFill>
            </a:endParaRPr>
          </a:p>
        </p:txBody>
      </p:sp>
      <p:pic>
        <p:nvPicPr>
          <p:cNvPr id="9" name="Picture 8" descr="target5.g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02220" y="2667000"/>
            <a:ext cx="2470799" cy="2057400"/>
          </a:xfrm>
          <a:prstGeom prst="rect">
            <a:avLst/>
          </a:prstGeom>
        </p:spPr>
      </p:pic>
      <p:sp>
        <p:nvSpPr>
          <p:cNvPr id="2" name="Date Placeholder 1"/>
          <p:cNvSpPr>
            <a:spLocks noGrp="1"/>
          </p:cNvSpPr>
          <p:nvPr>
            <p:ph type="dt" sz="half" idx="10"/>
          </p:nvPr>
        </p:nvSpPr>
        <p:spPr/>
        <p:txBody>
          <a:bodyPr/>
          <a:lstStyle/>
          <a:p>
            <a:fld id="{67228A47-7EA5-2F4B-97CC-BC3DBD1F74AE}" type="datetime3">
              <a:rPr lang="en-GB" smtClean="0"/>
              <a:t>8 March 2011</a:t>
            </a:fld>
            <a:endParaRPr lang="en-GB"/>
          </a:p>
        </p:txBody>
      </p:sp>
      <p:sp>
        <p:nvSpPr>
          <p:cNvPr id="3" name="Footer Placeholder 2"/>
          <p:cNvSpPr>
            <a:spLocks noGrp="1"/>
          </p:cNvSpPr>
          <p:nvPr>
            <p:ph type="ftr" sz="quarter" idx="11"/>
          </p:nvPr>
        </p:nvSpPr>
        <p:spPr/>
        <p:txBody>
          <a:bodyPr/>
          <a:lstStyle/>
          <a:p>
            <a:r>
              <a:rPr lang="en-GB" smtClean="0"/>
              <a:t>© Gilb.com</a:t>
            </a:r>
            <a:endParaRPr lang="en-GB"/>
          </a:p>
        </p:txBody>
      </p:sp>
    </p:spTree>
    <p:extLst>
      <p:ext uri="{BB962C8B-B14F-4D97-AF65-F5344CB8AC3E}">
        <p14:creationId xmlns:p14="http://schemas.microsoft.com/office/powerpoint/2010/main" val="254882303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7" name="Picture 6" descr="Picture 2.png"/>
          <p:cNvPicPr>
            <a:picLocks noChangeAspect="1"/>
          </p:cNvPicPr>
          <p:nvPr/>
        </p:nvPicPr>
        <p:blipFill>
          <a:blip r:embed="rId3"/>
          <a:srcRect/>
          <a:stretch>
            <a:fillRect/>
          </a:stretch>
        </p:blipFill>
        <p:spPr bwMode="auto">
          <a:xfrm>
            <a:off x="7924800" y="-25400"/>
            <a:ext cx="711200" cy="7112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r>
              <a:rPr lang="en-US" smtClean="0"/>
              <a:t>Slide </a:t>
            </a:r>
            <a:fld id="{53543853-866B-8246-8D86-496AB07875D7}" type="slidenum">
              <a:rPr lang="en-US" smtClean="0"/>
              <a:pPr>
                <a:defRPr/>
              </a:pPr>
              <a:t>54</a:t>
            </a:fld>
            <a:endParaRPr lang="en-US"/>
          </a:p>
        </p:txBody>
      </p:sp>
      <p:sp>
        <p:nvSpPr>
          <p:cNvPr id="123909" name="Rectangle 1026"/>
          <p:cNvSpPr>
            <a:spLocks noGrp="1" noChangeArrowheads="1"/>
          </p:cNvSpPr>
          <p:nvPr>
            <p:ph type="ctrTitle"/>
          </p:nvPr>
        </p:nvSpPr>
        <p:spPr>
          <a:xfrm>
            <a:off x="914400" y="0"/>
            <a:ext cx="6858000" cy="685800"/>
          </a:xfrm>
        </p:spPr>
        <p:txBody>
          <a:bodyPr>
            <a:normAutofit fontScale="90000"/>
          </a:bodyPr>
          <a:lstStyle/>
          <a:p>
            <a:r>
              <a:rPr lang="en-US" sz="2400" dirty="0"/>
              <a:t>US Army Example: PERSINSCOM: Personnel System</a:t>
            </a:r>
          </a:p>
        </p:txBody>
      </p:sp>
      <p:graphicFrame>
        <p:nvGraphicFramePr>
          <p:cNvPr id="123906" name="Object 2"/>
          <p:cNvGraphicFramePr>
            <a:graphicFrameLocks noChangeAspect="1"/>
          </p:cNvGraphicFramePr>
          <p:nvPr/>
        </p:nvGraphicFramePr>
        <p:xfrm>
          <a:off x="0" y="685800"/>
          <a:ext cx="9144000" cy="5791200"/>
        </p:xfrm>
        <a:graphic>
          <a:graphicData uri="http://schemas.openxmlformats.org/presentationml/2006/ole">
            <mc:AlternateContent xmlns:mc="http://schemas.openxmlformats.org/markup-compatibility/2006">
              <mc:Choice xmlns:v="urn:schemas-microsoft-com:vml" Requires="v">
                <p:oleObj spid="_x0000_s167947" name="Document" r:id="rId4" imgW="6845300" imgH="5067300" progId="Word.Document.8">
                  <p:embed/>
                </p:oleObj>
              </mc:Choice>
              <mc:Fallback>
                <p:oleObj name="Document" r:id="rId4" imgW="6845300" imgH="50673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85800"/>
                        <a:ext cx="9144000" cy="57912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Rectangle 6"/>
          <p:cNvSpPr/>
          <p:nvPr/>
        </p:nvSpPr>
        <p:spPr>
          <a:xfrm>
            <a:off x="2590800" y="1219200"/>
            <a:ext cx="6553200" cy="51371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800" b="1" dirty="0" smtClean="0">
                <a:solidFill>
                  <a:srgbClr val="FF0000"/>
                </a:solidFill>
              </a:rPr>
              <a:t>Tuesday</a:t>
            </a:r>
          </a:p>
          <a:p>
            <a:pPr algn="ctr"/>
            <a:r>
              <a:rPr lang="en-US" sz="3800" dirty="0" smtClean="0"/>
              <a:t>The Top Ten</a:t>
            </a:r>
          </a:p>
          <a:p>
            <a:pPr algn="ctr"/>
            <a:r>
              <a:rPr lang="en-US" sz="3800" dirty="0" smtClean="0"/>
              <a:t>Critical </a:t>
            </a:r>
            <a:r>
              <a:rPr lang="en-US" sz="3800" dirty="0" smtClean="0">
                <a:solidFill>
                  <a:srgbClr val="FF0000"/>
                </a:solidFill>
              </a:rPr>
              <a:t>Strategies</a:t>
            </a:r>
          </a:p>
          <a:p>
            <a:pPr algn="ctr"/>
            <a:r>
              <a:rPr lang="en-US" sz="3800" dirty="0" smtClean="0"/>
              <a:t>For reaching the </a:t>
            </a:r>
          </a:p>
          <a:p>
            <a:pPr algn="ctr"/>
            <a:r>
              <a:rPr lang="en-US" sz="3800" dirty="0" err="1" smtClean="0">
                <a:sym typeface="Wingdings"/>
              </a:rPr>
              <a:t></a:t>
            </a:r>
            <a:r>
              <a:rPr lang="en-US" sz="3800" dirty="0" err="1" smtClean="0"/>
              <a:t>objectives</a:t>
            </a:r>
            <a:endParaRPr lang="en-US" sz="3800" dirty="0" smtClean="0"/>
          </a:p>
          <a:p>
            <a:pPr algn="ctr"/>
            <a:r>
              <a:rPr lang="en-US" sz="3800" dirty="0" smtClean="0"/>
              <a:t>Were decided</a:t>
            </a:r>
            <a:endParaRPr lang="en-US" sz="3800" dirty="0"/>
          </a:p>
        </p:txBody>
      </p:sp>
      <p:sp>
        <p:nvSpPr>
          <p:cNvPr id="8" name="Up Arrow 7"/>
          <p:cNvSpPr/>
          <p:nvPr/>
        </p:nvSpPr>
        <p:spPr>
          <a:xfrm>
            <a:off x="7086600" y="1600200"/>
            <a:ext cx="1371600" cy="1371600"/>
          </a:xfrm>
          <a:prstGeom prst="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 name="Rectangle 8"/>
          <p:cNvSpPr/>
          <p:nvPr/>
        </p:nvSpPr>
        <p:spPr>
          <a:xfrm>
            <a:off x="0" y="4997450"/>
            <a:ext cx="2590800" cy="14033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Picture 10.png"/>
          <p:cNvPicPr>
            <a:picLocks noChangeAspect="1"/>
          </p:cNvPicPr>
          <p:nvPr/>
        </p:nvPicPr>
        <p:blipFill>
          <a:blip r:embed="rId6"/>
          <a:stretch>
            <a:fillRect/>
          </a:stretch>
        </p:blipFill>
        <p:spPr>
          <a:xfrm>
            <a:off x="7786063" y="3352800"/>
            <a:ext cx="1357937" cy="1879339"/>
          </a:xfrm>
          <a:prstGeom prst="rect">
            <a:avLst/>
          </a:prstGeom>
        </p:spPr>
      </p:pic>
      <p:sp>
        <p:nvSpPr>
          <p:cNvPr id="2" name="Date Placeholder 1"/>
          <p:cNvSpPr>
            <a:spLocks noGrp="1"/>
          </p:cNvSpPr>
          <p:nvPr>
            <p:ph type="dt" sz="half" idx="10"/>
          </p:nvPr>
        </p:nvSpPr>
        <p:spPr/>
        <p:txBody>
          <a:bodyPr/>
          <a:lstStyle/>
          <a:p>
            <a:fld id="{7663E2E3-44AA-9047-9413-DC4E2EAB03B0}" type="datetime3">
              <a:rPr lang="en-GB" smtClean="0"/>
              <a:t>8 March 2011</a:t>
            </a:fld>
            <a:endParaRPr lang="en-GB"/>
          </a:p>
        </p:txBody>
      </p:sp>
      <p:sp>
        <p:nvSpPr>
          <p:cNvPr id="3" name="Footer Placeholder 2"/>
          <p:cNvSpPr>
            <a:spLocks noGrp="1"/>
          </p:cNvSpPr>
          <p:nvPr>
            <p:ph type="ftr" sz="quarter" idx="11"/>
          </p:nvPr>
        </p:nvSpPr>
        <p:spPr/>
        <p:txBody>
          <a:bodyPr/>
          <a:lstStyle/>
          <a:p>
            <a:r>
              <a:rPr lang="en-GB" smtClean="0"/>
              <a:t>© Gilb.com</a:t>
            </a:r>
            <a:endParaRPr lang="en-GB"/>
          </a:p>
        </p:txBody>
      </p:sp>
    </p:spTree>
    <p:extLst>
      <p:ext uri="{BB962C8B-B14F-4D97-AF65-F5344CB8AC3E}">
        <p14:creationId xmlns:p14="http://schemas.microsoft.com/office/powerpoint/2010/main" val="407871123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1" name="Picture 7" descr="Picture 2.png"/>
          <p:cNvPicPr>
            <a:picLocks noChangeAspect="1"/>
          </p:cNvPicPr>
          <p:nvPr/>
        </p:nvPicPr>
        <p:blipFill>
          <a:blip r:embed="rId3"/>
          <a:srcRect/>
          <a:stretch>
            <a:fillRect/>
          </a:stretch>
        </p:blipFill>
        <p:spPr bwMode="auto">
          <a:xfrm>
            <a:off x="8051800" y="-25400"/>
            <a:ext cx="939800" cy="939800"/>
          </a:xfrm>
          <a:prstGeom prst="rect">
            <a:avLst/>
          </a:prstGeom>
          <a:noFill/>
          <a:ln w="9525">
            <a:noFill/>
            <a:miter lim="800000"/>
            <a:headEnd/>
            <a:tailEnd/>
          </a:ln>
        </p:spPr>
      </p:pic>
      <p:sp>
        <p:nvSpPr>
          <p:cNvPr id="7" name="Slide Number Placeholder 5"/>
          <p:cNvSpPr>
            <a:spLocks noGrp="1"/>
          </p:cNvSpPr>
          <p:nvPr>
            <p:ph type="sldNum" sz="quarter" idx="12"/>
          </p:nvPr>
        </p:nvSpPr>
        <p:spPr/>
        <p:txBody>
          <a:bodyPr/>
          <a:lstStyle/>
          <a:p>
            <a:pPr>
              <a:defRPr/>
            </a:pPr>
            <a:r>
              <a:rPr lang="en-US" smtClean="0"/>
              <a:t>Slide </a:t>
            </a:r>
            <a:fld id="{2D2994D5-64E7-5F44-A8EF-CC30FC068B38}" type="slidenum">
              <a:rPr lang="en-US" smtClean="0"/>
              <a:pPr>
                <a:defRPr/>
              </a:pPr>
              <a:t>55</a:t>
            </a:fld>
            <a:endParaRPr lang="en-US"/>
          </a:p>
        </p:txBody>
      </p:sp>
      <p:sp>
        <p:nvSpPr>
          <p:cNvPr id="124933" name="Rectangle 2"/>
          <p:cNvSpPr>
            <a:spLocks noGrp="1" noChangeArrowheads="1"/>
          </p:cNvSpPr>
          <p:nvPr>
            <p:ph type="title"/>
          </p:nvPr>
        </p:nvSpPr>
        <p:spPr>
          <a:xfrm>
            <a:off x="457200" y="152400"/>
            <a:ext cx="8229600" cy="639762"/>
          </a:xfrm>
        </p:spPr>
        <p:txBody>
          <a:bodyPr>
            <a:normAutofit fontScale="90000"/>
          </a:bodyPr>
          <a:lstStyle/>
          <a:p>
            <a:pPr algn="ctr"/>
            <a:r>
              <a:rPr lang="en-US" sz="2400" b="1" dirty="0"/>
              <a:t>Sample of Objectives/Strategy definitions</a:t>
            </a:r>
            <a:br>
              <a:rPr lang="en-US" sz="2400" b="1" dirty="0"/>
            </a:br>
            <a:r>
              <a:rPr lang="en-US" sz="2400" b="1" dirty="0"/>
              <a:t>US Army Example: PERSINSCOM: Personnel System</a:t>
            </a:r>
          </a:p>
        </p:txBody>
      </p:sp>
      <p:graphicFrame>
        <p:nvGraphicFramePr>
          <p:cNvPr id="124930" name="Object 2"/>
          <p:cNvGraphicFramePr>
            <a:graphicFrameLocks noChangeAspect="1"/>
          </p:cNvGraphicFramePr>
          <p:nvPr/>
        </p:nvGraphicFramePr>
        <p:xfrm>
          <a:off x="304800" y="1473200"/>
          <a:ext cx="8382000" cy="3741738"/>
        </p:xfrm>
        <a:graphic>
          <a:graphicData uri="http://schemas.openxmlformats.org/presentationml/2006/ole">
            <mc:AlternateContent xmlns:mc="http://schemas.openxmlformats.org/markup-compatibility/2006">
              <mc:Choice xmlns:v="urn:schemas-microsoft-com:vml" Requires="v">
                <p:oleObj spid="_x0000_s168971" name="Document" r:id="rId4" imgW="6708775" imgH="3095625" progId="Word.Document.8">
                  <p:embed/>
                </p:oleObj>
              </mc:Choice>
              <mc:Fallback>
                <p:oleObj name="Document" r:id="rId4" imgW="6708775" imgH="3095625"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473200"/>
                        <a:ext cx="8382000" cy="374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4934" name="Rectangle 3"/>
          <p:cNvSpPr>
            <a:spLocks noGrp="1" noChangeArrowheads="1"/>
          </p:cNvSpPr>
          <p:nvPr>
            <p:ph type="body" idx="1"/>
          </p:nvPr>
        </p:nvSpPr>
        <p:spPr>
          <a:xfrm>
            <a:off x="0" y="914400"/>
            <a:ext cx="9144000" cy="5486400"/>
          </a:xfrm>
          <a:solidFill>
            <a:srgbClr val="FFFF00"/>
          </a:solidFill>
          <a:ln>
            <a:solidFill>
              <a:schemeClr val="bg1"/>
            </a:solidFill>
          </a:ln>
        </p:spPr>
        <p:txBody>
          <a:bodyPr>
            <a:normAutofit fontScale="92500" lnSpcReduction="10000"/>
          </a:bodyPr>
          <a:lstStyle/>
          <a:p>
            <a:pPr algn="ctr">
              <a:buNone/>
            </a:pPr>
            <a:r>
              <a:rPr lang="en-US" sz="4800" i="1" dirty="0" smtClean="0">
                <a:solidFill>
                  <a:srgbClr val="FF0000"/>
                </a:solidFill>
              </a:rPr>
              <a:t>A Strategy (Top Level of Detail)</a:t>
            </a:r>
            <a:endParaRPr lang="en-US" sz="4800" dirty="0" smtClean="0">
              <a:solidFill>
                <a:srgbClr val="FF0000"/>
              </a:solidFill>
            </a:endParaRPr>
          </a:p>
          <a:p>
            <a:pPr algn="ctr"/>
            <a:endParaRPr lang="en-US" sz="4800" i="1" dirty="0">
              <a:solidFill>
                <a:srgbClr val="FF0000"/>
              </a:solidFill>
            </a:endParaRPr>
          </a:p>
          <a:p>
            <a:pPr>
              <a:buFontTx/>
              <a:buNone/>
            </a:pPr>
            <a:r>
              <a:rPr lang="en-US" sz="4800" b="1" u="sng" dirty="0">
                <a:solidFill>
                  <a:srgbClr val="FF0000"/>
                </a:solidFill>
              </a:rPr>
              <a:t>Technology Investment</a:t>
            </a:r>
            <a:r>
              <a:rPr lang="en-US" sz="4800" b="1" dirty="0">
                <a:solidFill>
                  <a:srgbClr val="FF0000"/>
                </a:solidFill>
              </a:rPr>
              <a:t>: </a:t>
            </a:r>
            <a:endParaRPr lang="en-US" sz="4800" b="1" dirty="0" smtClean="0">
              <a:solidFill>
                <a:srgbClr val="FF0000"/>
              </a:solidFill>
            </a:endParaRPr>
          </a:p>
          <a:p>
            <a:pPr>
              <a:buFontTx/>
              <a:buNone/>
            </a:pPr>
            <a:r>
              <a:rPr lang="en-US" sz="4800" b="1" dirty="0" smtClean="0">
                <a:solidFill>
                  <a:srgbClr val="FF0000"/>
                </a:solidFill>
              </a:rPr>
              <a:t>Gist</a:t>
            </a:r>
            <a:r>
              <a:rPr lang="en-US" sz="4800" dirty="0" smtClean="0">
                <a:solidFill>
                  <a:srgbClr val="FF0000"/>
                </a:solidFill>
              </a:rPr>
              <a:t>: Exploit </a:t>
            </a:r>
            <a:r>
              <a:rPr lang="en-US" sz="4800" dirty="0">
                <a:solidFill>
                  <a:srgbClr val="FF0000"/>
                </a:solidFill>
              </a:rPr>
              <a:t>investment in high return technology. </a:t>
            </a:r>
          </a:p>
          <a:p>
            <a:pPr>
              <a:buFontTx/>
              <a:buNone/>
            </a:pPr>
            <a:r>
              <a:rPr lang="en-US" sz="4800" b="1" dirty="0">
                <a:solidFill>
                  <a:srgbClr val="FF0000"/>
                </a:solidFill>
              </a:rPr>
              <a:t>Impacts</a:t>
            </a:r>
            <a:r>
              <a:rPr lang="en-US" sz="4800" dirty="0">
                <a:solidFill>
                  <a:srgbClr val="FF0000"/>
                </a:solidFill>
              </a:rPr>
              <a:t>: productivity, customer service and conserves resources.</a:t>
            </a:r>
            <a:endParaRPr lang="en-US" sz="4800" dirty="0" smtClean="0">
              <a:solidFill>
                <a:srgbClr val="FF0000"/>
              </a:solidFill>
            </a:endParaRPr>
          </a:p>
          <a:p>
            <a:endParaRPr lang="en-US" sz="2000" dirty="0">
              <a:solidFill>
                <a:srgbClr val="FF0000"/>
              </a:solidFill>
            </a:endParaRPr>
          </a:p>
        </p:txBody>
      </p:sp>
      <p:pic>
        <p:nvPicPr>
          <p:cNvPr id="8" name="Picture 7" descr="Picture 10.png"/>
          <p:cNvPicPr>
            <a:picLocks noChangeAspect="1"/>
          </p:cNvPicPr>
          <p:nvPr/>
        </p:nvPicPr>
        <p:blipFill>
          <a:blip r:embed="rId6"/>
          <a:stretch>
            <a:fillRect/>
          </a:stretch>
        </p:blipFill>
        <p:spPr>
          <a:xfrm>
            <a:off x="7786063" y="1676400"/>
            <a:ext cx="1357937" cy="1879339"/>
          </a:xfrm>
          <a:prstGeom prst="rect">
            <a:avLst/>
          </a:prstGeom>
        </p:spPr>
      </p:pic>
      <p:sp>
        <p:nvSpPr>
          <p:cNvPr id="2" name="Date Placeholder 1"/>
          <p:cNvSpPr>
            <a:spLocks noGrp="1"/>
          </p:cNvSpPr>
          <p:nvPr>
            <p:ph type="dt" sz="half" idx="10"/>
          </p:nvPr>
        </p:nvSpPr>
        <p:spPr/>
        <p:txBody>
          <a:bodyPr/>
          <a:lstStyle/>
          <a:p>
            <a:fld id="{0DDA051B-EA07-1244-8CBB-5A1094C92792}" type="datetime3">
              <a:rPr lang="en-GB" smtClean="0"/>
              <a:t>8 March 2011</a:t>
            </a:fld>
            <a:endParaRPr lang="en-GB"/>
          </a:p>
        </p:txBody>
      </p:sp>
      <p:sp>
        <p:nvSpPr>
          <p:cNvPr id="3" name="Footer Placeholder 2"/>
          <p:cNvSpPr>
            <a:spLocks noGrp="1"/>
          </p:cNvSpPr>
          <p:nvPr>
            <p:ph type="ftr" sz="quarter" idx="11"/>
          </p:nvPr>
        </p:nvSpPr>
        <p:spPr/>
        <p:txBody>
          <a:bodyPr/>
          <a:lstStyle/>
          <a:p>
            <a:r>
              <a:rPr lang="en-GB" smtClean="0"/>
              <a:t>© Gilb.com</a:t>
            </a:r>
            <a:endParaRPr lang="en-GB"/>
          </a:p>
        </p:txBody>
      </p:sp>
    </p:spTree>
    <p:extLst>
      <p:ext uri="{BB962C8B-B14F-4D97-AF65-F5344CB8AC3E}">
        <p14:creationId xmlns:p14="http://schemas.microsoft.com/office/powerpoint/2010/main" val="299849884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534400" cy="1143000"/>
          </a:xfrm>
        </p:spPr>
        <p:txBody>
          <a:bodyPr>
            <a:normAutofit fontScale="90000"/>
          </a:bodyPr>
          <a:lstStyle/>
          <a:p>
            <a:r>
              <a:rPr lang="en-US" dirty="0" smtClean="0"/>
              <a:t>Wednesday: Sanity Check</a:t>
            </a:r>
            <a:br>
              <a:rPr lang="en-US" dirty="0" smtClean="0"/>
            </a:br>
            <a:r>
              <a:rPr lang="en-US" dirty="0" smtClean="0"/>
              <a:t>Day 3 of 5 of ‘Feasibility Study</a:t>
            </a:r>
            <a:endParaRPr lang="en-US" dirty="0"/>
          </a:p>
        </p:txBody>
      </p:sp>
      <p:sp>
        <p:nvSpPr>
          <p:cNvPr id="3" name="Content Placeholder 2"/>
          <p:cNvSpPr>
            <a:spLocks noGrp="1"/>
          </p:cNvSpPr>
          <p:nvPr>
            <p:ph idx="1"/>
          </p:nvPr>
        </p:nvSpPr>
        <p:spPr>
          <a:xfrm>
            <a:off x="228600" y="1274391"/>
            <a:ext cx="3485146" cy="4953000"/>
          </a:xfrm>
          <a:solidFill>
            <a:srgbClr val="FFFF00"/>
          </a:solidFill>
        </p:spPr>
        <p:txBody>
          <a:bodyPr>
            <a:normAutofit fontScale="77500" lnSpcReduction="20000"/>
          </a:bodyPr>
          <a:lstStyle/>
          <a:p>
            <a:r>
              <a:rPr lang="en-US" dirty="0" smtClean="0">
                <a:solidFill>
                  <a:srgbClr val="FF0000"/>
                </a:solidFill>
                <a:latin typeface="Arial Black"/>
                <a:cs typeface="Arial Black"/>
              </a:rPr>
              <a:t>We made a rough evaluation </a:t>
            </a:r>
          </a:p>
          <a:p>
            <a:pPr lvl="1"/>
            <a:r>
              <a:rPr lang="en-US" dirty="0" smtClean="0">
                <a:solidFill>
                  <a:srgbClr val="FF0000"/>
                </a:solidFill>
                <a:latin typeface="Arial Black"/>
                <a:cs typeface="Arial Black"/>
              </a:rPr>
              <a:t>of how powerful our strategies might be </a:t>
            </a:r>
          </a:p>
          <a:p>
            <a:pPr lvl="1"/>
            <a:r>
              <a:rPr lang="en-US" dirty="0" smtClean="0">
                <a:solidFill>
                  <a:srgbClr val="FF0000"/>
                </a:solidFill>
                <a:latin typeface="Arial Black"/>
                <a:cs typeface="Arial Black"/>
              </a:rPr>
              <a:t>in relation to our objectives</a:t>
            </a:r>
          </a:p>
          <a:p>
            <a:pPr lvl="1"/>
            <a:endParaRPr lang="en-US" dirty="0" smtClean="0">
              <a:solidFill>
                <a:srgbClr val="FF0000"/>
              </a:solidFill>
              <a:latin typeface="Arial Black"/>
              <a:cs typeface="Arial Black"/>
            </a:endParaRPr>
          </a:p>
          <a:p>
            <a:r>
              <a:rPr lang="en-US" dirty="0" smtClean="0">
                <a:solidFill>
                  <a:srgbClr val="FF0000"/>
                </a:solidFill>
                <a:latin typeface="Arial Black"/>
                <a:cs typeface="Arial Black"/>
              </a:rPr>
              <a:t>Impact Estimation Table</a:t>
            </a:r>
          </a:p>
          <a:p>
            <a:pPr lvl="1"/>
            <a:r>
              <a:rPr lang="en-US" dirty="0" smtClean="0">
                <a:solidFill>
                  <a:srgbClr val="FF0000"/>
                </a:solidFill>
                <a:latin typeface="Arial Black"/>
                <a:cs typeface="Arial Black"/>
              </a:rPr>
              <a:t>0%    Neutral, no ± impact</a:t>
            </a:r>
          </a:p>
          <a:p>
            <a:pPr lvl="1"/>
            <a:r>
              <a:rPr lang="en-US" dirty="0" smtClean="0">
                <a:solidFill>
                  <a:srgbClr val="FF0000"/>
                </a:solidFill>
                <a:latin typeface="Arial Black"/>
                <a:cs typeface="Arial Black"/>
              </a:rPr>
              <a:t>100%  Gets us to Goal level on time</a:t>
            </a:r>
          </a:p>
          <a:p>
            <a:pPr lvl="1"/>
            <a:r>
              <a:rPr lang="en-US" dirty="0" smtClean="0">
                <a:solidFill>
                  <a:srgbClr val="FF0000"/>
                </a:solidFill>
                <a:latin typeface="Arial Black"/>
                <a:cs typeface="Arial Black"/>
              </a:rPr>
              <a:t>50% Gets us half way to Goal at deadline</a:t>
            </a:r>
          </a:p>
          <a:p>
            <a:pPr lvl="1"/>
            <a:r>
              <a:rPr lang="en-US" dirty="0" smtClean="0">
                <a:solidFill>
                  <a:srgbClr val="FF0000"/>
                </a:solidFill>
                <a:latin typeface="Arial Black"/>
                <a:cs typeface="Arial Black"/>
              </a:rPr>
              <a:t>   -10% has 10% negative side effect</a:t>
            </a:r>
            <a:endParaRPr lang="en-US" dirty="0">
              <a:solidFill>
                <a:srgbClr val="FF0000"/>
              </a:solidFill>
              <a:latin typeface="Arial Black"/>
              <a:cs typeface="Arial Black"/>
            </a:endParaRPr>
          </a:p>
        </p:txBody>
      </p:sp>
      <p:graphicFrame>
        <p:nvGraphicFramePr>
          <p:cNvPr id="646146" name="Object 2"/>
          <p:cNvGraphicFramePr>
            <a:graphicFrameLocks noChangeAspect="1"/>
          </p:cNvGraphicFramePr>
          <p:nvPr/>
        </p:nvGraphicFramePr>
        <p:xfrm>
          <a:off x="3713746" y="1285240"/>
          <a:ext cx="5430253" cy="3439160"/>
        </p:xfrm>
        <a:graphic>
          <a:graphicData uri="http://schemas.openxmlformats.org/presentationml/2006/ole">
            <mc:AlternateContent xmlns:mc="http://schemas.openxmlformats.org/markup-compatibility/2006">
              <mc:Choice xmlns:v="urn:schemas-microsoft-com:vml" Requires="v">
                <p:oleObj spid="_x0000_s169995" name="Document" r:id="rId4" imgW="6845300" imgH="5067300" progId="Word.Document.8">
                  <p:embed/>
                </p:oleObj>
              </mc:Choice>
              <mc:Fallback>
                <p:oleObj name="Document" r:id="rId4" imgW="6845300" imgH="50673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3746" y="1285240"/>
                        <a:ext cx="5430253" cy="343916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5" name="Picture 4" descr="glove size fit.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05400" y="4640040"/>
            <a:ext cx="2668619" cy="1703610"/>
          </a:xfrm>
          <a:prstGeom prst="rect">
            <a:avLst/>
          </a:prstGeom>
        </p:spPr>
      </p:pic>
      <p:sp>
        <p:nvSpPr>
          <p:cNvPr id="4" name="Date Placeholder 3"/>
          <p:cNvSpPr>
            <a:spLocks noGrp="1"/>
          </p:cNvSpPr>
          <p:nvPr>
            <p:ph type="dt" sz="half" idx="10"/>
          </p:nvPr>
        </p:nvSpPr>
        <p:spPr/>
        <p:txBody>
          <a:bodyPr/>
          <a:lstStyle/>
          <a:p>
            <a:fld id="{2CE6114D-18BC-D34F-BC24-B779657A6741}" type="datetime3">
              <a:rPr lang="en-GB" smtClean="0"/>
              <a:t>8 March 2011</a:t>
            </a:fld>
            <a:endParaRPr lang="en-GB"/>
          </a:p>
        </p:txBody>
      </p:sp>
      <p:sp>
        <p:nvSpPr>
          <p:cNvPr id="6" name="Footer Placeholder 5"/>
          <p:cNvSpPr>
            <a:spLocks noGrp="1"/>
          </p:cNvSpPr>
          <p:nvPr>
            <p:ph type="ftr" sz="quarter" idx="11"/>
          </p:nvPr>
        </p:nvSpPr>
        <p:spPr/>
        <p:txBody>
          <a:bodyPr/>
          <a:lstStyle/>
          <a:p>
            <a:r>
              <a:rPr lang="en-GB" smtClean="0"/>
              <a:t>© Gilb.com</a:t>
            </a:r>
            <a:endParaRPr lang="en-GB"/>
          </a:p>
        </p:txBody>
      </p:sp>
      <p:sp>
        <p:nvSpPr>
          <p:cNvPr id="7" name="Slide Number Placeholder 6"/>
          <p:cNvSpPr>
            <a:spLocks noGrp="1"/>
          </p:cNvSpPr>
          <p:nvPr>
            <p:ph type="sldNum" sz="quarter" idx="12"/>
          </p:nvPr>
        </p:nvSpPr>
        <p:spPr/>
        <p:txBody>
          <a:bodyPr/>
          <a:lstStyle/>
          <a:p>
            <a:fld id="{36A9CB9B-2144-7A44-BAF1-7CCE137738C3}" type="slidenum">
              <a:rPr lang="en-GB" smtClean="0"/>
              <a:t>56</a:t>
            </a:fld>
            <a:endParaRPr lang="en-GB"/>
          </a:p>
        </p:txBody>
      </p:sp>
    </p:spTree>
    <p:extLst>
      <p:ext uri="{BB962C8B-B14F-4D97-AF65-F5344CB8AC3E}">
        <p14:creationId xmlns:p14="http://schemas.microsoft.com/office/powerpoint/2010/main" val="282395787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26"/>
          <p:cNvSpPr>
            <a:spLocks noGrp="1" noChangeArrowheads="1"/>
          </p:cNvSpPr>
          <p:nvPr>
            <p:ph type="title"/>
          </p:nvPr>
        </p:nvSpPr>
        <p:spPr>
          <a:xfrm>
            <a:off x="1752599" y="-163513"/>
            <a:ext cx="6431143" cy="696913"/>
          </a:xfrm>
        </p:spPr>
        <p:txBody>
          <a:bodyPr>
            <a:normAutofit/>
          </a:bodyPr>
          <a:lstStyle/>
          <a:p>
            <a:pPr>
              <a:defRPr/>
            </a:pPr>
            <a:r>
              <a:rPr lang="en-US" sz="2300" dirty="0" err="1" smtClean="0">
                <a:ea typeface="ＭＳ Ｐゴシック" pitchFamily="-108" charset="-128"/>
                <a:cs typeface="ＭＳ Ｐゴシック" pitchFamily="-108" charset="-128"/>
              </a:rPr>
              <a:t>Persinscom</a:t>
            </a:r>
            <a:r>
              <a:rPr lang="en-US" sz="2300" dirty="0" smtClean="0">
                <a:ea typeface="ＭＳ Ｐゴシック" pitchFamily="-108" charset="-128"/>
                <a:cs typeface="ＭＳ Ｐゴシック" pitchFamily="-108" charset="-128"/>
              </a:rPr>
              <a:t> </a:t>
            </a:r>
            <a:r>
              <a:rPr lang="en-US" sz="2300" dirty="0" smtClean="0">
                <a:latin typeface="Arial Black"/>
                <a:ea typeface="ＭＳ Ｐゴシック" pitchFamily="-108" charset="-128"/>
                <a:cs typeface="Arial Black"/>
              </a:rPr>
              <a:t>Impact Estimation </a:t>
            </a:r>
            <a:r>
              <a:rPr lang="en-US" sz="2300" dirty="0" smtClean="0">
                <a:ea typeface="ＭＳ Ｐゴシック" pitchFamily="-108" charset="-128"/>
                <a:cs typeface="ＭＳ Ｐゴシック" pitchFamily="-108" charset="-128"/>
              </a:rPr>
              <a:t>Table: </a:t>
            </a:r>
          </a:p>
        </p:txBody>
      </p:sp>
      <p:pic>
        <p:nvPicPr>
          <p:cNvPr id="228355" name="Picture 1028" descr="Picture 8"/>
          <p:cNvPicPr>
            <a:picLocks noChangeAspect="1" noChangeArrowheads="1"/>
          </p:cNvPicPr>
          <p:nvPr/>
        </p:nvPicPr>
        <p:blipFill>
          <a:blip r:embed="rId3">
            <a:lum bright="-40000" contrast="60000"/>
          </a:blip>
          <a:srcRect/>
          <a:stretch>
            <a:fillRect/>
          </a:stretch>
        </p:blipFill>
        <p:spPr bwMode="auto">
          <a:xfrm>
            <a:off x="152400" y="685800"/>
            <a:ext cx="8991600" cy="5626100"/>
          </a:xfrm>
          <a:prstGeom prst="rect">
            <a:avLst/>
          </a:prstGeom>
          <a:noFill/>
          <a:ln w="9525">
            <a:noFill/>
            <a:miter lim="800000"/>
            <a:headEnd/>
            <a:tailEnd/>
          </a:ln>
        </p:spPr>
      </p:pic>
      <p:sp>
        <p:nvSpPr>
          <p:cNvPr id="4" name="TextBox 3"/>
          <p:cNvSpPr txBox="1"/>
          <p:nvPr/>
        </p:nvSpPr>
        <p:spPr>
          <a:xfrm>
            <a:off x="152400" y="1219200"/>
            <a:ext cx="2222500" cy="369888"/>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defRPr/>
            </a:pPr>
            <a:r>
              <a:rPr lang="en-US" dirty="0">
                <a:latin typeface="Gill Sans Ultra Bold"/>
                <a:cs typeface="Gill Sans Ultra Bold"/>
              </a:rPr>
              <a:t>Requirements</a:t>
            </a:r>
          </a:p>
        </p:txBody>
      </p:sp>
      <p:sp>
        <p:nvSpPr>
          <p:cNvPr id="5" name="TextBox 4"/>
          <p:cNvSpPr txBox="1"/>
          <p:nvPr/>
        </p:nvSpPr>
        <p:spPr>
          <a:xfrm>
            <a:off x="4483100" y="392113"/>
            <a:ext cx="1765300" cy="461962"/>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defRPr/>
            </a:pPr>
            <a:r>
              <a:rPr lang="en-US" dirty="0">
                <a:latin typeface="Gill Sans Ultra Bold"/>
                <a:cs typeface="Gill Sans Ultra Bold"/>
              </a:rPr>
              <a:t>Designs</a:t>
            </a:r>
          </a:p>
        </p:txBody>
      </p:sp>
      <p:sp>
        <p:nvSpPr>
          <p:cNvPr id="6" name="TextBox 5"/>
          <p:cNvSpPr txBox="1"/>
          <p:nvPr/>
        </p:nvSpPr>
        <p:spPr>
          <a:xfrm>
            <a:off x="3492500" y="2601913"/>
            <a:ext cx="2222500" cy="369887"/>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defRPr/>
            </a:pPr>
            <a:r>
              <a:rPr lang="en-US" dirty="0">
                <a:latin typeface="Gill Sans Ultra Bold"/>
                <a:cs typeface="Gill Sans Ultra Bold"/>
              </a:rPr>
              <a:t>R</a:t>
            </a:r>
            <a:r>
              <a:rPr lang="en-US" dirty="0">
                <a:latin typeface="Gill Sans Ultra Bold"/>
                <a:cs typeface="Gill Sans Ultra Bold"/>
                <a:sym typeface="Wingdings"/>
              </a:rPr>
              <a:t> D Impacts</a:t>
            </a:r>
            <a:endParaRPr lang="en-US" dirty="0">
              <a:latin typeface="Gill Sans Ultra Bold"/>
              <a:cs typeface="Gill Sans Ultra Bold"/>
            </a:endParaRPr>
          </a:p>
        </p:txBody>
      </p:sp>
      <p:sp>
        <p:nvSpPr>
          <p:cNvPr id="228359" name="Date Placeholder 6"/>
          <p:cNvSpPr>
            <a:spLocks noGrp="1"/>
          </p:cNvSpPr>
          <p:nvPr>
            <p:ph type="dt" sz="quarter" idx="10"/>
          </p:nvPr>
        </p:nvSpPr>
        <p:spPr>
          <a:noFill/>
        </p:spPr>
        <p:txBody>
          <a:bodyPr/>
          <a:lstStyle/>
          <a:p>
            <a:fld id="{1E83B312-0C0F-A542-AC1F-8FB365A2BC41}" type="datetime3">
              <a:rPr lang="en-GB" smtClean="0">
                <a:latin typeface="Times" pitchFamily="-65" charset="0"/>
              </a:rPr>
              <a:t>8 March 2011</a:t>
            </a:fld>
            <a:endParaRPr lang="en-US">
              <a:latin typeface="Times" pitchFamily="-65" charset="0"/>
            </a:endParaRPr>
          </a:p>
        </p:txBody>
      </p:sp>
      <p:sp>
        <p:nvSpPr>
          <p:cNvPr id="228360" name="Slide Number Placeholder 7"/>
          <p:cNvSpPr>
            <a:spLocks noGrp="1"/>
          </p:cNvSpPr>
          <p:nvPr>
            <p:ph type="sldNum" sz="quarter" idx="12"/>
          </p:nvPr>
        </p:nvSpPr>
        <p:spPr>
          <a:noFill/>
        </p:spPr>
        <p:txBody>
          <a:bodyPr/>
          <a:lstStyle/>
          <a:p>
            <a:r>
              <a:rPr lang="en-US" smtClean="0">
                <a:latin typeface="Times" pitchFamily="-65" charset="0"/>
              </a:rPr>
              <a:t>Slide </a:t>
            </a:r>
            <a:fld id="{E74D8F2C-7C2A-6945-A119-971021D43AA3}" type="slidenum">
              <a:rPr lang="en-US" smtClean="0">
                <a:latin typeface="Times" pitchFamily="-65" charset="0"/>
              </a:rPr>
              <a:pPr/>
              <a:t>57</a:t>
            </a:fld>
            <a:endParaRPr lang="en-US" smtClean="0">
              <a:latin typeface="Times" pitchFamily="-65" charset="0"/>
            </a:endParaRPr>
          </a:p>
        </p:txBody>
      </p:sp>
      <p:sp>
        <p:nvSpPr>
          <p:cNvPr id="228361" name="Footer Placeholder 8"/>
          <p:cNvSpPr>
            <a:spLocks noGrp="1"/>
          </p:cNvSpPr>
          <p:nvPr>
            <p:ph type="ftr" sz="quarter" idx="11"/>
          </p:nvPr>
        </p:nvSpPr>
        <p:spPr>
          <a:noFill/>
        </p:spPr>
        <p:txBody>
          <a:bodyPr/>
          <a:lstStyle/>
          <a:p>
            <a:r>
              <a:rPr lang="en-US" smtClean="0"/>
              <a:t>© Gilb.com</a:t>
            </a:r>
            <a:endParaRPr lang="en-US"/>
          </a:p>
        </p:txBody>
      </p:sp>
    </p:spTree>
    <p:extLst>
      <p:ext uri="{BB962C8B-B14F-4D97-AF65-F5344CB8AC3E}">
        <p14:creationId xmlns:p14="http://schemas.microsoft.com/office/powerpoint/2010/main" val="112339338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7" name="Picture 6" descr="Picture 2.png"/>
          <p:cNvPicPr>
            <a:picLocks noChangeAspect="1"/>
          </p:cNvPicPr>
          <p:nvPr/>
        </p:nvPicPr>
        <p:blipFill>
          <a:blip r:embed="rId3"/>
          <a:srcRect/>
          <a:stretch>
            <a:fillRect/>
          </a:stretch>
        </p:blipFill>
        <p:spPr bwMode="auto">
          <a:xfrm>
            <a:off x="7924800" y="-25400"/>
            <a:ext cx="711200" cy="7112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r>
              <a:rPr lang="en-US" smtClean="0"/>
              <a:t>Slide </a:t>
            </a:r>
            <a:fld id="{53543853-866B-8246-8D86-496AB07875D7}" type="slidenum">
              <a:rPr lang="en-US" smtClean="0"/>
              <a:pPr>
                <a:defRPr/>
              </a:pPr>
              <a:t>58</a:t>
            </a:fld>
            <a:endParaRPr lang="en-US"/>
          </a:p>
        </p:txBody>
      </p:sp>
      <p:sp>
        <p:nvSpPr>
          <p:cNvPr id="123909" name="Rectangle 1026"/>
          <p:cNvSpPr>
            <a:spLocks noGrp="1" noChangeArrowheads="1"/>
          </p:cNvSpPr>
          <p:nvPr>
            <p:ph type="ctrTitle"/>
          </p:nvPr>
        </p:nvSpPr>
        <p:spPr>
          <a:xfrm>
            <a:off x="914400" y="0"/>
            <a:ext cx="6858000" cy="685800"/>
          </a:xfrm>
        </p:spPr>
        <p:txBody>
          <a:bodyPr/>
          <a:lstStyle/>
          <a:p>
            <a:r>
              <a:rPr lang="en-US" sz="2400" dirty="0" smtClean="0"/>
              <a:t>Impact Estimation: Value-for-Money Delivery Table</a:t>
            </a:r>
            <a:endParaRPr lang="en-US" sz="2400" dirty="0"/>
          </a:p>
        </p:txBody>
      </p:sp>
      <p:graphicFrame>
        <p:nvGraphicFramePr>
          <p:cNvPr id="123906" name="Object 2"/>
          <p:cNvGraphicFramePr>
            <a:graphicFrameLocks noChangeAspect="1"/>
          </p:cNvGraphicFramePr>
          <p:nvPr>
            <p:extLst>
              <p:ext uri="{D42A27DB-BD31-4B8C-83A1-F6EECF244321}">
                <p14:modId xmlns:p14="http://schemas.microsoft.com/office/powerpoint/2010/main" val="4116838055"/>
              </p:ext>
            </p:extLst>
          </p:nvPr>
        </p:nvGraphicFramePr>
        <p:xfrm>
          <a:off x="0" y="609600"/>
          <a:ext cx="9144000" cy="5791200"/>
        </p:xfrm>
        <a:graphic>
          <a:graphicData uri="http://schemas.openxmlformats.org/presentationml/2006/ole">
            <mc:AlternateContent xmlns:mc="http://schemas.openxmlformats.org/markup-compatibility/2006">
              <mc:Choice xmlns:v="urn:schemas-microsoft-com:vml" Requires="v">
                <p:oleObj spid="_x0000_s171019" name="Document" r:id="rId4" imgW="6845300" imgH="5067300" progId="Word.Document.8">
                  <p:embed/>
                </p:oleObj>
              </mc:Choice>
              <mc:Fallback>
                <p:oleObj name="Document" r:id="rId4" imgW="6845300" imgH="50673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09600"/>
                        <a:ext cx="9144000" cy="5791200"/>
                      </a:xfrm>
                      <a:prstGeom prst="rect">
                        <a:avLst/>
                      </a:prstGeom>
                      <a:solidFill>
                        <a:srgbClr val="FFFF00"/>
                      </a:solidFill>
                      <a:ln>
                        <a:solidFill>
                          <a:schemeClr val="accent6">
                            <a:lumMod val="50000"/>
                          </a:schemeClr>
                        </a:solidFill>
                      </a:ln>
                      <a:effectLst/>
                      <a:extLst/>
                    </p:spPr>
                  </p:pic>
                </p:oleObj>
              </mc:Fallback>
            </mc:AlternateContent>
          </a:graphicData>
        </a:graphic>
      </p:graphicFrame>
      <p:sp>
        <p:nvSpPr>
          <p:cNvPr id="2" name="Date Placeholder 1"/>
          <p:cNvSpPr>
            <a:spLocks noGrp="1"/>
          </p:cNvSpPr>
          <p:nvPr>
            <p:ph type="dt" sz="half" idx="10"/>
          </p:nvPr>
        </p:nvSpPr>
        <p:spPr/>
        <p:txBody>
          <a:bodyPr/>
          <a:lstStyle/>
          <a:p>
            <a:fld id="{9DE25DAE-E6D0-064C-A3B7-C461AD0D7EDF}" type="datetime3">
              <a:rPr lang="en-GB" smtClean="0"/>
              <a:t>8 March 2011</a:t>
            </a:fld>
            <a:endParaRPr lang="en-GB"/>
          </a:p>
        </p:txBody>
      </p:sp>
      <p:sp>
        <p:nvSpPr>
          <p:cNvPr id="3" name="Footer Placeholder 2"/>
          <p:cNvSpPr>
            <a:spLocks noGrp="1"/>
          </p:cNvSpPr>
          <p:nvPr>
            <p:ph type="ftr" sz="quarter" idx="11"/>
          </p:nvPr>
        </p:nvSpPr>
        <p:spPr/>
        <p:txBody>
          <a:bodyPr/>
          <a:lstStyle/>
          <a:p>
            <a:r>
              <a:rPr lang="en-GB" smtClean="0"/>
              <a:t>© Gilb.com</a:t>
            </a:r>
            <a:endParaRPr lang="en-GB"/>
          </a:p>
        </p:txBody>
      </p:sp>
      <p:sp>
        <p:nvSpPr>
          <p:cNvPr id="4" name="Frame 3"/>
          <p:cNvSpPr/>
          <p:nvPr/>
        </p:nvSpPr>
        <p:spPr>
          <a:xfrm>
            <a:off x="2590800" y="5597727"/>
            <a:ext cx="1140485" cy="758623"/>
          </a:xfrm>
          <a:prstGeom prst="frame">
            <a:avLst/>
          </a:prstGeom>
          <a:ln>
            <a:solidFill>
              <a:srgbClr val="98480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Frame 4"/>
          <p:cNvSpPr/>
          <p:nvPr/>
        </p:nvSpPr>
        <p:spPr>
          <a:xfrm>
            <a:off x="2590800" y="3778858"/>
            <a:ext cx="999386" cy="360638"/>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3369703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534400" cy="1143000"/>
          </a:xfrm>
        </p:spPr>
        <p:txBody>
          <a:bodyPr>
            <a:normAutofit fontScale="90000"/>
          </a:bodyPr>
          <a:lstStyle/>
          <a:p>
            <a:r>
              <a:rPr lang="en-US" dirty="0" smtClean="0"/>
              <a:t>Thursday: </a:t>
            </a:r>
            <a:br>
              <a:rPr lang="en-US" dirty="0" smtClean="0"/>
            </a:br>
            <a:r>
              <a:rPr lang="en-US" dirty="0" smtClean="0"/>
              <a:t>Day 4 of 5 of ‘Feasibility Study</a:t>
            </a:r>
            <a:endParaRPr lang="en-US" dirty="0"/>
          </a:p>
        </p:txBody>
      </p:sp>
      <p:sp>
        <p:nvSpPr>
          <p:cNvPr id="3" name="Content Placeholder 2"/>
          <p:cNvSpPr>
            <a:spLocks noGrp="1"/>
          </p:cNvSpPr>
          <p:nvPr>
            <p:ph idx="1"/>
          </p:nvPr>
        </p:nvSpPr>
        <p:spPr>
          <a:xfrm>
            <a:off x="228600" y="1288990"/>
            <a:ext cx="3485146" cy="5213350"/>
          </a:xfrm>
          <a:solidFill>
            <a:srgbClr val="FFFF00"/>
          </a:solidFill>
        </p:spPr>
        <p:txBody>
          <a:bodyPr>
            <a:normAutofit lnSpcReduction="10000"/>
          </a:bodyPr>
          <a:lstStyle/>
          <a:p>
            <a:r>
              <a:rPr lang="en-US" dirty="0" smtClean="0">
                <a:solidFill>
                  <a:srgbClr val="FF0000"/>
                </a:solidFill>
              </a:rPr>
              <a:t>We looked for a way to deliver some stakeholder results, next week</a:t>
            </a:r>
          </a:p>
          <a:p>
            <a:r>
              <a:rPr lang="en-US" dirty="0" smtClean="0">
                <a:solidFill>
                  <a:srgbClr val="FF0000"/>
                </a:solidFill>
                <a:latin typeface="Arial Black"/>
                <a:cs typeface="Arial Black"/>
              </a:rPr>
              <a:t>1 1 1 1 1 1 Unity </a:t>
            </a:r>
          </a:p>
          <a:p>
            <a:pPr lvl="1"/>
            <a:r>
              <a:rPr lang="en-US" dirty="0" smtClean="0">
                <a:solidFill>
                  <a:srgbClr val="FF0000"/>
                </a:solidFill>
                <a:latin typeface="Arial Black"/>
                <a:cs typeface="Arial Black"/>
              </a:rPr>
              <a:t>1% increase at least</a:t>
            </a:r>
          </a:p>
          <a:p>
            <a:pPr lvl="1"/>
            <a:r>
              <a:rPr lang="en-US" dirty="0" smtClean="0">
                <a:solidFill>
                  <a:srgbClr val="FF0000"/>
                </a:solidFill>
                <a:latin typeface="Arial Black"/>
                <a:cs typeface="Arial Black"/>
              </a:rPr>
              <a:t>1 stakeholder</a:t>
            </a:r>
          </a:p>
          <a:p>
            <a:pPr lvl="1"/>
            <a:r>
              <a:rPr lang="en-US" dirty="0" smtClean="0">
                <a:solidFill>
                  <a:srgbClr val="FF0000"/>
                </a:solidFill>
                <a:latin typeface="Arial Black"/>
                <a:cs typeface="Arial Black"/>
              </a:rPr>
              <a:t>1 quality/value</a:t>
            </a:r>
          </a:p>
          <a:p>
            <a:pPr lvl="1"/>
            <a:r>
              <a:rPr lang="en-US" dirty="0" smtClean="0">
                <a:solidFill>
                  <a:srgbClr val="FF0000"/>
                </a:solidFill>
                <a:latin typeface="Arial Black"/>
                <a:cs typeface="Arial Black"/>
              </a:rPr>
              <a:t>1 week delivery cycle</a:t>
            </a:r>
          </a:p>
          <a:p>
            <a:pPr lvl="1"/>
            <a:r>
              <a:rPr lang="en-US" dirty="0" smtClean="0">
                <a:solidFill>
                  <a:srgbClr val="FF0000"/>
                </a:solidFill>
                <a:latin typeface="Arial Black"/>
                <a:cs typeface="Arial Black"/>
              </a:rPr>
              <a:t>1 function focus</a:t>
            </a:r>
          </a:p>
          <a:p>
            <a:pPr lvl="1"/>
            <a:r>
              <a:rPr lang="en-US" dirty="0" smtClean="0">
                <a:solidFill>
                  <a:srgbClr val="FF0000"/>
                </a:solidFill>
                <a:latin typeface="Arial Black"/>
                <a:cs typeface="Arial Black"/>
              </a:rPr>
              <a:t>1 design used</a:t>
            </a:r>
            <a:endParaRPr lang="en-US" dirty="0">
              <a:solidFill>
                <a:srgbClr val="FF0000"/>
              </a:solidFill>
              <a:latin typeface="Arial Black"/>
              <a:cs typeface="Arial Black"/>
            </a:endParaRPr>
          </a:p>
        </p:txBody>
      </p:sp>
      <p:graphicFrame>
        <p:nvGraphicFramePr>
          <p:cNvPr id="646146" name="Object 2"/>
          <p:cNvGraphicFramePr>
            <a:graphicFrameLocks noChangeAspect="1"/>
          </p:cNvGraphicFramePr>
          <p:nvPr/>
        </p:nvGraphicFramePr>
        <p:xfrm>
          <a:off x="3713746" y="1285240"/>
          <a:ext cx="5430253" cy="3439160"/>
        </p:xfrm>
        <a:graphic>
          <a:graphicData uri="http://schemas.openxmlformats.org/presentationml/2006/ole">
            <mc:AlternateContent xmlns:mc="http://schemas.openxmlformats.org/markup-compatibility/2006">
              <mc:Choice xmlns:v="urn:schemas-microsoft-com:vml" Requires="v">
                <p:oleObj spid="_x0000_s172043" name="Document" r:id="rId4" imgW="6845300" imgH="5067300" progId="Word.Document.8">
                  <p:embed/>
                </p:oleObj>
              </mc:Choice>
              <mc:Fallback>
                <p:oleObj name="Document" r:id="rId4" imgW="6845300" imgH="50673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3746" y="1285240"/>
                        <a:ext cx="5430253" cy="343916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 name="Date Placeholder 3"/>
          <p:cNvSpPr>
            <a:spLocks noGrp="1"/>
          </p:cNvSpPr>
          <p:nvPr>
            <p:ph type="dt" sz="half" idx="10"/>
          </p:nvPr>
        </p:nvSpPr>
        <p:spPr/>
        <p:txBody>
          <a:bodyPr/>
          <a:lstStyle/>
          <a:p>
            <a:fld id="{17ED53D8-6783-5F4E-8D59-69BCA8CA2BEA}" type="datetime3">
              <a:rPr lang="en-GB" smtClean="0"/>
              <a:t>8 March 2011</a:t>
            </a:fld>
            <a:endParaRPr lang="en-GB"/>
          </a:p>
        </p:txBody>
      </p:sp>
      <p:sp>
        <p:nvSpPr>
          <p:cNvPr id="5" name="Footer Placeholder 4"/>
          <p:cNvSpPr>
            <a:spLocks noGrp="1"/>
          </p:cNvSpPr>
          <p:nvPr>
            <p:ph type="ftr" sz="quarter" idx="11"/>
          </p:nvPr>
        </p:nvSpPr>
        <p:spPr/>
        <p:txBody>
          <a:bodyPr/>
          <a:lstStyle/>
          <a:p>
            <a:r>
              <a:rPr lang="en-GB" smtClean="0"/>
              <a:t>© Gilb.com</a:t>
            </a:r>
            <a:endParaRPr lang="en-GB"/>
          </a:p>
        </p:txBody>
      </p:sp>
      <p:sp>
        <p:nvSpPr>
          <p:cNvPr id="6" name="Slide Number Placeholder 5"/>
          <p:cNvSpPr>
            <a:spLocks noGrp="1"/>
          </p:cNvSpPr>
          <p:nvPr>
            <p:ph type="sldNum" sz="quarter" idx="12"/>
          </p:nvPr>
        </p:nvSpPr>
        <p:spPr/>
        <p:txBody>
          <a:bodyPr/>
          <a:lstStyle/>
          <a:p>
            <a:fld id="{36A9CB9B-2144-7A44-BAF1-7CCE137738C3}" type="slidenum">
              <a:rPr lang="en-GB" smtClean="0"/>
              <a:t>59</a:t>
            </a:fld>
            <a:endParaRPr lang="en-GB"/>
          </a:p>
        </p:txBody>
      </p:sp>
    </p:spTree>
    <p:extLst>
      <p:ext uri="{BB962C8B-B14F-4D97-AF65-F5344CB8AC3E}">
        <p14:creationId xmlns:p14="http://schemas.microsoft.com/office/powerpoint/2010/main" val="365705617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Analysis: </a:t>
            </a:r>
            <a:r>
              <a:rPr lang="en-US" i="1" dirty="0" smtClean="0"/>
              <a:t>What You have to know</a:t>
            </a:r>
            <a:r>
              <a:rPr lang="en-US" dirty="0" smtClean="0"/>
              <a:t/>
            </a:r>
            <a:br>
              <a:rPr lang="en-US" dirty="0" smtClean="0"/>
            </a:br>
            <a:r>
              <a:rPr lang="en-US" sz="2444" dirty="0" smtClean="0"/>
              <a:t>(done by Product Management)</a:t>
            </a:r>
            <a:endParaRPr lang="en-US" sz="2444" dirty="0"/>
          </a:p>
        </p:txBody>
      </p:sp>
      <p:graphicFrame>
        <p:nvGraphicFramePr>
          <p:cNvPr id="7" name="Content Placeholder 6"/>
          <p:cNvGraphicFramePr>
            <a:graphicFrameLocks noGrp="1"/>
          </p:cNvGraphicFramePr>
          <p:nvPr>
            <p:ph idx="1"/>
          </p:nvPr>
        </p:nvGraphicFramePr>
        <p:xfrm>
          <a:off x="457200" y="2057400"/>
          <a:ext cx="8229600"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p:cNvSpPr>
            <a:spLocks noGrp="1"/>
          </p:cNvSpPr>
          <p:nvPr>
            <p:ph type="dt" sz="half" idx="10"/>
          </p:nvPr>
        </p:nvSpPr>
        <p:spPr/>
        <p:txBody>
          <a:bodyPr/>
          <a:lstStyle/>
          <a:p>
            <a:fld id="{CD680204-AAAD-634F-BB78-CF4982024AC1}" type="datetime2">
              <a:rPr lang="en-US" smtClean="0"/>
              <a:pPr/>
              <a:t>Tuesday, 8 March 2011</a:t>
            </a:fld>
            <a:endParaRPr lang="en-GB"/>
          </a:p>
        </p:txBody>
      </p:sp>
      <p:sp>
        <p:nvSpPr>
          <p:cNvPr id="5" name="Footer Placeholder 4"/>
          <p:cNvSpPr>
            <a:spLocks noGrp="1"/>
          </p:cNvSpPr>
          <p:nvPr>
            <p:ph type="ftr" sz="quarter" idx="11"/>
          </p:nvPr>
        </p:nvSpPr>
        <p:spPr/>
        <p:txBody>
          <a:bodyPr/>
          <a:lstStyle/>
          <a:p>
            <a:r>
              <a:rPr lang="en-US" smtClean="0"/>
              <a:t>© Gilb.com</a:t>
            </a:r>
            <a:endParaRPr lang="en-GB"/>
          </a:p>
        </p:txBody>
      </p:sp>
      <p:sp>
        <p:nvSpPr>
          <p:cNvPr id="6" name="Slide Number Placeholder 5"/>
          <p:cNvSpPr>
            <a:spLocks noGrp="1"/>
          </p:cNvSpPr>
          <p:nvPr>
            <p:ph type="sldNum" sz="quarter" idx="12"/>
          </p:nvPr>
        </p:nvSpPr>
        <p:spPr/>
        <p:txBody>
          <a:bodyPr/>
          <a:lstStyle/>
          <a:p>
            <a:fld id="{1DD9AF87-53B6-FD4A-B2D3-CF1EEADDF73C}" type="slidenum">
              <a:rPr lang="en-GB" smtClean="0"/>
              <a:pPr/>
              <a:t>6</a:t>
            </a:fld>
            <a:endParaRPr lang="en-GB"/>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p:txBody>
          <a:bodyPr/>
          <a:lstStyle/>
          <a:p>
            <a:r>
              <a:rPr lang="en-US" dirty="0" smtClean="0"/>
              <a:t>Next weeks </a:t>
            </a:r>
            <a:r>
              <a:rPr lang="en-US" dirty="0" err="1" smtClean="0"/>
              <a:t>Evo</a:t>
            </a:r>
            <a:r>
              <a:rPr lang="en-US" dirty="0" smtClean="0"/>
              <a:t> Step?</a:t>
            </a:r>
          </a:p>
        </p:txBody>
      </p:sp>
      <p:sp>
        <p:nvSpPr>
          <p:cNvPr id="128003" name="Content Placeholder 2"/>
          <p:cNvSpPr>
            <a:spLocks noGrp="1"/>
          </p:cNvSpPr>
          <p:nvPr>
            <p:ph idx="1"/>
          </p:nvPr>
        </p:nvSpPr>
        <p:spPr>
          <a:xfrm>
            <a:off x="457200" y="1600201"/>
            <a:ext cx="8229600" cy="2057400"/>
          </a:xfrm>
        </p:spPr>
        <p:txBody>
          <a:bodyPr>
            <a:normAutofit fontScale="70000" lnSpcReduction="20000"/>
          </a:bodyPr>
          <a:lstStyle/>
          <a:p>
            <a:r>
              <a:rPr lang="en-US" dirty="0" smtClean="0">
                <a:latin typeface="Arial Black"/>
                <a:cs typeface="Arial Black"/>
              </a:rPr>
              <a:t>“You won’t believe we never thought of this, Tom!’</a:t>
            </a:r>
          </a:p>
          <a:p>
            <a:endParaRPr lang="en-US" dirty="0" smtClean="0">
              <a:latin typeface="Arial Black"/>
              <a:cs typeface="Arial Black"/>
            </a:endParaRPr>
          </a:p>
          <a:p>
            <a:r>
              <a:rPr lang="en-US" dirty="0" smtClean="0">
                <a:latin typeface="Arial Black"/>
                <a:cs typeface="Arial Black"/>
              </a:rPr>
              <a:t>The step:</a:t>
            </a:r>
          </a:p>
          <a:p>
            <a:pPr lvl="1"/>
            <a:r>
              <a:rPr lang="en-US" dirty="0" smtClean="0">
                <a:latin typeface="Arial Black"/>
                <a:cs typeface="Arial Black"/>
              </a:rPr>
              <a:t>When the Top General Signs in</a:t>
            </a:r>
          </a:p>
          <a:p>
            <a:pPr lvl="1"/>
            <a:r>
              <a:rPr lang="en-US" dirty="0" smtClean="0">
                <a:latin typeface="Arial Black"/>
                <a:cs typeface="Arial Black"/>
              </a:rPr>
              <a:t>Move him to the head of the queue</a:t>
            </a:r>
          </a:p>
          <a:p>
            <a:pPr lvl="2"/>
            <a:r>
              <a:rPr lang="en-US" dirty="0">
                <a:latin typeface="Arial Black"/>
                <a:cs typeface="Arial Black"/>
              </a:rPr>
              <a:t>o</a:t>
            </a:r>
            <a:r>
              <a:rPr lang="en-US" dirty="0" smtClean="0">
                <a:latin typeface="Arial Black"/>
                <a:cs typeface="Arial Black"/>
              </a:rPr>
              <a:t>f all people inquiring on the system.</a:t>
            </a:r>
          </a:p>
          <a:p>
            <a:pPr lvl="2"/>
            <a:endParaRPr lang="en-US" dirty="0">
              <a:latin typeface="Arial Black"/>
              <a:cs typeface="Arial Black"/>
            </a:endParaRPr>
          </a:p>
        </p:txBody>
      </p:sp>
      <p:sp>
        <p:nvSpPr>
          <p:cNvPr id="4" name="Slide Number Placeholder 3"/>
          <p:cNvSpPr>
            <a:spLocks noGrp="1"/>
          </p:cNvSpPr>
          <p:nvPr>
            <p:ph type="sldNum" sz="quarter" idx="12"/>
          </p:nvPr>
        </p:nvSpPr>
        <p:spPr/>
        <p:txBody>
          <a:bodyPr/>
          <a:lstStyle/>
          <a:p>
            <a:pPr>
              <a:defRPr/>
            </a:pPr>
            <a:fld id="{3CEAF11C-0E03-E344-B7CA-28783B96C220}" type="slidenum">
              <a:rPr lang="en-US" smtClean="0"/>
              <a:pPr>
                <a:defRPr/>
              </a:pPr>
              <a:t>60</a:t>
            </a:fld>
            <a:endParaRPr lang="en-US"/>
          </a:p>
        </p:txBody>
      </p:sp>
      <p:pic>
        <p:nvPicPr>
          <p:cNvPr id="128005" name="Picture 4" descr="Picture 2.png"/>
          <p:cNvPicPr>
            <a:picLocks noChangeAspect="1"/>
          </p:cNvPicPr>
          <p:nvPr/>
        </p:nvPicPr>
        <p:blipFill>
          <a:blip r:embed="rId3"/>
          <a:srcRect/>
          <a:stretch>
            <a:fillRect/>
          </a:stretch>
        </p:blipFill>
        <p:spPr bwMode="auto">
          <a:xfrm>
            <a:off x="7662046" y="249238"/>
            <a:ext cx="1168400" cy="1168400"/>
          </a:xfrm>
          <a:prstGeom prst="rect">
            <a:avLst/>
          </a:prstGeom>
          <a:noFill/>
          <a:ln w="9525">
            <a:noFill/>
            <a:miter lim="800000"/>
            <a:headEnd/>
            <a:tailEnd/>
          </a:ln>
        </p:spPr>
      </p:pic>
      <p:pic>
        <p:nvPicPr>
          <p:cNvPr id="128006" name="Picture 5" descr="prod_13087.jpg"/>
          <p:cNvPicPr>
            <a:picLocks noChangeAspect="1"/>
          </p:cNvPicPr>
          <p:nvPr/>
        </p:nvPicPr>
        <p:blipFill>
          <a:blip r:embed="rId4"/>
          <a:srcRect/>
          <a:stretch>
            <a:fillRect/>
          </a:stretch>
        </p:blipFill>
        <p:spPr bwMode="auto">
          <a:xfrm>
            <a:off x="2590800" y="3657600"/>
            <a:ext cx="4343400" cy="2997200"/>
          </a:xfrm>
          <a:prstGeom prst="rect">
            <a:avLst/>
          </a:prstGeom>
          <a:noFill/>
          <a:ln w="9525">
            <a:noFill/>
            <a:miter lim="800000"/>
            <a:headEnd/>
            <a:tailEnd/>
          </a:ln>
        </p:spPr>
      </p:pic>
      <p:sp>
        <p:nvSpPr>
          <p:cNvPr id="2" name="Date Placeholder 1"/>
          <p:cNvSpPr>
            <a:spLocks noGrp="1"/>
          </p:cNvSpPr>
          <p:nvPr>
            <p:ph type="dt" sz="half" idx="10"/>
          </p:nvPr>
        </p:nvSpPr>
        <p:spPr/>
        <p:txBody>
          <a:bodyPr/>
          <a:lstStyle/>
          <a:p>
            <a:fld id="{FB5233C0-BE8E-4040-BEA9-E7A049C98252}" type="datetime3">
              <a:rPr lang="en-GB" smtClean="0"/>
              <a:t>8 March 2011</a:t>
            </a:fld>
            <a:endParaRPr lang="en-GB"/>
          </a:p>
        </p:txBody>
      </p:sp>
      <p:sp>
        <p:nvSpPr>
          <p:cNvPr id="3" name="Footer Placeholder 2"/>
          <p:cNvSpPr>
            <a:spLocks noGrp="1"/>
          </p:cNvSpPr>
          <p:nvPr>
            <p:ph type="ftr" sz="quarter" idx="11"/>
          </p:nvPr>
        </p:nvSpPr>
        <p:spPr/>
        <p:txBody>
          <a:bodyPr/>
          <a:lstStyle/>
          <a:p>
            <a:r>
              <a:rPr lang="en-GB" smtClean="0"/>
              <a:t>© Gilb.com</a:t>
            </a:r>
            <a:endParaRPr lang="en-GB"/>
          </a:p>
        </p:txBody>
      </p:sp>
    </p:spTree>
    <p:extLst>
      <p:ext uri="{BB962C8B-B14F-4D97-AF65-F5344CB8AC3E}">
        <p14:creationId xmlns:p14="http://schemas.microsoft.com/office/powerpoint/2010/main" val="77333613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13242" y="2473988"/>
            <a:ext cx="940883" cy="864486"/>
          </a:xfrm>
          <a:prstGeom prst="rect">
            <a:avLst/>
          </a:prstGeom>
        </p:spPr>
      </p:pic>
      <p:pic>
        <p:nvPicPr>
          <p:cNvPr id="6" name="Picture 5"/>
          <p:cNvPicPr>
            <a:picLocks noChangeAspect="1"/>
          </p:cNvPicPr>
          <p:nvPr/>
        </p:nvPicPr>
        <p:blipFill>
          <a:blip r:embed="rId3"/>
          <a:stretch>
            <a:fillRect/>
          </a:stretch>
        </p:blipFill>
        <p:spPr>
          <a:xfrm>
            <a:off x="5606322" y="1464536"/>
            <a:ext cx="1958289" cy="1194079"/>
          </a:xfrm>
          <a:prstGeom prst="rect">
            <a:avLst/>
          </a:prstGeom>
        </p:spPr>
      </p:pic>
      <p:pic>
        <p:nvPicPr>
          <p:cNvPr id="10" name="Picture 9" descr="Screen shot 2010-11-14 at 01.04.3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1933" y="5001891"/>
            <a:ext cx="1030623" cy="1082981"/>
          </a:xfrm>
          <a:prstGeom prst="rect">
            <a:avLst/>
          </a:prstGeom>
        </p:spPr>
      </p:pic>
      <p:pic>
        <p:nvPicPr>
          <p:cNvPr id="8" name="Picture 7" descr="Screen shot 2010-11-14 at 00.57.4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8766" y="3134634"/>
            <a:ext cx="2178234" cy="1047548"/>
          </a:xfrm>
          <a:prstGeom prst="rect">
            <a:avLst/>
          </a:prstGeom>
        </p:spPr>
      </p:pic>
      <p:pic>
        <p:nvPicPr>
          <p:cNvPr id="9" name="Picture 8" descr="Screen shot 2010-11-14 at 01.02.4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8167" y="4018569"/>
            <a:ext cx="1314544" cy="1046042"/>
          </a:xfrm>
          <a:prstGeom prst="rect">
            <a:avLst/>
          </a:prstGeom>
        </p:spPr>
      </p:pic>
      <p:sp>
        <p:nvSpPr>
          <p:cNvPr id="2" name="Title 1"/>
          <p:cNvSpPr>
            <a:spLocks noGrp="1"/>
          </p:cNvSpPr>
          <p:nvPr>
            <p:ph type="title"/>
          </p:nvPr>
        </p:nvSpPr>
        <p:spPr/>
        <p:txBody>
          <a:bodyPr>
            <a:normAutofit fontScale="90000"/>
          </a:bodyPr>
          <a:lstStyle/>
          <a:p>
            <a:r>
              <a:rPr lang="en-US" dirty="0"/>
              <a:t>1 1 1 1 1 1 Unity </a:t>
            </a:r>
            <a:br>
              <a:rPr lang="en-US" dirty="0"/>
            </a:br>
            <a:endParaRPr lang="en-US" dirty="0"/>
          </a:p>
        </p:txBody>
      </p:sp>
      <p:sp>
        <p:nvSpPr>
          <p:cNvPr id="3" name="Content Placeholder 2"/>
          <p:cNvSpPr>
            <a:spLocks noGrp="1"/>
          </p:cNvSpPr>
          <p:nvPr>
            <p:ph idx="1"/>
          </p:nvPr>
        </p:nvSpPr>
        <p:spPr>
          <a:xfrm>
            <a:off x="457200" y="1081914"/>
            <a:ext cx="5531669" cy="5044249"/>
          </a:xfrm>
        </p:spPr>
        <p:txBody>
          <a:bodyPr>
            <a:normAutofit/>
          </a:bodyPr>
          <a:lstStyle/>
          <a:p>
            <a:pPr lvl="1"/>
            <a:r>
              <a:rPr lang="en-US" sz="4000" dirty="0" smtClean="0"/>
              <a:t>1</a:t>
            </a:r>
            <a:r>
              <a:rPr lang="en-US" sz="4000" dirty="0"/>
              <a:t>% increase at least</a:t>
            </a:r>
          </a:p>
          <a:p>
            <a:pPr lvl="1"/>
            <a:r>
              <a:rPr lang="en-US" sz="4000" dirty="0"/>
              <a:t>1 stakeholder</a:t>
            </a:r>
          </a:p>
          <a:p>
            <a:pPr lvl="1"/>
            <a:r>
              <a:rPr lang="en-US" sz="4000" dirty="0"/>
              <a:t>1 </a:t>
            </a:r>
            <a:r>
              <a:rPr lang="en-US" sz="4000" dirty="0" smtClean="0"/>
              <a:t>quality or value</a:t>
            </a:r>
            <a:endParaRPr lang="en-US" sz="4000" dirty="0"/>
          </a:p>
          <a:p>
            <a:pPr lvl="1"/>
            <a:r>
              <a:rPr lang="en-US" sz="4000" dirty="0" smtClean="0"/>
              <a:t>1-week </a:t>
            </a:r>
            <a:r>
              <a:rPr lang="en-US" sz="4000" dirty="0"/>
              <a:t>delivery cycle</a:t>
            </a:r>
          </a:p>
          <a:p>
            <a:pPr lvl="1"/>
            <a:r>
              <a:rPr lang="en-US" sz="4000" dirty="0"/>
              <a:t>1 function focus</a:t>
            </a:r>
          </a:p>
          <a:p>
            <a:pPr lvl="1"/>
            <a:r>
              <a:rPr lang="en-US" sz="4000" dirty="0"/>
              <a:t>1 design </a:t>
            </a:r>
            <a:r>
              <a:rPr lang="en-US" sz="4000" dirty="0" smtClean="0"/>
              <a:t>used</a:t>
            </a:r>
            <a:endParaRPr lang="en-US" sz="4000" dirty="0"/>
          </a:p>
        </p:txBody>
      </p:sp>
      <p:pic>
        <p:nvPicPr>
          <p:cNvPr id="4" name="Picture 3"/>
          <p:cNvPicPr>
            <a:picLocks noChangeAspect="1"/>
          </p:cNvPicPr>
          <p:nvPr/>
        </p:nvPicPr>
        <p:blipFill>
          <a:blip r:embed="rId7"/>
          <a:stretch>
            <a:fillRect/>
          </a:stretch>
        </p:blipFill>
        <p:spPr>
          <a:xfrm>
            <a:off x="7083719" y="376319"/>
            <a:ext cx="1800313" cy="1302499"/>
          </a:xfrm>
          <a:prstGeom prst="rect">
            <a:avLst/>
          </a:prstGeom>
        </p:spPr>
      </p:pic>
      <p:pic>
        <p:nvPicPr>
          <p:cNvPr id="7" name="Picture 6"/>
          <p:cNvPicPr>
            <a:picLocks noChangeAspect="1"/>
          </p:cNvPicPr>
          <p:nvPr/>
        </p:nvPicPr>
        <p:blipFill>
          <a:blip r:embed="rId8"/>
          <a:stretch>
            <a:fillRect/>
          </a:stretch>
        </p:blipFill>
        <p:spPr>
          <a:xfrm>
            <a:off x="5143668" y="2421787"/>
            <a:ext cx="910121" cy="891919"/>
          </a:xfrm>
          <a:prstGeom prst="rect">
            <a:avLst/>
          </a:prstGeom>
        </p:spPr>
      </p:pic>
      <p:sp>
        <p:nvSpPr>
          <p:cNvPr id="11" name="TextBox 10"/>
          <p:cNvSpPr txBox="1"/>
          <p:nvPr/>
        </p:nvSpPr>
        <p:spPr>
          <a:xfrm>
            <a:off x="6114291" y="6428763"/>
            <a:ext cx="184666" cy="369332"/>
          </a:xfrm>
          <a:prstGeom prst="rect">
            <a:avLst/>
          </a:prstGeom>
          <a:noFill/>
        </p:spPr>
        <p:txBody>
          <a:bodyPr wrap="none" rtlCol="0">
            <a:spAutoFit/>
          </a:bodyPr>
          <a:lstStyle/>
          <a:p>
            <a:endParaRPr lang="en-US" dirty="0"/>
          </a:p>
        </p:txBody>
      </p:sp>
      <p:sp>
        <p:nvSpPr>
          <p:cNvPr id="12" name="Date Placeholder 11"/>
          <p:cNvSpPr>
            <a:spLocks noGrp="1"/>
          </p:cNvSpPr>
          <p:nvPr>
            <p:ph type="dt" sz="half" idx="10"/>
          </p:nvPr>
        </p:nvSpPr>
        <p:spPr/>
        <p:txBody>
          <a:bodyPr/>
          <a:lstStyle/>
          <a:p>
            <a:fld id="{FE3C9BDD-42BD-D24F-BC8B-906BE0CC1B41}" type="datetime3">
              <a:rPr lang="en-GB" smtClean="0"/>
              <a:t>8 March 2011</a:t>
            </a:fld>
            <a:endParaRPr lang="en-GB"/>
          </a:p>
        </p:txBody>
      </p:sp>
      <p:sp>
        <p:nvSpPr>
          <p:cNvPr id="13" name="Footer Placeholder 12"/>
          <p:cNvSpPr>
            <a:spLocks noGrp="1"/>
          </p:cNvSpPr>
          <p:nvPr>
            <p:ph type="ftr" sz="quarter" idx="11"/>
          </p:nvPr>
        </p:nvSpPr>
        <p:spPr/>
        <p:txBody>
          <a:bodyPr/>
          <a:lstStyle/>
          <a:p>
            <a:r>
              <a:rPr lang="en-GB" smtClean="0"/>
              <a:t>© Gilb.com</a:t>
            </a:r>
            <a:endParaRPr lang="en-GB"/>
          </a:p>
        </p:txBody>
      </p:sp>
      <p:sp>
        <p:nvSpPr>
          <p:cNvPr id="14" name="Slide Number Placeholder 13"/>
          <p:cNvSpPr>
            <a:spLocks noGrp="1"/>
          </p:cNvSpPr>
          <p:nvPr>
            <p:ph type="sldNum" sz="quarter" idx="12"/>
          </p:nvPr>
        </p:nvSpPr>
        <p:spPr/>
        <p:txBody>
          <a:bodyPr/>
          <a:lstStyle/>
          <a:p>
            <a:fld id="{36A9CB9B-2144-7A44-BAF1-7CCE137738C3}" type="slidenum">
              <a:rPr lang="en-GB" smtClean="0"/>
              <a:t>61</a:t>
            </a:fld>
            <a:endParaRPr lang="en-GB"/>
          </a:p>
        </p:txBody>
      </p:sp>
      <p:pic>
        <p:nvPicPr>
          <p:cNvPr id="15" name="Picture 14" descr="Screen shot 2010-11-14 at 02.20.58.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638300"/>
            <a:ext cx="956338" cy="1045300"/>
          </a:xfrm>
          <a:prstGeom prst="rect">
            <a:avLst/>
          </a:prstGeom>
        </p:spPr>
      </p:pic>
      <p:pic>
        <p:nvPicPr>
          <p:cNvPr id="18" name="Picture 17"/>
          <p:cNvPicPr>
            <a:picLocks noChangeAspect="1"/>
          </p:cNvPicPr>
          <p:nvPr/>
        </p:nvPicPr>
        <p:blipFill>
          <a:blip r:embed="rId10"/>
          <a:stretch>
            <a:fillRect/>
          </a:stretch>
        </p:blipFill>
        <p:spPr>
          <a:xfrm>
            <a:off x="0" y="5158690"/>
            <a:ext cx="1058494" cy="926182"/>
          </a:xfrm>
          <a:prstGeom prst="rect">
            <a:avLst/>
          </a:prstGeom>
        </p:spPr>
      </p:pic>
    </p:spTree>
    <p:extLst>
      <p:ext uri="{BB962C8B-B14F-4D97-AF65-F5344CB8AC3E}">
        <p14:creationId xmlns:p14="http://schemas.microsoft.com/office/powerpoint/2010/main" val="356529901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 DoD Persinscom Palicci 1991 B"/>
          <p:cNvPicPr>
            <a:picLocks noGrp="1" noChangeAspect="1"/>
          </p:cNvPicPr>
          <p:nvPr>
            <p:ph idx="1"/>
          </p:nvPr>
        </p:nvPicPr>
        <p:blipFill>
          <a:blip r:embed="rId2">
            <a:alphaModFix/>
            <a:lum bright="20000" contrast="55000"/>
          </a:blip>
          <a:stretch>
            <a:fillRect/>
          </a:stretch>
        </p:blipFill>
        <p:spPr>
          <a:xfrm>
            <a:off x="46465" y="41660"/>
            <a:ext cx="9067800" cy="6800850"/>
          </a:xfrm>
        </p:spPr>
      </p:pic>
      <p:sp>
        <p:nvSpPr>
          <p:cNvPr id="3" name="TextBox 2"/>
          <p:cNvSpPr txBox="1"/>
          <p:nvPr/>
        </p:nvSpPr>
        <p:spPr>
          <a:xfrm>
            <a:off x="152400" y="0"/>
            <a:ext cx="4430607" cy="369332"/>
          </a:xfrm>
          <a:prstGeom prst="rect">
            <a:avLst/>
          </a:prstGeom>
          <a:noFill/>
        </p:spPr>
        <p:txBody>
          <a:bodyPr wrap="none" rtlCol="0">
            <a:spAutoFit/>
          </a:bodyPr>
          <a:lstStyle/>
          <a:p>
            <a:r>
              <a:rPr lang="en-GB" dirty="0" smtClean="0"/>
              <a:t>“I kill men for a living!    ( General </a:t>
            </a:r>
            <a:r>
              <a:rPr lang="en-GB" dirty="0" err="1" smtClean="0"/>
              <a:t>Pellicci</a:t>
            </a:r>
            <a:r>
              <a:rPr lang="en-GB" dirty="0" smtClean="0"/>
              <a:t>)</a:t>
            </a:r>
            <a:endParaRPr lang="en-GB" dirty="0"/>
          </a:p>
        </p:txBody>
      </p:sp>
      <p:sp>
        <p:nvSpPr>
          <p:cNvPr id="2" name="Date Placeholder 1"/>
          <p:cNvSpPr>
            <a:spLocks noGrp="1"/>
          </p:cNvSpPr>
          <p:nvPr>
            <p:ph type="dt" sz="half" idx="10"/>
          </p:nvPr>
        </p:nvSpPr>
        <p:spPr/>
        <p:txBody>
          <a:bodyPr/>
          <a:lstStyle/>
          <a:p>
            <a:fld id="{4C9283F8-05A8-314C-B5EE-001DCDCA3C30}" type="datetime3">
              <a:rPr lang="en-GB" smtClean="0"/>
              <a:t>8 March 2011</a:t>
            </a:fld>
            <a:endParaRPr lang="en-GB"/>
          </a:p>
        </p:txBody>
      </p:sp>
      <p:sp>
        <p:nvSpPr>
          <p:cNvPr id="5" name="Footer Placeholder 4"/>
          <p:cNvSpPr>
            <a:spLocks noGrp="1"/>
          </p:cNvSpPr>
          <p:nvPr>
            <p:ph type="ftr" sz="quarter" idx="11"/>
          </p:nvPr>
        </p:nvSpPr>
        <p:spPr/>
        <p:txBody>
          <a:bodyPr/>
          <a:lstStyle/>
          <a:p>
            <a:r>
              <a:rPr lang="en-GB" smtClean="0"/>
              <a:t>© Gilb.com</a:t>
            </a:r>
            <a:endParaRPr lang="en-GB"/>
          </a:p>
        </p:txBody>
      </p:sp>
      <p:sp>
        <p:nvSpPr>
          <p:cNvPr id="6" name="Slide Number Placeholder 5"/>
          <p:cNvSpPr>
            <a:spLocks noGrp="1"/>
          </p:cNvSpPr>
          <p:nvPr>
            <p:ph type="sldNum" sz="quarter" idx="12"/>
          </p:nvPr>
        </p:nvSpPr>
        <p:spPr/>
        <p:txBody>
          <a:bodyPr/>
          <a:lstStyle/>
          <a:p>
            <a:fld id="{36A9CB9B-2144-7A44-BAF1-7CCE137738C3}" type="slidenum">
              <a:rPr lang="en-GB" smtClean="0"/>
              <a:t>62</a:t>
            </a:fld>
            <a:endParaRPr lang="en-GB"/>
          </a:p>
        </p:txBody>
      </p:sp>
    </p:spTree>
    <p:extLst>
      <p:ext uri="{BB962C8B-B14F-4D97-AF65-F5344CB8AC3E}">
        <p14:creationId xmlns:p14="http://schemas.microsoft.com/office/powerpoint/2010/main" val="60955728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371522" cy="1143000"/>
          </a:xfrm>
        </p:spPr>
        <p:txBody>
          <a:bodyPr>
            <a:normAutofit/>
          </a:bodyPr>
          <a:lstStyle/>
          <a:p>
            <a:r>
              <a:rPr lang="en-US" sz="2800" dirty="0" smtClean="0"/>
              <a:t>Decomposition Principles</a:t>
            </a:r>
            <a:br>
              <a:rPr lang="en-US" sz="2800" dirty="0" smtClean="0"/>
            </a:br>
            <a:r>
              <a:rPr lang="en-US" sz="2800" dirty="0" smtClean="0"/>
              <a:t>A Teachable Discipline</a:t>
            </a:r>
            <a:endParaRPr lang="en-US" sz="2800" dirty="0"/>
          </a:p>
        </p:txBody>
      </p:sp>
      <p:pic>
        <p:nvPicPr>
          <p:cNvPr id="6" name="Content Placeholder 5" descr="Screen shot 2010-11-14 at 00.10.43.png"/>
          <p:cNvPicPr>
            <a:picLocks noGrp="1" noChangeAspect="1"/>
          </p:cNvPicPr>
          <p:nvPr>
            <p:ph sz="half" idx="1"/>
          </p:nvPr>
        </p:nvPicPr>
        <p:blipFill>
          <a:blip r:embed="rId3">
            <a:extLst>
              <a:ext uri="{28A0092B-C50C-407E-A947-70E740481C1C}">
                <a14:useLocalDpi xmlns:a14="http://schemas.microsoft.com/office/drawing/2010/main" val="0"/>
              </a:ext>
            </a:extLst>
          </a:blip>
          <a:srcRect t="8691" b="8691"/>
          <a:stretch>
            <a:fillRect/>
          </a:stretch>
        </p:blipFill>
        <p:spPr>
          <a:xfrm>
            <a:off x="347454" y="1396360"/>
            <a:ext cx="4038600" cy="4525963"/>
          </a:xfrm>
        </p:spPr>
      </p:pic>
      <p:sp>
        <p:nvSpPr>
          <p:cNvPr id="5" name="Content Placeholder 4"/>
          <p:cNvSpPr>
            <a:spLocks noGrp="1"/>
          </p:cNvSpPr>
          <p:nvPr>
            <p:ph sz="half" idx="2"/>
          </p:nvPr>
        </p:nvSpPr>
        <p:spPr>
          <a:xfrm>
            <a:off x="4648200" y="70798"/>
            <a:ext cx="4495800" cy="6467724"/>
          </a:xfrm>
        </p:spPr>
        <p:txBody>
          <a:bodyPr>
            <a:noAutofit/>
          </a:bodyPr>
          <a:lstStyle/>
          <a:p>
            <a:pPr marL="0" indent="0" algn="ctr">
              <a:buNone/>
            </a:pPr>
            <a:r>
              <a:rPr lang="en-GB" sz="1000" b="1" dirty="0">
                <a:latin typeface="Arial Black"/>
                <a:cs typeface="Arial Black"/>
              </a:rPr>
              <a:t>How to decompose systems into small evolutionary steps</a:t>
            </a:r>
            <a:r>
              <a:rPr lang="en-GB" sz="1000" b="1" dirty="0" smtClean="0">
                <a:latin typeface="Arial Black"/>
                <a:cs typeface="Arial Black"/>
              </a:rPr>
              <a:t>:</a:t>
            </a:r>
          </a:p>
          <a:p>
            <a:pPr marL="0" indent="0">
              <a:buNone/>
            </a:pPr>
            <a:r>
              <a:rPr lang="en-GB" sz="1000" b="1" dirty="0"/>
              <a:t>	</a:t>
            </a:r>
            <a:r>
              <a:rPr lang="en-GB" sz="1000" b="1" dirty="0" smtClean="0"/>
              <a:t>		 </a:t>
            </a:r>
            <a:r>
              <a:rPr lang="en-GB" sz="1000" b="1" dirty="0"/>
              <a:t>some principles to apply:</a:t>
            </a:r>
            <a:endParaRPr lang="en-US" sz="1000" b="1" dirty="0"/>
          </a:p>
          <a:p>
            <a:pPr marL="0" indent="0">
              <a:buNone/>
            </a:pPr>
            <a:r>
              <a:rPr lang="en-GB" sz="1000" b="1" dirty="0"/>
              <a:t>1• </a:t>
            </a:r>
            <a:r>
              <a:rPr lang="en-GB" sz="1000" b="1" i="1" dirty="0"/>
              <a:t>Believe</a:t>
            </a:r>
            <a:r>
              <a:rPr lang="en-GB" sz="1000" b="1" dirty="0"/>
              <a:t> there is a way to do it, you just have not </a:t>
            </a:r>
            <a:r>
              <a:rPr lang="en-GB" sz="1000" b="1" i="1" dirty="0"/>
              <a:t>found</a:t>
            </a:r>
            <a:r>
              <a:rPr lang="en-GB" sz="1000" b="1" dirty="0"/>
              <a:t> it yet!</a:t>
            </a:r>
            <a:endParaRPr lang="en-US" sz="1000" b="1" dirty="0"/>
          </a:p>
          <a:p>
            <a:pPr marL="0" indent="0">
              <a:buNone/>
            </a:pPr>
            <a:r>
              <a:rPr lang="en-GB" sz="1000" b="1" dirty="0"/>
              <a:t>2• </a:t>
            </a:r>
            <a:r>
              <a:rPr lang="en-GB" sz="1000" b="1" i="1" dirty="0"/>
              <a:t>Identify</a:t>
            </a:r>
            <a:r>
              <a:rPr lang="en-GB" sz="1000" b="1" dirty="0"/>
              <a:t> obstacles, but don't use them as excuses: use your imagination to get </a:t>
            </a:r>
            <a:r>
              <a:rPr lang="en-GB" sz="1000" b="1" i="1" dirty="0"/>
              <a:t>rid</a:t>
            </a:r>
            <a:r>
              <a:rPr lang="en-GB" sz="1000" b="1" dirty="0"/>
              <a:t> of them!</a:t>
            </a:r>
            <a:endParaRPr lang="en-US" sz="1000" b="1" dirty="0"/>
          </a:p>
          <a:p>
            <a:pPr marL="0" indent="0">
              <a:buNone/>
            </a:pPr>
            <a:r>
              <a:rPr lang="en-GB" sz="1000" b="1" dirty="0"/>
              <a:t>3• Focus on </a:t>
            </a:r>
            <a:r>
              <a:rPr lang="en-GB" sz="1000" b="1" i="1" dirty="0"/>
              <a:t>some usefulness</a:t>
            </a:r>
            <a:r>
              <a:rPr lang="en-GB" sz="1000" b="1" dirty="0"/>
              <a:t> for the user or customer, however small.</a:t>
            </a:r>
            <a:endParaRPr lang="en-US" sz="1000" b="1" dirty="0"/>
          </a:p>
          <a:p>
            <a:pPr marL="0" indent="0">
              <a:buNone/>
            </a:pPr>
            <a:r>
              <a:rPr lang="en-GB" sz="1000" b="1" dirty="0"/>
              <a:t>4• Do </a:t>
            </a:r>
            <a:r>
              <a:rPr lang="en-GB" sz="1000" b="1" u="sng" dirty="0"/>
              <a:t>not</a:t>
            </a:r>
            <a:r>
              <a:rPr lang="en-GB" sz="1000" b="1" dirty="0"/>
              <a:t> focus on the design ideas themselves, they are distracting, especially for small initial cycles. Sometimes you have to ignore them entirely in the short term!</a:t>
            </a:r>
            <a:endParaRPr lang="en-US" sz="1000" b="1" dirty="0"/>
          </a:p>
          <a:p>
            <a:pPr marL="0" indent="0">
              <a:buNone/>
            </a:pPr>
            <a:r>
              <a:rPr lang="en-GB" sz="1000" b="1" dirty="0"/>
              <a:t>5• Think; one customer, tomorrow, one interesting improvement.  </a:t>
            </a:r>
            <a:endParaRPr lang="en-US" sz="1000" b="1" dirty="0"/>
          </a:p>
          <a:p>
            <a:pPr marL="0" indent="0">
              <a:buNone/>
            </a:pPr>
            <a:r>
              <a:rPr lang="en-GB" sz="1000" b="1" dirty="0"/>
              <a:t>6• Focus on the </a:t>
            </a:r>
            <a:r>
              <a:rPr lang="en-GB" sz="1000" b="1" i="1" dirty="0"/>
              <a:t>results</a:t>
            </a:r>
            <a:r>
              <a:rPr lang="en-GB" sz="1000" b="1" dirty="0"/>
              <a:t> (which you should have defined in your goals, moving toward target levels).</a:t>
            </a:r>
            <a:endParaRPr lang="en-US" sz="1000" b="1" dirty="0"/>
          </a:p>
          <a:p>
            <a:pPr marL="0" indent="0">
              <a:buNone/>
            </a:pPr>
            <a:r>
              <a:rPr lang="en-GB" sz="1000" b="1" dirty="0"/>
              <a:t>7• Don't be afraid to use temporary-scaffolding designs. Their cost must be seen in the light of the value of making some progress, and getting practical  experience.</a:t>
            </a:r>
            <a:endParaRPr lang="en-US" sz="1000" b="1" dirty="0"/>
          </a:p>
          <a:p>
            <a:pPr marL="0" indent="0">
              <a:buNone/>
            </a:pPr>
            <a:r>
              <a:rPr lang="en-GB" sz="1000" b="1" dirty="0"/>
              <a:t>8• Don't be worried that your design is inelegant; it is results  that count, not style.</a:t>
            </a:r>
            <a:endParaRPr lang="en-US" sz="1000" b="1" dirty="0"/>
          </a:p>
          <a:p>
            <a:pPr marL="0" indent="0">
              <a:buNone/>
            </a:pPr>
            <a:r>
              <a:rPr lang="en-GB" sz="1000" b="1" dirty="0"/>
              <a:t>9• Don't be afraid that the customer won't like it. </a:t>
            </a:r>
            <a:r>
              <a:rPr lang="en-GB" sz="1000" b="1" i="1" dirty="0"/>
              <a:t>If</a:t>
            </a:r>
            <a:r>
              <a:rPr lang="en-GB" sz="1000" b="1" dirty="0"/>
              <a:t> you are focusing on results </a:t>
            </a:r>
            <a:r>
              <a:rPr lang="en-GB" sz="1000" b="1" i="1" dirty="0"/>
              <a:t>they want</a:t>
            </a:r>
            <a:r>
              <a:rPr lang="en-GB" sz="1000" b="1" dirty="0"/>
              <a:t>, then by definition, </a:t>
            </a:r>
            <a:r>
              <a:rPr lang="en-GB" sz="1000" b="1" i="1" dirty="0"/>
              <a:t>they</a:t>
            </a:r>
            <a:r>
              <a:rPr lang="en-GB" sz="1000" b="1" dirty="0"/>
              <a:t> should like it. If you are not, then </a:t>
            </a:r>
            <a:r>
              <a:rPr lang="en-GB" sz="1000" b="1" i="1" dirty="0"/>
              <a:t>do</a:t>
            </a:r>
            <a:r>
              <a:rPr lang="en-GB" sz="1000" b="1" dirty="0"/>
              <a:t>!</a:t>
            </a:r>
            <a:endParaRPr lang="en-US" sz="1000" b="1" dirty="0"/>
          </a:p>
          <a:p>
            <a:pPr marL="0" indent="0">
              <a:buNone/>
            </a:pPr>
            <a:r>
              <a:rPr lang="en-GB" sz="1000" b="1" dirty="0"/>
              <a:t>10• Don't get so worried about "what might happen afterwards" that you can make  no practical progress. </a:t>
            </a:r>
            <a:endParaRPr lang="en-US" sz="1000" b="1" dirty="0"/>
          </a:p>
          <a:p>
            <a:pPr marL="0" indent="0">
              <a:buNone/>
            </a:pPr>
            <a:r>
              <a:rPr lang="en-GB" sz="1000" b="1" dirty="0"/>
              <a:t>11• You cannot foresee everything. Don't even </a:t>
            </a:r>
            <a:r>
              <a:rPr lang="en-GB" sz="1000" b="1" i="1" dirty="0"/>
              <a:t>think</a:t>
            </a:r>
            <a:r>
              <a:rPr lang="en-GB" sz="1000" b="1" dirty="0"/>
              <a:t> about it!</a:t>
            </a:r>
            <a:endParaRPr lang="en-US" sz="1000" b="1" dirty="0"/>
          </a:p>
          <a:p>
            <a:pPr marL="0" indent="0">
              <a:buNone/>
            </a:pPr>
            <a:r>
              <a:rPr lang="en-GB" sz="1000" b="1" dirty="0"/>
              <a:t>12• If you focus on helping your customer in practice, </a:t>
            </a:r>
            <a:r>
              <a:rPr lang="en-GB" sz="1000" b="1" i="1" dirty="0"/>
              <a:t>now</a:t>
            </a:r>
            <a:r>
              <a:rPr lang="en-GB" sz="1000" b="1" dirty="0"/>
              <a:t>, where they </a:t>
            </a:r>
            <a:r>
              <a:rPr lang="en-GB" sz="1000" b="1" i="1" dirty="0"/>
              <a:t>really</a:t>
            </a:r>
            <a:r>
              <a:rPr lang="en-GB" sz="1000" b="1" dirty="0"/>
              <a:t> need it, you will be forgiven a lot of ‘sins’!</a:t>
            </a:r>
            <a:endParaRPr lang="en-US" sz="1000" b="1" dirty="0"/>
          </a:p>
          <a:p>
            <a:pPr marL="0" indent="0">
              <a:buNone/>
            </a:pPr>
            <a:r>
              <a:rPr lang="en-GB" sz="1000" b="1" dirty="0"/>
              <a:t>13•  You can understand things much better, by getting </a:t>
            </a:r>
            <a:r>
              <a:rPr lang="en-GB" sz="1000" b="1" i="1" dirty="0"/>
              <a:t>some</a:t>
            </a:r>
            <a:r>
              <a:rPr lang="en-GB" sz="1000" b="1" dirty="0"/>
              <a:t> practical experience (and removing </a:t>
            </a:r>
            <a:r>
              <a:rPr lang="en-GB" sz="1000" b="1" i="1" dirty="0"/>
              <a:t>some</a:t>
            </a:r>
            <a:r>
              <a:rPr lang="en-GB" sz="1000" b="1" dirty="0"/>
              <a:t> of your fears).</a:t>
            </a:r>
            <a:endParaRPr lang="en-US" sz="1000" b="1" dirty="0"/>
          </a:p>
          <a:p>
            <a:pPr marL="0" indent="0">
              <a:buNone/>
            </a:pPr>
            <a:r>
              <a:rPr lang="en-GB" sz="1000" b="1" dirty="0"/>
              <a:t>14• Do </a:t>
            </a:r>
            <a:r>
              <a:rPr lang="en-GB" sz="1000" b="1" i="1" dirty="0"/>
              <a:t>early</a:t>
            </a:r>
            <a:r>
              <a:rPr lang="en-GB" sz="1000" b="1" dirty="0"/>
              <a:t> cycles, on willing local mature parts of your user community.</a:t>
            </a:r>
            <a:endParaRPr lang="en-US" sz="1000" b="1" dirty="0"/>
          </a:p>
          <a:p>
            <a:pPr marL="0" indent="0">
              <a:buNone/>
            </a:pPr>
            <a:r>
              <a:rPr lang="en-GB" sz="1000" b="1" dirty="0"/>
              <a:t>15• When some cycles, like a purchase-order cycle, take a long time, initiate them  early, and do other useful cycles while you wait.</a:t>
            </a:r>
            <a:endParaRPr lang="en-US" sz="1000" b="1" dirty="0"/>
          </a:p>
          <a:p>
            <a:pPr marL="0" indent="0">
              <a:buNone/>
            </a:pPr>
            <a:r>
              <a:rPr lang="en-GB" sz="1000" b="1" dirty="0"/>
              <a:t>16• If something seems to need to wait for ‘the big new system’, ask if you cannot  usefully do it with the ‘awful old system’, so as to pilot it realistically, and  perhaps alleviate some 'pain' in the old system.</a:t>
            </a:r>
            <a:endParaRPr lang="en-US" sz="1000" b="1" dirty="0"/>
          </a:p>
          <a:p>
            <a:pPr marL="0" indent="0">
              <a:buNone/>
            </a:pPr>
            <a:r>
              <a:rPr lang="en-GB" sz="1000" b="1" dirty="0"/>
              <a:t>17• If something seems too costly to buy, for limited initial use, see if you can  negotiate some kind of ‘pay as you really use’ contract. Most suppliers would  like to do this to get your patronage, and to avoid competitors making the same  deal.</a:t>
            </a:r>
            <a:endParaRPr lang="en-US" sz="1000" b="1" dirty="0"/>
          </a:p>
          <a:p>
            <a:pPr marL="0" indent="0">
              <a:buNone/>
            </a:pPr>
            <a:r>
              <a:rPr lang="en-GB" sz="1000" b="1" dirty="0"/>
              <a:t>18• If </a:t>
            </a:r>
            <a:r>
              <a:rPr lang="en-GB" sz="1000" b="1" i="1" dirty="0"/>
              <a:t>you</a:t>
            </a:r>
            <a:r>
              <a:rPr lang="en-GB" sz="1000" b="1" dirty="0"/>
              <a:t> can't think of some useful small cycles, then talk directly with the real  ‘customer’ or end user. They probably have dozens of suggestions.</a:t>
            </a:r>
            <a:endParaRPr lang="en-US" sz="1000" b="1" dirty="0"/>
          </a:p>
          <a:p>
            <a:pPr marL="0" indent="0">
              <a:buNone/>
            </a:pPr>
            <a:r>
              <a:rPr lang="en-GB" sz="1000" b="1" dirty="0"/>
              <a:t>19• Talk with end users in </a:t>
            </a:r>
            <a:r>
              <a:rPr lang="en-GB" sz="1000" b="1" i="1" dirty="0"/>
              <a:t>any</a:t>
            </a:r>
            <a:r>
              <a:rPr lang="en-GB" sz="1000" b="1" dirty="0"/>
              <a:t> case, they have insights you need.</a:t>
            </a:r>
            <a:endParaRPr lang="en-US" sz="1000" b="1" dirty="0"/>
          </a:p>
          <a:p>
            <a:pPr marL="0" indent="0">
              <a:buNone/>
            </a:pPr>
            <a:r>
              <a:rPr lang="en-GB" sz="1000" b="1" dirty="0"/>
              <a:t>20• Don't be afraid to use the old system and the old ‘culture’ as a launching  platform for the radical new system. There is a lot of merit in this, and many people overlook it.</a:t>
            </a:r>
            <a:endParaRPr lang="en-US" sz="1000" b="1" dirty="0"/>
          </a:p>
          <a:p>
            <a:pPr marL="0" indent="0">
              <a:buNone/>
            </a:pPr>
            <a:r>
              <a:rPr lang="en-GB" sz="1000" b="1" dirty="0"/>
              <a:t>I have never seen an exception in 33 years of doing this with many varied cultures. Oh Ye of little faith!</a:t>
            </a:r>
            <a:endParaRPr lang="en-US" sz="1000" b="1" dirty="0"/>
          </a:p>
          <a:p>
            <a:pPr marL="0" indent="0">
              <a:buNone/>
            </a:pPr>
            <a:endParaRPr lang="en-US" sz="1000" b="1" dirty="0"/>
          </a:p>
        </p:txBody>
      </p:sp>
      <p:sp>
        <p:nvSpPr>
          <p:cNvPr id="7" name="TextBox 6"/>
          <p:cNvSpPr txBox="1"/>
          <p:nvPr/>
        </p:nvSpPr>
        <p:spPr>
          <a:xfrm>
            <a:off x="235165" y="6209244"/>
            <a:ext cx="4593557" cy="523220"/>
          </a:xfrm>
          <a:prstGeom prst="rect">
            <a:avLst/>
          </a:prstGeom>
          <a:noFill/>
        </p:spPr>
        <p:txBody>
          <a:bodyPr wrap="square" rtlCol="0">
            <a:spAutoFit/>
          </a:bodyPr>
          <a:lstStyle/>
          <a:p>
            <a:pPr algn="ctr"/>
            <a:r>
              <a:rPr lang="en-US" sz="1400" dirty="0"/>
              <a:t>http://</a:t>
            </a:r>
            <a:r>
              <a:rPr lang="en-US" sz="1400" dirty="0" err="1"/>
              <a:t>www.gilb.com</a:t>
            </a:r>
            <a:r>
              <a:rPr lang="en-US" sz="1400" dirty="0"/>
              <a:t>/</a:t>
            </a:r>
            <a:r>
              <a:rPr lang="en-US" sz="1400" dirty="0" err="1"/>
              <a:t>tiki-download_file.php?fileId</a:t>
            </a:r>
            <a:r>
              <a:rPr lang="en-US" sz="1400" dirty="0"/>
              <a:t>=41</a:t>
            </a:r>
          </a:p>
          <a:p>
            <a:pPr algn="ctr"/>
            <a:endParaRPr lang="en-US" sz="1400" dirty="0"/>
          </a:p>
        </p:txBody>
      </p:sp>
      <p:pic>
        <p:nvPicPr>
          <p:cNvPr id="8" name="Picture 7" descr="CE Cov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1032" y="2565105"/>
            <a:ext cx="1022968" cy="1293847"/>
          </a:xfrm>
          <a:prstGeom prst="rect">
            <a:avLst/>
          </a:prstGeom>
        </p:spPr>
      </p:pic>
      <p:sp>
        <p:nvSpPr>
          <p:cNvPr id="9" name="Date Placeholder 8"/>
          <p:cNvSpPr>
            <a:spLocks noGrp="1"/>
          </p:cNvSpPr>
          <p:nvPr>
            <p:ph type="dt" sz="half" idx="10"/>
          </p:nvPr>
        </p:nvSpPr>
        <p:spPr/>
        <p:txBody>
          <a:bodyPr/>
          <a:lstStyle/>
          <a:p>
            <a:fld id="{C1B20C53-0382-D842-9EF9-BCAD0D9F4159}" type="datetime3">
              <a:rPr lang="en-GB" smtClean="0"/>
              <a:t>8 March 2011</a:t>
            </a:fld>
            <a:endParaRPr lang="en-GB"/>
          </a:p>
        </p:txBody>
      </p:sp>
      <p:sp>
        <p:nvSpPr>
          <p:cNvPr id="10" name="Footer Placeholder 9"/>
          <p:cNvSpPr>
            <a:spLocks noGrp="1"/>
          </p:cNvSpPr>
          <p:nvPr>
            <p:ph type="ftr" sz="quarter" idx="11"/>
          </p:nvPr>
        </p:nvSpPr>
        <p:spPr/>
        <p:txBody>
          <a:bodyPr/>
          <a:lstStyle/>
          <a:p>
            <a:r>
              <a:rPr lang="en-GB" smtClean="0"/>
              <a:t>© Gilb.com</a:t>
            </a:r>
            <a:endParaRPr lang="en-GB"/>
          </a:p>
        </p:txBody>
      </p:sp>
      <p:sp>
        <p:nvSpPr>
          <p:cNvPr id="11" name="Slide Number Placeholder 10"/>
          <p:cNvSpPr>
            <a:spLocks noGrp="1"/>
          </p:cNvSpPr>
          <p:nvPr>
            <p:ph type="sldNum" sz="quarter" idx="12"/>
          </p:nvPr>
        </p:nvSpPr>
        <p:spPr/>
        <p:txBody>
          <a:bodyPr/>
          <a:lstStyle/>
          <a:p>
            <a:fld id="{36A9CB9B-2144-7A44-BAF1-7CCE137738C3}" type="slidenum">
              <a:rPr lang="en-GB" smtClean="0"/>
              <a:t>63</a:t>
            </a:fld>
            <a:endParaRPr lang="en-GB"/>
          </a:p>
        </p:txBody>
      </p:sp>
    </p:spTree>
    <p:extLst>
      <p:ext uri="{BB962C8B-B14F-4D97-AF65-F5344CB8AC3E}">
        <p14:creationId xmlns:p14="http://schemas.microsoft.com/office/powerpoint/2010/main" val="293067653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0130" name="Rectangle 2"/>
          <p:cNvSpPr>
            <a:spLocks noGrp="1" noChangeArrowheads="1"/>
          </p:cNvSpPr>
          <p:nvPr>
            <p:ph type="title"/>
          </p:nvPr>
        </p:nvSpPr>
        <p:spPr/>
        <p:txBody>
          <a:bodyPr/>
          <a:lstStyle/>
          <a:p>
            <a:pPr>
              <a:defRPr/>
            </a:pPr>
            <a:r>
              <a:rPr lang="en-US" dirty="0" smtClean="0">
                <a:ea typeface="+mj-ea"/>
                <a:cs typeface="+mj-cs"/>
              </a:rPr>
              <a:t>Rene Descartes on Focus</a:t>
            </a:r>
            <a:endParaRPr lang="en-US" dirty="0">
              <a:ea typeface="+mj-ea"/>
              <a:cs typeface="+mj-cs"/>
            </a:endParaRPr>
          </a:p>
        </p:txBody>
      </p:sp>
      <p:sp>
        <p:nvSpPr>
          <p:cNvPr id="250883" name="Rectangle 3"/>
          <p:cNvSpPr>
            <a:spLocks noGrp="1" noChangeArrowheads="1"/>
          </p:cNvSpPr>
          <p:nvPr>
            <p:ph type="body" idx="1"/>
          </p:nvPr>
        </p:nvSpPr>
        <p:spPr>
          <a:xfrm>
            <a:off x="457200" y="1753712"/>
            <a:ext cx="6477000" cy="4723287"/>
          </a:xfrm>
        </p:spPr>
        <p:txBody>
          <a:bodyPr/>
          <a:lstStyle/>
          <a:p>
            <a:pPr>
              <a:lnSpc>
                <a:spcPct val="90000"/>
              </a:lnSpc>
            </a:pPr>
            <a:r>
              <a:rPr lang="en-US" dirty="0">
                <a:latin typeface="Arial Black"/>
                <a:cs typeface="Arial Black"/>
              </a:rPr>
              <a:t>“We should bring the whole force of our minds </a:t>
            </a:r>
            <a:endParaRPr lang="en-US" dirty="0" smtClean="0">
              <a:latin typeface="Arial Black"/>
              <a:cs typeface="Arial Black"/>
            </a:endParaRPr>
          </a:p>
          <a:p>
            <a:pPr lvl="1">
              <a:lnSpc>
                <a:spcPct val="90000"/>
              </a:lnSpc>
            </a:pPr>
            <a:r>
              <a:rPr lang="en-US" dirty="0" smtClean="0">
                <a:latin typeface="Arial Black"/>
                <a:cs typeface="Arial Black"/>
              </a:rPr>
              <a:t>to </a:t>
            </a:r>
            <a:r>
              <a:rPr lang="en-US" dirty="0">
                <a:latin typeface="Arial Black"/>
                <a:cs typeface="Arial Black"/>
              </a:rPr>
              <a:t>bear upon the most minute and simple details </a:t>
            </a:r>
            <a:endParaRPr lang="en-US" dirty="0" smtClean="0">
              <a:latin typeface="Arial Black"/>
              <a:cs typeface="Arial Black"/>
            </a:endParaRPr>
          </a:p>
          <a:p>
            <a:pPr lvl="1">
              <a:lnSpc>
                <a:spcPct val="90000"/>
              </a:lnSpc>
            </a:pPr>
            <a:r>
              <a:rPr lang="en-US" dirty="0" smtClean="0">
                <a:latin typeface="Arial Black"/>
                <a:cs typeface="Arial Black"/>
              </a:rPr>
              <a:t>and </a:t>
            </a:r>
            <a:r>
              <a:rPr lang="en-US" dirty="0">
                <a:latin typeface="Arial Black"/>
                <a:cs typeface="Arial Black"/>
              </a:rPr>
              <a:t>to dwell upon them for a long time </a:t>
            </a:r>
            <a:endParaRPr lang="en-US" dirty="0" smtClean="0">
              <a:latin typeface="Arial Black"/>
              <a:cs typeface="Arial Black"/>
            </a:endParaRPr>
          </a:p>
          <a:p>
            <a:pPr lvl="1">
              <a:lnSpc>
                <a:spcPct val="90000"/>
              </a:lnSpc>
            </a:pPr>
            <a:r>
              <a:rPr lang="en-US" dirty="0" smtClean="0">
                <a:latin typeface="Arial Black"/>
                <a:cs typeface="Arial Black"/>
              </a:rPr>
              <a:t>so </a:t>
            </a:r>
            <a:r>
              <a:rPr lang="en-US" dirty="0">
                <a:latin typeface="Arial Black"/>
                <a:cs typeface="Arial Black"/>
              </a:rPr>
              <a:t>that we become accustomed to perceive the truth clearly and distinctly.”</a:t>
            </a:r>
          </a:p>
          <a:p>
            <a:pPr>
              <a:lnSpc>
                <a:spcPct val="90000"/>
              </a:lnSpc>
            </a:pPr>
            <a:r>
              <a:rPr lang="en-US" sz="1600" dirty="0">
                <a:latin typeface="Arial Black"/>
                <a:cs typeface="Arial Black"/>
              </a:rPr>
              <a:t>Rene Descartes, Rules for the Direction of the Mind, 1628</a:t>
            </a:r>
          </a:p>
        </p:txBody>
      </p:sp>
      <p:pic>
        <p:nvPicPr>
          <p:cNvPr id="250884" name="Picture 4"/>
          <p:cNvPicPr>
            <a:picLocks noChangeAspect="1" noChangeArrowheads="1"/>
          </p:cNvPicPr>
          <p:nvPr/>
        </p:nvPicPr>
        <p:blipFill>
          <a:blip r:embed="rId3"/>
          <a:srcRect/>
          <a:stretch>
            <a:fillRect/>
          </a:stretch>
        </p:blipFill>
        <p:spPr bwMode="auto">
          <a:xfrm>
            <a:off x="6858000" y="2743200"/>
            <a:ext cx="2286000" cy="2705100"/>
          </a:xfrm>
          <a:prstGeom prst="rect">
            <a:avLst/>
          </a:prstGeom>
          <a:noFill/>
          <a:ln w="9525">
            <a:noFill/>
            <a:miter lim="800000"/>
            <a:headEnd/>
            <a:tailEnd/>
          </a:ln>
        </p:spPr>
      </p:pic>
      <p:sp>
        <p:nvSpPr>
          <p:cNvPr id="250885" name="Rectangle 5"/>
          <p:cNvSpPr>
            <a:spLocks noChangeArrowheads="1"/>
          </p:cNvSpPr>
          <p:nvPr/>
        </p:nvSpPr>
        <p:spPr bwMode="auto">
          <a:xfrm>
            <a:off x="2038350" y="9166225"/>
            <a:ext cx="184150" cy="274638"/>
          </a:xfrm>
          <a:prstGeom prst="rect">
            <a:avLst/>
          </a:prstGeom>
          <a:noFill/>
          <a:ln w="12700" cap="sq">
            <a:noFill/>
            <a:miter lim="800000"/>
            <a:headEnd type="none" w="sm" len="sm"/>
            <a:tailEnd type="none" w="sm" len="sm"/>
          </a:ln>
        </p:spPr>
        <p:txBody>
          <a:bodyPr wrap="none">
            <a:prstTxWarp prst="textNoShape">
              <a:avLst/>
            </a:prstTxWarp>
            <a:spAutoFit/>
          </a:bodyPr>
          <a:lstStyle/>
          <a:p>
            <a:pPr algn="l">
              <a:spcBef>
                <a:spcPct val="30000"/>
              </a:spcBef>
            </a:pPr>
            <a:endParaRPr lang="nb-NO" sz="1200" b="0">
              <a:latin typeface="Times New Roman" pitchFamily="-65" charset="0"/>
            </a:endParaRPr>
          </a:p>
        </p:txBody>
      </p:sp>
      <p:sp>
        <p:nvSpPr>
          <p:cNvPr id="2" name="Date Placeholder 1"/>
          <p:cNvSpPr>
            <a:spLocks noGrp="1"/>
          </p:cNvSpPr>
          <p:nvPr>
            <p:ph type="dt" sz="half" idx="10"/>
          </p:nvPr>
        </p:nvSpPr>
        <p:spPr/>
        <p:txBody>
          <a:bodyPr/>
          <a:lstStyle/>
          <a:p>
            <a:fld id="{DA90CE5C-03C9-B346-8936-36D463F9876D}" type="datetime3">
              <a:rPr lang="en-GB" smtClean="0"/>
              <a:t>8 March 2011</a:t>
            </a:fld>
            <a:endParaRPr lang="en-GB"/>
          </a:p>
        </p:txBody>
      </p:sp>
      <p:sp>
        <p:nvSpPr>
          <p:cNvPr id="3" name="Footer Placeholder 2"/>
          <p:cNvSpPr>
            <a:spLocks noGrp="1"/>
          </p:cNvSpPr>
          <p:nvPr>
            <p:ph type="ftr" sz="quarter" idx="11"/>
          </p:nvPr>
        </p:nvSpPr>
        <p:spPr/>
        <p:txBody>
          <a:bodyPr/>
          <a:lstStyle/>
          <a:p>
            <a:r>
              <a:rPr lang="en-GB" smtClean="0"/>
              <a:t>© Gilb.com</a:t>
            </a:r>
            <a:endParaRPr lang="en-GB"/>
          </a:p>
        </p:txBody>
      </p:sp>
      <p:sp>
        <p:nvSpPr>
          <p:cNvPr id="4" name="Slide Number Placeholder 3"/>
          <p:cNvSpPr>
            <a:spLocks noGrp="1"/>
          </p:cNvSpPr>
          <p:nvPr>
            <p:ph type="sldNum" sz="quarter" idx="12"/>
          </p:nvPr>
        </p:nvSpPr>
        <p:spPr/>
        <p:txBody>
          <a:bodyPr/>
          <a:lstStyle/>
          <a:p>
            <a:fld id="{36A9CB9B-2144-7A44-BAF1-7CCE137738C3}" type="slidenum">
              <a:rPr lang="en-GB" smtClean="0"/>
              <a:t>64</a:t>
            </a:fld>
            <a:endParaRPr lang="en-GB"/>
          </a:p>
        </p:txBody>
      </p:sp>
    </p:spTree>
    <p:extLst>
      <p:ext uri="{BB962C8B-B14F-4D97-AF65-F5344CB8AC3E}">
        <p14:creationId xmlns:p14="http://schemas.microsoft.com/office/powerpoint/2010/main" val="40725630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748979" y="1944309"/>
            <a:ext cx="3533187" cy="3981056"/>
          </a:xfrm>
          <a:prstGeom prst="rect">
            <a:avLst/>
          </a:prstGeom>
        </p:spPr>
      </p:pic>
      <p:sp>
        <p:nvSpPr>
          <p:cNvPr id="203780" name="Rectangle 4"/>
          <p:cNvSpPr>
            <a:spLocks noGrp="1" noChangeArrowheads="1"/>
          </p:cNvSpPr>
          <p:nvPr>
            <p:ph type="body" idx="1"/>
          </p:nvPr>
        </p:nvSpPr>
        <p:spPr>
          <a:xfrm>
            <a:off x="0" y="1676400"/>
            <a:ext cx="5748979" cy="5181600"/>
          </a:xfrm>
        </p:spPr>
        <p:txBody>
          <a:bodyPr>
            <a:normAutofit fontScale="70000" lnSpcReduction="20000"/>
          </a:bodyPr>
          <a:lstStyle/>
          <a:p>
            <a:r>
              <a:rPr lang="en-US" sz="2100" dirty="0">
                <a:latin typeface="Arial Black"/>
                <a:cs typeface="Arial Black"/>
              </a:rPr>
              <a:t>That which remains quiet, is easy to handle.</a:t>
            </a:r>
          </a:p>
          <a:p>
            <a:r>
              <a:rPr lang="en-US" sz="2100" dirty="0">
                <a:latin typeface="Arial Black"/>
                <a:cs typeface="Arial Black"/>
              </a:rPr>
              <a:t>That which is not yet developed is easy to manage.</a:t>
            </a:r>
          </a:p>
          <a:p>
            <a:r>
              <a:rPr lang="en-US" sz="2100" dirty="0">
                <a:latin typeface="Arial Black"/>
                <a:cs typeface="Arial Black"/>
              </a:rPr>
              <a:t>That which is weak is easy to control.</a:t>
            </a:r>
          </a:p>
          <a:p>
            <a:r>
              <a:rPr lang="en-US" sz="2100" dirty="0">
                <a:latin typeface="Arial Black"/>
                <a:cs typeface="Arial Black"/>
              </a:rPr>
              <a:t>That which is still small is easy to direct.</a:t>
            </a:r>
          </a:p>
          <a:p>
            <a:r>
              <a:rPr lang="en-US" sz="2100" dirty="0">
                <a:latin typeface="Arial Black"/>
                <a:cs typeface="Arial Black"/>
              </a:rPr>
              <a:t>Deal with little troubles before they become big.</a:t>
            </a:r>
          </a:p>
          <a:p>
            <a:r>
              <a:rPr lang="en-US" sz="2100" dirty="0">
                <a:latin typeface="Arial Black"/>
                <a:cs typeface="Arial Black"/>
              </a:rPr>
              <a:t>Attend to little problems before they get out of hand.</a:t>
            </a:r>
          </a:p>
          <a:p>
            <a:pPr lvl="1"/>
            <a:r>
              <a:rPr lang="en-US" sz="1700" dirty="0">
                <a:latin typeface="Arial Black"/>
                <a:cs typeface="Arial Black"/>
              </a:rPr>
              <a:t>For the largest tree was once a sprout,</a:t>
            </a:r>
          </a:p>
          <a:p>
            <a:r>
              <a:rPr lang="en-US" sz="2100" dirty="0">
                <a:latin typeface="Arial Black"/>
                <a:cs typeface="Arial Black"/>
              </a:rPr>
              <a:t>the tallest tower started with the first brick,</a:t>
            </a:r>
          </a:p>
          <a:p>
            <a:r>
              <a:rPr lang="en-US" sz="2100" dirty="0">
                <a:latin typeface="Arial Black"/>
                <a:cs typeface="Arial Black"/>
              </a:rPr>
              <a:t>and the longest journey started with the first step.</a:t>
            </a:r>
          </a:p>
          <a:p>
            <a:pPr lvl="1"/>
            <a:endParaRPr lang="en-US" sz="1000" dirty="0" smtClean="0">
              <a:latin typeface="Arial Black"/>
              <a:ea typeface="ＭＳ Ｐゴシック" pitchFamily="-65" charset="-128"/>
              <a:cs typeface="Arial Black"/>
            </a:endParaRPr>
          </a:p>
          <a:p>
            <a:pPr lvl="1"/>
            <a:endParaRPr lang="en-US" sz="1000" dirty="0">
              <a:latin typeface="Arial Black"/>
              <a:ea typeface="ＭＳ Ｐゴシック" pitchFamily="-65" charset="-128"/>
              <a:cs typeface="Arial Black"/>
            </a:endParaRPr>
          </a:p>
          <a:p>
            <a:pPr lvl="1"/>
            <a:endParaRPr lang="en-US" sz="1000" dirty="0" smtClean="0">
              <a:latin typeface="Arial Black"/>
              <a:ea typeface="ＭＳ Ｐゴシック" pitchFamily="-65" charset="-128"/>
              <a:cs typeface="Arial Black"/>
            </a:endParaRPr>
          </a:p>
          <a:p>
            <a:pPr lvl="1"/>
            <a:r>
              <a:rPr lang="en-US" sz="1000" dirty="0" smtClean="0">
                <a:latin typeface="Arial Black"/>
                <a:ea typeface="ＭＳ Ｐゴシック" pitchFamily="-65" charset="-128"/>
                <a:cs typeface="Arial Black"/>
              </a:rPr>
              <a:t>From </a:t>
            </a:r>
            <a:r>
              <a:rPr lang="en-US" sz="1000" dirty="0">
                <a:latin typeface="Arial Black"/>
                <a:ea typeface="ＭＳ Ｐゴシック" pitchFamily="-65" charset="-128"/>
                <a:cs typeface="Arial Black"/>
              </a:rPr>
              <a:t>Lao Tzu in </a:t>
            </a:r>
            <a:r>
              <a:rPr lang="en-US" sz="1000" dirty="0" err="1">
                <a:latin typeface="Arial Black"/>
                <a:ea typeface="ＭＳ Ｐゴシック" pitchFamily="-65" charset="-128"/>
                <a:cs typeface="Arial Black"/>
              </a:rPr>
              <a:t>Bahn</a:t>
            </a:r>
            <a:r>
              <a:rPr lang="en-US" sz="1000" dirty="0">
                <a:latin typeface="Arial Black"/>
                <a:ea typeface="ＭＳ Ｐゴシック" pitchFamily="-65" charset="-128"/>
                <a:cs typeface="Arial Black"/>
              </a:rPr>
              <a:t>, 1980 (also quoted in Gilb, Principles of Software Engineering Management page 96), Penguin book</a:t>
            </a:r>
          </a:p>
          <a:p>
            <a:endParaRPr lang="en-US" sz="2100" dirty="0">
              <a:latin typeface="Arial Black"/>
              <a:cs typeface="Arial Black"/>
            </a:endParaRPr>
          </a:p>
        </p:txBody>
      </p:sp>
      <p:graphicFrame>
        <p:nvGraphicFramePr>
          <p:cNvPr id="203778" name="Object 2"/>
          <p:cNvGraphicFramePr>
            <a:graphicFrameLocks noChangeAspect="1"/>
          </p:cNvGraphicFramePr>
          <p:nvPr>
            <p:extLst>
              <p:ext uri="{D42A27DB-BD31-4B8C-83A1-F6EECF244321}">
                <p14:modId xmlns:p14="http://schemas.microsoft.com/office/powerpoint/2010/main" val="891377513"/>
              </p:ext>
            </p:extLst>
          </p:nvPr>
        </p:nvGraphicFramePr>
        <p:xfrm>
          <a:off x="6902496" y="40440"/>
          <a:ext cx="2209800" cy="1644650"/>
        </p:xfrm>
        <a:graphic>
          <a:graphicData uri="http://schemas.openxmlformats.org/presentationml/2006/ole">
            <mc:AlternateContent xmlns:mc="http://schemas.openxmlformats.org/markup-compatibility/2006">
              <mc:Choice xmlns:v="urn:schemas-microsoft-com:vml" Requires="v">
                <p:oleObj spid="_x0000_s173067" r:id="rId5" imgW="4622800" imgH="3022600" progId="">
                  <p:embed/>
                </p:oleObj>
              </mc:Choice>
              <mc:Fallback>
                <p:oleObj r:id="rId5" imgW="4622800" imgH="30226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2496" y="40440"/>
                        <a:ext cx="2209800" cy="1644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07363" name="Rectangle 3"/>
          <p:cNvSpPr>
            <a:spLocks noGrp="1" noChangeArrowheads="1"/>
          </p:cNvSpPr>
          <p:nvPr>
            <p:ph type="title"/>
          </p:nvPr>
        </p:nvSpPr>
        <p:spPr>
          <a:xfrm>
            <a:off x="1438466" y="274638"/>
            <a:ext cx="4962333" cy="1143000"/>
          </a:xfrm>
        </p:spPr>
        <p:txBody>
          <a:bodyPr>
            <a:normAutofit fontScale="90000"/>
          </a:bodyPr>
          <a:lstStyle/>
          <a:p>
            <a:pPr>
              <a:defRPr/>
            </a:pPr>
            <a:r>
              <a:rPr lang="en-US" dirty="0">
                <a:ea typeface="+mj-ea"/>
                <a:cs typeface="+mj-cs"/>
              </a:rPr>
              <a:t>Tao Te </a:t>
            </a:r>
            <a:r>
              <a:rPr lang="en-US" dirty="0" err="1">
                <a:ea typeface="+mj-ea"/>
                <a:cs typeface="+mj-cs"/>
              </a:rPr>
              <a:t>Ching</a:t>
            </a:r>
            <a:r>
              <a:rPr lang="en-US" dirty="0">
                <a:ea typeface="+mj-ea"/>
                <a:cs typeface="+mj-cs"/>
              </a:rPr>
              <a:t> (500BC)</a:t>
            </a:r>
          </a:p>
        </p:txBody>
      </p:sp>
      <p:pic>
        <p:nvPicPr>
          <p:cNvPr id="3" name="Picture 2"/>
          <p:cNvPicPr>
            <a:picLocks noChangeAspect="1"/>
          </p:cNvPicPr>
          <p:nvPr/>
        </p:nvPicPr>
        <p:blipFill>
          <a:blip r:embed="rId7"/>
          <a:stretch>
            <a:fillRect/>
          </a:stretch>
        </p:blipFill>
        <p:spPr>
          <a:xfrm>
            <a:off x="1" y="1"/>
            <a:ext cx="1238535" cy="1652560"/>
          </a:xfrm>
          <a:prstGeom prst="rect">
            <a:avLst/>
          </a:prstGeom>
        </p:spPr>
      </p:pic>
      <p:sp>
        <p:nvSpPr>
          <p:cNvPr id="4" name="Date Placeholder 3"/>
          <p:cNvSpPr>
            <a:spLocks noGrp="1"/>
          </p:cNvSpPr>
          <p:nvPr>
            <p:ph type="dt" sz="half" idx="10"/>
          </p:nvPr>
        </p:nvSpPr>
        <p:spPr/>
        <p:txBody>
          <a:bodyPr/>
          <a:lstStyle/>
          <a:p>
            <a:fld id="{CFA17105-55DB-9643-A628-8983E6538D09}" type="datetime3">
              <a:rPr lang="en-GB" smtClean="0"/>
              <a:t>8 March 2011</a:t>
            </a:fld>
            <a:endParaRPr lang="en-GB"/>
          </a:p>
        </p:txBody>
      </p:sp>
      <p:sp>
        <p:nvSpPr>
          <p:cNvPr id="5" name="Footer Placeholder 4"/>
          <p:cNvSpPr>
            <a:spLocks noGrp="1"/>
          </p:cNvSpPr>
          <p:nvPr>
            <p:ph type="ftr" sz="quarter" idx="11"/>
          </p:nvPr>
        </p:nvSpPr>
        <p:spPr/>
        <p:txBody>
          <a:bodyPr/>
          <a:lstStyle/>
          <a:p>
            <a:r>
              <a:rPr lang="en-GB" smtClean="0"/>
              <a:t>© Gilb.com</a:t>
            </a:r>
            <a:endParaRPr lang="en-GB"/>
          </a:p>
        </p:txBody>
      </p:sp>
      <p:sp>
        <p:nvSpPr>
          <p:cNvPr id="6" name="Slide Number Placeholder 5"/>
          <p:cNvSpPr>
            <a:spLocks noGrp="1"/>
          </p:cNvSpPr>
          <p:nvPr>
            <p:ph type="sldNum" sz="quarter" idx="12"/>
          </p:nvPr>
        </p:nvSpPr>
        <p:spPr/>
        <p:txBody>
          <a:bodyPr/>
          <a:lstStyle/>
          <a:p>
            <a:fld id="{36A9CB9B-2144-7A44-BAF1-7CCE137738C3}" type="slidenum">
              <a:rPr lang="en-GB" smtClean="0"/>
              <a:t>65</a:t>
            </a:fld>
            <a:endParaRPr lang="en-GB"/>
          </a:p>
        </p:txBody>
      </p:sp>
    </p:spTree>
    <p:extLst>
      <p:ext uri="{BB962C8B-B14F-4D97-AF65-F5344CB8AC3E}">
        <p14:creationId xmlns:p14="http://schemas.microsoft.com/office/powerpoint/2010/main" val="408051981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What new useful things did your learn?</a:t>
            </a:r>
            <a:endParaRPr lang="en-GB" dirty="0"/>
          </a:p>
        </p:txBody>
      </p:sp>
      <p:sp>
        <p:nvSpPr>
          <p:cNvPr id="3" name="Text Placeholder 2"/>
          <p:cNvSpPr>
            <a:spLocks noGrp="1"/>
          </p:cNvSpPr>
          <p:nvPr>
            <p:ph type="body"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sp>
        <p:nvSpPr>
          <p:cNvPr id="5" name="Text Placeholder 4"/>
          <p:cNvSpPr>
            <a:spLocks noGrp="1"/>
          </p:cNvSpPr>
          <p:nvPr>
            <p:ph type="body" sz="quarter" idx="3"/>
          </p:nvPr>
        </p:nvSpPr>
        <p:spPr/>
        <p:txBody>
          <a:bodyPr/>
          <a:lstStyle/>
          <a:p>
            <a:endParaRPr lang="en-GB"/>
          </a:p>
        </p:txBody>
      </p:sp>
      <p:sp>
        <p:nvSpPr>
          <p:cNvPr id="6" name="Content Placeholder 5"/>
          <p:cNvSpPr>
            <a:spLocks noGrp="1"/>
          </p:cNvSpPr>
          <p:nvPr>
            <p:ph sz="quarter" idx="4"/>
          </p:nvPr>
        </p:nvSpPr>
        <p:spPr/>
        <p:txBody>
          <a:bodyPr/>
          <a:lstStyle/>
          <a:p>
            <a:endParaRPr lang="en-GB"/>
          </a:p>
        </p:txBody>
      </p:sp>
      <p:sp>
        <p:nvSpPr>
          <p:cNvPr id="7" name="Date Placeholder 6"/>
          <p:cNvSpPr>
            <a:spLocks noGrp="1"/>
          </p:cNvSpPr>
          <p:nvPr>
            <p:ph type="dt" sz="half" idx="10"/>
          </p:nvPr>
        </p:nvSpPr>
        <p:spPr/>
        <p:txBody>
          <a:bodyPr/>
          <a:lstStyle/>
          <a:p>
            <a:fld id="{906037CF-1240-714F-9742-DACFFD54F192}" type="datetime2">
              <a:rPr lang="en-US" smtClean="0"/>
              <a:pPr/>
              <a:t>Tuesday, 8 March 2011</a:t>
            </a:fld>
            <a:endParaRPr lang="en-GB"/>
          </a:p>
        </p:txBody>
      </p:sp>
      <p:sp>
        <p:nvSpPr>
          <p:cNvPr id="8" name="Footer Placeholder 7"/>
          <p:cNvSpPr>
            <a:spLocks noGrp="1"/>
          </p:cNvSpPr>
          <p:nvPr>
            <p:ph type="ftr" sz="quarter" idx="11"/>
          </p:nvPr>
        </p:nvSpPr>
        <p:spPr/>
        <p:txBody>
          <a:bodyPr/>
          <a:lstStyle/>
          <a:p>
            <a:r>
              <a:rPr lang="en-US" smtClean="0"/>
              <a:t>© Gilb.com</a:t>
            </a:r>
            <a:endParaRPr lang="en-GB"/>
          </a:p>
        </p:txBody>
      </p:sp>
      <p:sp>
        <p:nvSpPr>
          <p:cNvPr id="9" name="Slide Number Placeholder 8"/>
          <p:cNvSpPr>
            <a:spLocks noGrp="1"/>
          </p:cNvSpPr>
          <p:nvPr>
            <p:ph type="sldNum" sz="quarter" idx="12"/>
          </p:nvPr>
        </p:nvSpPr>
        <p:spPr/>
        <p:txBody>
          <a:bodyPr/>
          <a:lstStyle/>
          <a:p>
            <a:fld id="{1DD9AF87-53B6-FD4A-B2D3-CF1EEADDF73C}" type="slidenum">
              <a:rPr lang="en-GB" smtClean="0"/>
              <a:pPr/>
              <a:t>66</a:t>
            </a:fld>
            <a:endParaRPr lang="en-GB"/>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What Problems do you see in implementing these ideas in practice</a:t>
            </a:r>
            <a:endParaRPr lang="en-GB" dirty="0"/>
          </a:p>
        </p:txBody>
      </p:sp>
      <p:sp>
        <p:nvSpPr>
          <p:cNvPr id="3" name="Text Placeholder 2"/>
          <p:cNvSpPr>
            <a:spLocks noGrp="1"/>
          </p:cNvSpPr>
          <p:nvPr>
            <p:ph type="body"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sp>
        <p:nvSpPr>
          <p:cNvPr id="5" name="Text Placeholder 4"/>
          <p:cNvSpPr>
            <a:spLocks noGrp="1"/>
          </p:cNvSpPr>
          <p:nvPr>
            <p:ph type="body" sz="quarter" idx="3"/>
          </p:nvPr>
        </p:nvSpPr>
        <p:spPr/>
        <p:txBody>
          <a:bodyPr/>
          <a:lstStyle/>
          <a:p>
            <a:endParaRPr lang="en-GB"/>
          </a:p>
        </p:txBody>
      </p:sp>
      <p:sp>
        <p:nvSpPr>
          <p:cNvPr id="6" name="Content Placeholder 5"/>
          <p:cNvSpPr>
            <a:spLocks noGrp="1"/>
          </p:cNvSpPr>
          <p:nvPr>
            <p:ph sz="quarter" idx="4"/>
          </p:nvPr>
        </p:nvSpPr>
        <p:spPr/>
        <p:txBody>
          <a:bodyPr/>
          <a:lstStyle/>
          <a:p>
            <a:endParaRPr lang="en-GB"/>
          </a:p>
        </p:txBody>
      </p:sp>
      <p:sp>
        <p:nvSpPr>
          <p:cNvPr id="7" name="Date Placeholder 6"/>
          <p:cNvSpPr>
            <a:spLocks noGrp="1"/>
          </p:cNvSpPr>
          <p:nvPr>
            <p:ph type="dt" sz="half" idx="10"/>
          </p:nvPr>
        </p:nvSpPr>
        <p:spPr/>
        <p:txBody>
          <a:bodyPr/>
          <a:lstStyle/>
          <a:p>
            <a:fld id="{906037CF-1240-714F-9742-DACFFD54F192}" type="datetime2">
              <a:rPr lang="en-US" smtClean="0"/>
              <a:pPr/>
              <a:t>Tuesday, 8 March 2011</a:t>
            </a:fld>
            <a:endParaRPr lang="en-GB"/>
          </a:p>
        </p:txBody>
      </p:sp>
      <p:sp>
        <p:nvSpPr>
          <p:cNvPr id="8" name="Footer Placeholder 7"/>
          <p:cNvSpPr>
            <a:spLocks noGrp="1"/>
          </p:cNvSpPr>
          <p:nvPr>
            <p:ph type="ftr" sz="quarter" idx="11"/>
          </p:nvPr>
        </p:nvSpPr>
        <p:spPr/>
        <p:txBody>
          <a:bodyPr/>
          <a:lstStyle/>
          <a:p>
            <a:r>
              <a:rPr lang="en-US" smtClean="0"/>
              <a:t>© Gilb.com</a:t>
            </a:r>
            <a:endParaRPr lang="en-GB"/>
          </a:p>
        </p:txBody>
      </p:sp>
      <p:sp>
        <p:nvSpPr>
          <p:cNvPr id="9" name="Slide Number Placeholder 8"/>
          <p:cNvSpPr>
            <a:spLocks noGrp="1"/>
          </p:cNvSpPr>
          <p:nvPr>
            <p:ph type="sldNum" sz="quarter" idx="12"/>
          </p:nvPr>
        </p:nvSpPr>
        <p:spPr/>
        <p:txBody>
          <a:bodyPr/>
          <a:lstStyle/>
          <a:p>
            <a:fld id="{1DD9AF87-53B6-FD4A-B2D3-CF1EEADDF73C}" type="slidenum">
              <a:rPr lang="en-GB" smtClean="0"/>
              <a:pPr/>
              <a:t>67</a:t>
            </a:fld>
            <a:endParaRPr lang="en-GB"/>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What advice would you give to your managers as a result of this</a:t>
            </a:r>
            <a:endParaRPr lang="en-GB" dirty="0"/>
          </a:p>
        </p:txBody>
      </p:sp>
      <p:sp>
        <p:nvSpPr>
          <p:cNvPr id="3" name="Text Placeholder 2"/>
          <p:cNvSpPr>
            <a:spLocks noGrp="1"/>
          </p:cNvSpPr>
          <p:nvPr>
            <p:ph type="body"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sp>
        <p:nvSpPr>
          <p:cNvPr id="5" name="Text Placeholder 4"/>
          <p:cNvSpPr>
            <a:spLocks noGrp="1"/>
          </p:cNvSpPr>
          <p:nvPr>
            <p:ph type="body" sz="quarter" idx="3"/>
          </p:nvPr>
        </p:nvSpPr>
        <p:spPr/>
        <p:txBody>
          <a:bodyPr/>
          <a:lstStyle/>
          <a:p>
            <a:endParaRPr lang="en-GB"/>
          </a:p>
        </p:txBody>
      </p:sp>
      <p:sp>
        <p:nvSpPr>
          <p:cNvPr id="6" name="Content Placeholder 5"/>
          <p:cNvSpPr>
            <a:spLocks noGrp="1"/>
          </p:cNvSpPr>
          <p:nvPr>
            <p:ph sz="quarter" idx="4"/>
          </p:nvPr>
        </p:nvSpPr>
        <p:spPr/>
        <p:txBody>
          <a:bodyPr/>
          <a:lstStyle/>
          <a:p>
            <a:endParaRPr lang="en-GB"/>
          </a:p>
        </p:txBody>
      </p:sp>
      <p:sp>
        <p:nvSpPr>
          <p:cNvPr id="7" name="Date Placeholder 6"/>
          <p:cNvSpPr>
            <a:spLocks noGrp="1"/>
          </p:cNvSpPr>
          <p:nvPr>
            <p:ph type="dt" sz="half" idx="10"/>
          </p:nvPr>
        </p:nvSpPr>
        <p:spPr/>
        <p:txBody>
          <a:bodyPr/>
          <a:lstStyle/>
          <a:p>
            <a:fld id="{906037CF-1240-714F-9742-DACFFD54F192}" type="datetime2">
              <a:rPr lang="en-US" smtClean="0"/>
              <a:pPr/>
              <a:t>Tuesday, 8 March 2011</a:t>
            </a:fld>
            <a:endParaRPr lang="en-GB"/>
          </a:p>
        </p:txBody>
      </p:sp>
      <p:sp>
        <p:nvSpPr>
          <p:cNvPr id="8" name="Footer Placeholder 7"/>
          <p:cNvSpPr>
            <a:spLocks noGrp="1"/>
          </p:cNvSpPr>
          <p:nvPr>
            <p:ph type="ftr" sz="quarter" idx="11"/>
          </p:nvPr>
        </p:nvSpPr>
        <p:spPr/>
        <p:txBody>
          <a:bodyPr/>
          <a:lstStyle/>
          <a:p>
            <a:r>
              <a:rPr lang="en-US" smtClean="0"/>
              <a:t>© Gilb.com</a:t>
            </a:r>
            <a:endParaRPr lang="en-GB"/>
          </a:p>
        </p:txBody>
      </p:sp>
      <p:sp>
        <p:nvSpPr>
          <p:cNvPr id="9" name="Slide Number Placeholder 8"/>
          <p:cNvSpPr>
            <a:spLocks noGrp="1"/>
          </p:cNvSpPr>
          <p:nvPr>
            <p:ph type="sldNum" sz="quarter" idx="12"/>
          </p:nvPr>
        </p:nvSpPr>
        <p:spPr/>
        <p:txBody>
          <a:bodyPr/>
          <a:lstStyle/>
          <a:p>
            <a:fld id="{1DD9AF87-53B6-FD4A-B2D3-CF1EEADDF73C}" type="slidenum">
              <a:rPr lang="en-GB" smtClean="0"/>
              <a:pPr/>
              <a:t>68</a:t>
            </a:fld>
            <a:endParaRPr lang="en-GB"/>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What should be our Policies regarding product development</a:t>
            </a:r>
            <a:endParaRPr lang="en-GB" dirty="0"/>
          </a:p>
        </p:txBody>
      </p:sp>
      <p:sp>
        <p:nvSpPr>
          <p:cNvPr id="3" name="Text Placeholder 2"/>
          <p:cNvSpPr>
            <a:spLocks noGrp="1"/>
          </p:cNvSpPr>
          <p:nvPr>
            <p:ph type="body"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sp>
        <p:nvSpPr>
          <p:cNvPr id="5" name="Text Placeholder 4"/>
          <p:cNvSpPr>
            <a:spLocks noGrp="1"/>
          </p:cNvSpPr>
          <p:nvPr>
            <p:ph type="body" sz="quarter" idx="3"/>
          </p:nvPr>
        </p:nvSpPr>
        <p:spPr/>
        <p:txBody>
          <a:bodyPr/>
          <a:lstStyle/>
          <a:p>
            <a:endParaRPr lang="en-GB"/>
          </a:p>
        </p:txBody>
      </p:sp>
      <p:sp>
        <p:nvSpPr>
          <p:cNvPr id="6" name="Content Placeholder 5"/>
          <p:cNvSpPr>
            <a:spLocks noGrp="1"/>
          </p:cNvSpPr>
          <p:nvPr>
            <p:ph sz="quarter" idx="4"/>
          </p:nvPr>
        </p:nvSpPr>
        <p:spPr/>
        <p:txBody>
          <a:bodyPr/>
          <a:lstStyle/>
          <a:p>
            <a:endParaRPr lang="en-GB"/>
          </a:p>
        </p:txBody>
      </p:sp>
      <p:sp>
        <p:nvSpPr>
          <p:cNvPr id="7" name="Date Placeholder 6"/>
          <p:cNvSpPr>
            <a:spLocks noGrp="1"/>
          </p:cNvSpPr>
          <p:nvPr>
            <p:ph type="dt" sz="half" idx="10"/>
          </p:nvPr>
        </p:nvSpPr>
        <p:spPr/>
        <p:txBody>
          <a:bodyPr/>
          <a:lstStyle/>
          <a:p>
            <a:fld id="{906037CF-1240-714F-9742-DACFFD54F192}" type="datetime2">
              <a:rPr lang="en-US" smtClean="0"/>
              <a:pPr/>
              <a:t>Tuesday, 8 March 2011</a:t>
            </a:fld>
            <a:endParaRPr lang="en-GB"/>
          </a:p>
        </p:txBody>
      </p:sp>
      <p:sp>
        <p:nvSpPr>
          <p:cNvPr id="8" name="Footer Placeholder 7"/>
          <p:cNvSpPr>
            <a:spLocks noGrp="1"/>
          </p:cNvSpPr>
          <p:nvPr>
            <p:ph type="ftr" sz="quarter" idx="11"/>
          </p:nvPr>
        </p:nvSpPr>
        <p:spPr/>
        <p:txBody>
          <a:bodyPr/>
          <a:lstStyle/>
          <a:p>
            <a:r>
              <a:rPr lang="en-US" smtClean="0"/>
              <a:t>© Gilb.com</a:t>
            </a:r>
            <a:endParaRPr lang="en-GB"/>
          </a:p>
        </p:txBody>
      </p:sp>
      <p:sp>
        <p:nvSpPr>
          <p:cNvPr id="9" name="Slide Number Placeholder 8"/>
          <p:cNvSpPr>
            <a:spLocks noGrp="1"/>
          </p:cNvSpPr>
          <p:nvPr>
            <p:ph type="sldNum" sz="quarter" idx="12"/>
          </p:nvPr>
        </p:nvSpPr>
        <p:spPr/>
        <p:txBody>
          <a:bodyPr/>
          <a:lstStyle/>
          <a:p>
            <a:fld id="{1DD9AF87-53B6-FD4A-B2D3-CF1EEADDF73C}" type="slidenum">
              <a:rPr lang="en-GB" smtClean="0"/>
              <a:pPr/>
              <a:t>69</a:t>
            </a:fld>
            <a:endParaRPr lang="en-GB"/>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Requirements: </a:t>
            </a:r>
            <a:br>
              <a:rPr lang="en-US" dirty="0" smtClean="0"/>
            </a:br>
            <a:r>
              <a:rPr lang="en-US" i="1" dirty="0" smtClean="0"/>
              <a:t>Determining What You Want</a:t>
            </a:r>
            <a:endParaRPr lang="en-US" i="1" dirty="0"/>
          </a:p>
        </p:txBody>
      </p:sp>
      <p:graphicFrame>
        <p:nvGraphicFramePr>
          <p:cNvPr id="7" name="Content Placeholder 6"/>
          <p:cNvGraphicFramePr>
            <a:graphicFrameLocks noGrp="1"/>
          </p:cNvGraphicFramePr>
          <p:nvPr>
            <p:ph idx="1"/>
          </p:nvPr>
        </p:nvGraphicFramePr>
        <p:xfrm>
          <a:off x="457200" y="2057400"/>
          <a:ext cx="8229600"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p:cNvSpPr>
            <a:spLocks noGrp="1"/>
          </p:cNvSpPr>
          <p:nvPr>
            <p:ph type="dt" sz="half" idx="10"/>
          </p:nvPr>
        </p:nvSpPr>
        <p:spPr/>
        <p:txBody>
          <a:bodyPr/>
          <a:lstStyle/>
          <a:p>
            <a:fld id="{CD680204-AAAD-634F-BB78-CF4982024AC1}" type="datetime2">
              <a:rPr lang="en-US" smtClean="0"/>
              <a:pPr/>
              <a:t>Tuesday, 8 March 2011</a:t>
            </a:fld>
            <a:endParaRPr lang="en-GB"/>
          </a:p>
        </p:txBody>
      </p:sp>
      <p:sp>
        <p:nvSpPr>
          <p:cNvPr id="5" name="Footer Placeholder 4"/>
          <p:cNvSpPr>
            <a:spLocks noGrp="1"/>
          </p:cNvSpPr>
          <p:nvPr>
            <p:ph type="ftr" sz="quarter" idx="11"/>
          </p:nvPr>
        </p:nvSpPr>
        <p:spPr/>
        <p:txBody>
          <a:bodyPr/>
          <a:lstStyle/>
          <a:p>
            <a:r>
              <a:rPr lang="en-US" smtClean="0"/>
              <a:t>© Gilb.com</a:t>
            </a:r>
            <a:endParaRPr lang="en-GB"/>
          </a:p>
        </p:txBody>
      </p:sp>
      <p:sp>
        <p:nvSpPr>
          <p:cNvPr id="6" name="Slide Number Placeholder 5"/>
          <p:cNvSpPr>
            <a:spLocks noGrp="1"/>
          </p:cNvSpPr>
          <p:nvPr>
            <p:ph type="sldNum" sz="quarter" idx="12"/>
          </p:nvPr>
        </p:nvSpPr>
        <p:spPr/>
        <p:txBody>
          <a:bodyPr/>
          <a:lstStyle/>
          <a:p>
            <a:fld id="{1DD9AF87-53B6-FD4A-B2D3-CF1EEADDF73C}" type="slidenum">
              <a:rPr lang="en-GB" smtClean="0"/>
              <a:pPr/>
              <a:t>7</a:t>
            </a:fld>
            <a:endParaRPr lang="en-GB"/>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What are you going to do next week of any of this?</a:t>
            </a:r>
            <a:endParaRPr lang="en-GB" dirty="0"/>
          </a:p>
        </p:txBody>
      </p:sp>
      <p:sp>
        <p:nvSpPr>
          <p:cNvPr id="3" name="Text Placeholder 2"/>
          <p:cNvSpPr>
            <a:spLocks noGrp="1"/>
          </p:cNvSpPr>
          <p:nvPr>
            <p:ph type="body"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sp>
        <p:nvSpPr>
          <p:cNvPr id="5" name="Text Placeholder 4"/>
          <p:cNvSpPr>
            <a:spLocks noGrp="1"/>
          </p:cNvSpPr>
          <p:nvPr>
            <p:ph type="body" sz="quarter" idx="3"/>
          </p:nvPr>
        </p:nvSpPr>
        <p:spPr/>
        <p:txBody>
          <a:bodyPr/>
          <a:lstStyle/>
          <a:p>
            <a:endParaRPr lang="en-GB"/>
          </a:p>
        </p:txBody>
      </p:sp>
      <p:sp>
        <p:nvSpPr>
          <p:cNvPr id="6" name="Content Placeholder 5"/>
          <p:cNvSpPr>
            <a:spLocks noGrp="1"/>
          </p:cNvSpPr>
          <p:nvPr>
            <p:ph sz="quarter" idx="4"/>
          </p:nvPr>
        </p:nvSpPr>
        <p:spPr/>
        <p:txBody>
          <a:bodyPr/>
          <a:lstStyle/>
          <a:p>
            <a:endParaRPr lang="en-GB"/>
          </a:p>
        </p:txBody>
      </p:sp>
      <p:sp>
        <p:nvSpPr>
          <p:cNvPr id="7" name="Date Placeholder 6"/>
          <p:cNvSpPr>
            <a:spLocks noGrp="1"/>
          </p:cNvSpPr>
          <p:nvPr>
            <p:ph type="dt" sz="half" idx="10"/>
          </p:nvPr>
        </p:nvSpPr>
        <p:spPr/>
        <p:txBody>
          <a:bodyPr/>
          <a:lstStyle/>
          <a:p>
            <a:fld id="{906037CF-1240-714F-9742-DACFFD54F192}" type="datetime2">
              <a:rPr lang="en-US" smtClean="0"/>
              <a:pPr/>
              <a:t>Tuesday, 8 March 2011</a:t>
            </a:fld>
            <a:endParaRPr lang="en-GB"/>
          </a:p>
        </p:txBody>
      </p:sp>
      <p:sp>
        <p:nvSpPr>
          <p:cNvPr id="8" name="Footer Placeholder 7"/>
          <p:cNvSpPr>
            <a:spLocks noGrp="1"/>
          </p:cNvSpPr>
          <p:nvPr>
            <p:ph type="ftr" sz="quarter" idx="11"/>
          </p:nvPr>
        </p:nvSpPr>
        <p:spPr/>
        <p:txBody>
          <a:bodyPr/>
          <a:lstStyle/>
          <a:p>
            <a:r>
              <a:rPr lang="en-US" smtClean="0"/>
              <a:t>© Gilb.com</a:t>
            </a:r>
            <a:endParaRPr lang="en-GB"/>
          </a:p>
        </p:txBody>
      </p:sp>
      <p:sp>
        <p:nvSpPr>
          <p:cNvPr id="9" name="Slide Number Placeholder 8"/>
          <p:cNvSpPr>
            <a:spLocks noGrp="1"/>
          </p:cNvSpPr>
          <p:nvPr>
            <p:ph type="sldNum" sz="quarter" idx="12"/>
          </p:nvPr>
        </p:nvSpPr>
        <p:spPr/>
        <p:txBody>
          <a:bodyPr/>
          <a:lstStyle/>
          <a:p>
            <a:fld id="{1DD9AF87-53B6-FD4A-B2D3-CF1EEADDF73C}" type="slidenum">
              <a:rPr lang="en-GB" smtClean="0"/>
              <a:pPr/>
              <a:t>70</a:t>
            </a:fld>
            <a:endParaRPr lang="en-GB"/>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End of ‘Learning by Doing’</a:t>
            </a:r>
            <a:endParaRPr lang="en-GB" dirty="0"/>
          </a:p>
        </p:txBody>
      </p:sp>
      <p:sp>
        <p:nvSpPr>
          <p:cNvPr id="3" name="Text Placeholder 2"/>
          <p:cNvSpPr>
            <a:spLocks noGrp="1"/>
          </p:cNvSpPr>
          <p:nvPr>
            <p:ph type="body" idx="1"/>
          </p:nvPr>
        </p:nvSpPr>
        <p:spPr/>
        <p:txBody>
          <a:bodyPr/>
          <a:lstStyle/>
          <a:p>
            <a:endParaRPr lang="en-GB" dirty="0"/>
          </a:p>
        </p:txBody>
      </p:sp>
      <p:sp>
        <p:nvSpPr>
          <p:cNvPr id="4" name="Content Placeholder 3"/>
          <p:cNvSpPr>
            <a:spLocks noGrp="1"/>
          </p:cNvSpPr>
          <p:nvPr>
            <p:ph sz="half" idx="2"/>
          </p:nvPr>
        </p:nvSpPr>
        <p:spPr/>
        <p:txBody>
          <a:bodyPr/>
          <a:lstStyle/>
          <a:p>
            <a:endParaRPr lang="en-GB"/>
          </a:p>
        </p:txBody>
      </p:sp>
      <p:sp>
        <p:nvSpPr>
          <p:cNvPr id="5" name="Text Placeholder 4"/>
          <p:cNvSpPr>
            <a:spLocks noGrp="1"/>
          </p:cNvSpPr>
          <p:nvPr>
            <p:ph type="body" sz="quarter" idx="3"/>
          </p:nvPr>
        </p:nvSpPr>
        <p:spPr/>
        <p:txBody>
          <a:bodyPr/>
          <a:lstStyle/>
          <a:p>
            <a:endParaRPr lang="en-GB"/>
          </a:p>
        </p:txBody>
      </p:sp>
      <p:sp>
        <p:nvSpPr>
          <p:cNvPr id="6" name="Content Placeholder 5"/>
          <p:cNvSpPr>
            <a:spLocks noGrp="1"/>
          </p:cNvSpPr>
          <p:nvPr>
            <p:ph sz="quarter" idx="4"/>
          </p:nvPr>
        </p:nvSpPr>
        <p:spPr/>
        <p:txBody>
          <a:bodyPr/>
          <a:lstStyle/>
          <a:p>
            <a:endParaRPr lang="en-GB"/>
          </a:p>
        </p:txBody>
      </p:sp>
      <p:sp>
        <p:nvSpPr>
          <p:cNvPr id="7" name="Date Placeholder 6"/>
          <p:cNvSpPr>
            <a:spLocks noGrp="1"/>
          </p:cNvSpPr>
          <p:nvPr>
            <p:ph type="dt" sz="half" idx="10"/>
          </p:nvPr>
        </p:nvSpPr>
        <p:spPr/>
        <p:txBody>
          <a:bodyPr/>
          <a:lstStyle/>
          <a:p>
            <a:fld id="{906037CF-1240-714F-9742-DACFFD54F192}" type="datetime2">
              <a:rPr lang="en-US" smtClean="0"/>
              <a:pPr/>
              <a:t>Tuesday, 8 March 2011</a:t>
            </a:fld>
            <a:endParaRPr lang="en-GB"/>
          </a:p>
        </p:txBody>
      </p:sp>
      <p:sp>
        <p:nvSpPr>
          <p:cNvPr id="8" name="Footer Placeholder 7"/>
          <p:cNvSpPr>
            <a:spLocks noGrp="1"/>
          </p:cNvSpPr>
          <p:nvPr>
            <p:ph type="ftr" sz="quarter" idx="11"/>
          </p:nvPr>
        </p:nvSpPr>
        <p:spPr/>
        <p:txBody>
          <a:bodyPr/>
          <a:lstStyle/>
          <a:p>
            <a:r>
              <a:rPr lang="en-US" smtClean="0"/>
              <a:t>© Gilb.com</a:t>
            </a:r>
            <a:endParaRPr lang="en-GB"/>
          </a:p>
        </p:txBody>
      </p:sp>
      <p:sp>
        <p:nvSpPr>
          <p:cNvPr id="9" name="Slide Number Placeholder 8"/>
          <p:cNvSpPr>
            <a:spLocks noGrp="1"/>
          </p:cNvSpPr>
          <p:nvPr>
            <p:ph type="sldNum" sz="quarter" idx="12"/>
          </p:nvPr>
        </p:nvSpPr>
        <p:spPr/>
        <p:txBody>
          <a:bodyPr/>
          <a:lstStyle/>
          <a:p>
            <a:fld id="{1DD9AF87-53B6-FD4A-B2D3-CF1EEADDF73C}" type="slidenum">
              <a:rPr lang="en-GB" smtClean="0"/>
              <a:pPr/>
              <a:t>71</a:t>
            </a:fld>
            <a:endParaRPr lang="en-GB"/>
          </a:p>
        </p:txBody>
      </p:sp>
    </p:spTree>
    <p:extLst>
      <p:ext uri="{BB962C8B-B14F-4D97-AF65-F5344CB8AC3E}">
        <p14:creationId xmlns:p14="http://schemas.microsoft.com/office/powerpoint/2010/main" val="4071522428"/>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Case Studies</a:t>
            </a:r>
            <a:endParaRPr lang="en-GB" dirty="0"/>
          </a:p>
        </p:txBody>
      </p:sp>
      <p:sp>
        <p:nvSpPr>
          <p:cNvPr id="3" name="Text Placeholder 2"/>
          <p:cNvSpPr>
            <a:spLocks noGrp="1"/>
          </p:cNvSpPr>
          <p:nvPr>
            <p:ph type="body"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sp>
        <p:nvSpPr>
          <p:cNvPr id="5" name="Text Placeholder 4"/>
          <p:cNvSpPr>
            <a:spLocks noGrp="1"/>
          </p:cNvSpPr>
          <p:nvPr>
            <p:ph type="body" sz="quarter" idx="3"/>
          </p:nvPr>
        </p:nvSpPr>
        <p:spPr/>
        <p:txBody>
          <a:bodyPr/>
          <a:lstStyle/>
          <a:p>
            <a:endParaRPr lang="en-GB"/>
          </a:p>
        </p:txBody>
      </p:sp>
      <p:sp>
        <p:nvSpPr>
          <p:cNvPr id="6" name="Content Placeholder 5"/>
          <p:cNvSpPr>
            <a:spLocks noGrp="1"/>
          </p:cNvSpPr>
          <p:nvPr>
            <p:ph sz="quarter" idx="4"/>
          </p:nvPr>
        </p:nvSpPr>
        <p:spPr/>
        <p:txBody>
          <a:bodyPr/>
          <a:lstStyle/>
          <a:p>
            <a:endParaRPr lang="en-GB"/>
          </a:p>
        </p:txBody>
      </p:sp>
      <p:sp>
        <p:nvSpPr>
          <p:cNvPr id="7" name="Date Placeholder 6"/>
          <p:cNvSpPr>
            <a:spLocks noGrp="1"/>
          </p:cNvSpPr>
          <p:nvPr>
            <p:ph type="dt" sz="half" idx="10"/>
          </p:nvPr>
        </p:nvSpPr>
        <p:spPr/>
        <p:txBody>
          <a:bodyPr/>
          <a:lstStyle/>
          <a:p>
            <a:fld id="{906037CF-1240-714F-9742-DACFFD54F192}" type="datetime2">
              <a:rPr lang="en-US" smtClean="0"/>
              <a:pPr/>
              <a:t>Tuesday, 8 March 2011</a:t>
            </a:fld>
            <a:endParaRPr lang="en-GB"/>
          </a:p>
        </p:txBody>
      </p:sp>
      <p:sp>
        <p:nvSpPr>
          <p:cNvPr id="8" name="Footer Placeholder 7"/>
          <p:cNvSpPr>
            <a:spLocks noGrp="1"/>
          </p:cNvSpPr>
          <p:nvPr>
            <p:ph type="ftr" sz="quarter" idx="11"/>
          </p:nvPr>
        </p:nvSpPr>
        <p:spPr/>
        <p:txBody>
          <a:bodyPr/>
          <a:lstStyle/>
          <a:p>
            <a:r>
              <a:rPr lang="en-US" smtClean="0"/>
              <a:t>© Gilb.com</a:t>
            </a:r>
            <a:endParaRPr lang="en-GB"/>
          </a:p>
        </p:txBody>
      </p:sp>
      <p:sp>
        <p:nvSpPr>
          <p:cNvPr id="9" name="Slide Number Placeholder 8"/>
          <p:cNvSpPr>
            <a:spLocks noGrp="1"/>
          </p:cNvSpPr>
          <p:nvPr>
            <p:ph type="sldNum" sz="quarter" idx="12"/>
          </p:nvPr>
        </p:nvSpPr>
        <p:spPr/>
        <p:txBody>
          <a:bodyPr/>
          <a:lstStyle/>
          <a:p>
            <a:fld id="{1DD9AF87-53B6-FD4A-B2D3-CF1EEADDF73C}" type="slidenum">
              <a:rPr lang="en-GB" smtClean="0"/>
              <a:pPr/>
              <a:t>72</a:t>
            </a:fld>
            <a:endParaRPr lang="en-GB"/>
          </a:p>
        </p:txBody>
      </p:sp>
    </p:spTree>
    <p:extLst>
      <p:ext uri="{BB962C8B-B14F-4D97-AF65-F5344CB8AC3E}">
        <p14:creationId xmlns:p14="http://schemas.microsoft.com/office/powerpoint/2010/main" val="334606004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1"/>
          <p:cNvSpPr>
            <a:spLocks noGrp="1" noChangeArrowheads="1"/>
          </p:cNvSpPr>
          <p:nvPr>
            <p:ph type="title"/>
          </p:nvPr>
        </p:nvSpPr>
        <p:spPr>
          <a:xfrm>
            <a:off x="3107531" y="428625"/>
            <a:ext cx="5509617" cy="3670102"/>
          </a:xfrm>
        </p:spPr>
        <p:txBody>
          <a:bodyPr>
            <a:normAutofit fontScale="90000"/>
          </a:bodyPr>
          <a:lstStyle/>
          <a:p>
            <a:pPr eaLnBrk="1" hangingPunct="1"/>
            <a:r>
              <a:rPr lang="en-US" sz="4500">
                <a:latin typeface="Gill Sans" charset="0"/>
                <a:ea typeface="ヒラギノ角ゴ ProN W3" charset="0"/>
                <a:cs typeface="ヒラギノ角ゴ ProN W3" charset="0"/>
              </a:rPr>
              <a:t>Value Management (Evo)</a:t>
            </a:r>
            <a:br>
              <a:rPr lang="en-US" sz="4500">
                <a:latin typeface="Gill Sans" charset="0"/>
                <a:ea typeface="ヒラギノ角ゴ ProN W3" charset="0"/>
                <a:cs typeface="ヒラギノ角ゴ ProN W3" charset="0"/>
              </a:rPr>
            </a:br>
            <a:r>
              <a:rPr lang="en-US" sz="4500">
                <a:latin typeface="Gill Sans" charset="0"/>
                <a:ea typeface="ヒラギノ角ゴ ProN W3" charset="0"/>
                <a:cs typeface="ヒラギノ角ゴ ProN W3" charset="0"/>
              </a:rPr>
              <a:t>with</a:t>
            </a:r>
            <a:br>
              <a:rPr lang="en-US" sz="4500">
                <a:latin typeface="Gill Sans" charset="0"/>
                <a:ea typeface="ヒラギノ角ゴ ProN W3" charset="0"/>
                <a:cs typeface="ヒラギノ角ゴ ProN W3" charset="0"/>
              </a:rPr>
            </a:br>
            <a:r>
              <a:rPr lang="en-US" sz="4500">
                <a:latin typeface="Gill Sans" charset="0"/>
                <a:ea typeface="ヒラギノ角ゴ ProN W3" charset="0"/>
                <a:cs typeface="ヒラギノ角ゴ ProN W3" charset="0"/>
              </a:rPr>
              <a:t>Scrum development</a:t>
            </a:r>
          </a:p>
        </p:txBody>
      </p:sp>
      <p:sp>
        <p:nvSpPr>
          <p:cNvPr id="395267" name="Rectangle 2"/>
          <p:cNvSpPr>
            <a:spLocks noGrp="1" noChangeArrowheads="1"/>
          </p:cNvSpPr>
          <p:nvPr>
            <p:ph type="body" idx="1"/>
          </p:nvPr>
        </p:nvSpPr>
        <p:spPr>
          <a:xfrm>
            <a:off x="3348633" y="4795242"/>
            <a:ext cx="4973836" cy="1250156"/>
          </a:xfrm>
        </p:spPr>
        <p:txBody>
          <a:bodyPr>
            <a:normAutofit fontScale="92500" lnSpcReduction="20000"/>
          </a:bodyPr>
          <a:lstStyle/>
          <a:p>
            <a:pPr marL="0" indent="0"/>
            <a:r>
              <a:rPr lang="en-US">
                <a:latin typeface="Gill Sans" charset="0"/>
                <a:ea typeface="ヒラギノ角ゴ ProN W3" charset="0"/>
                <a:cs typeface="ヒラギノ角ゴ ProN W3" charset="0"/>
              </a:rPr>
              <a:t>developing a large web portal </a:t>
            </a:r>
            <a:r>
              <a:rPr lang="en-US" u="sng">
                <a:latin typeface="Gill Sans" charset="0"/>
                <a:ea typeface="ヒラギノ角ゴ ProN W3" charset="0"/>
                <a:cs typeface="ヒラギノ角ゴ ProN W3" charset="0"/>
                <a:hlinkClick r:id="rId2"/>
              </a:rPr>
              <a:t>www.bring.no  dk/se/nl/co.uk/com/ee</a:t>
            </a:r>
            <a:r>
              <a:rPr lang="en-US">
                <a:latin typeface="Gill Sans" charset="0"/>
                <a:ea typeface="ヒラギノ角ゴ ProN W3" charset="0"/>
                <a:cs typeface="ヒラギノ角ゴ ProN W3" charset="0"/>
              </a:rPr>
              <a:t/>
            </a:r>
            <a:br>
              <a:rPr lang="en-US">
                <a:latin typeface="Gill Sans" charset="0"/>
                <a:ea typeface="ヒラギノ角ゴ ProN W3" charset="0"/>
                <a:cs typeface="ヒラギノ角ゴ ProN W3" charset="0"/>
              </a:rPr>
            </a:br>
            <a:r>
              <a:rPr lang="en-US">
                <a:latin typeface="Gill Sans" charset="0"/>
                <a:ea typeface="ヒラギノ角ゴ ProN W3" charset="0"/>
                <a:cs typeface="ヒラギノ角ゴ ProN W3" charset="0"/>
              </a:rPr>
              <a:t>at Posten Norge </a:t>
            </a:r>
          </a:p>
        </p:txBody>
      </p:sp>
      <p:sp>
        <p:nvSpPr>
          <p:cNvPr id="395268" name="Text Box 3"/>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2DDA775-C0A4-6E42-A3D4-4DF5174C4E11}" type="slidenum">
              <a:rPr lang="en-US" sz="1300">
                <a:solidFill>
                  <a:schemeClr val="tx1"/>
                </a:solidFill>
                <a:cs typeface="Gill Sans" charset="0"/>
              </a:rPr>
              <a:pPr eaLnBrk="1" hangingPunct="1"/>
              <a:t>73</a:t>
            </a:fld>
            <a:endParaRPr lang="en-US" sz="1300">
              <a:solidFill>
                <a:schemeClr val="tx1"/>
              </a:solidFill>
              <a:cs typeface="Gill Sans" charset="0"/>
            </a:endParaRPr>
          </a:p>
        </p:txBody>
      </p:sp>
      <p:pic>
        <p:nvPicPr>
          <p:cNvPr id="33796" name="Picture 4"/>
          <p:cNvPicPr>
            <a:picLocks noChangeAspect="1" noChangeArrowheads="1"/>
          </p:cNvPicPr>
          <p:nvPr/>
        </p:nvPicPr>
        <p:blipFill>
          <a:blip r:embed="rId3"/>
          <a:srcRect/>
          <a:stretch>
            <a:fillRect/>
          </a:stretch>
        </p:blipFill>
        <p:spPr bwMode="auto">
          <a:xfrm>
            <a:off x="258961" y="428625"/>
            <a:ext cx="2125266" cy="1250156"/>
          </a:xfrm>
          <a:prstGeom prst="rect">
            <a:avLst/>
          </a:prstGeom>
          <a:noFill/>
          <a:ln w="12700" cap="flat">
            <a:noFill/>
            <a:miter lim="800000"/>
            <a:headEnd/>
            <a:tailEnd/>
          </a:ln>
          <a:effectLst>
            <a:outerShdw blurRad="127000" dist="76199" dir="2700000" algn="ctr" rotWithShape="0">
              <a:schemeClr val="bg2">
                <a:alpha val="75000"/>
              </a:schemeClr>
            </a:outerShdw>
          </a:effectLst>
        </p:spPr>
      </p:pic>
      <p:pic>
        <p:nvPicPr>
          <p:cNvPr id="39527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961" y="2116336"/>
            <a:ext cx="1241227"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527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961" y="3071812"/>
            <a:ext cx="219670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3799" name="Picture 7"/>
          <p:cNvPicPr>
            <a:picLocks noChangeAspect="1" noChangeArrowheads="1"/>
          </p:cNvPicPr>
          <p:nvPr/>
        </p:nvPicPr>
        <p:blipFill>
          <a:blip r:embed="rId6"/>
          <a:srcRect/>
          <a:stretch>
            <a:fillRect/>
          </a:stretch>
        </p:blipFill>
        <p:spPr bwMode="auto">
          <a:xfrm>
            <a:off x="1321594" y="1893094"/>
            <a:ext cx="892969" cy="830461"/>
          </a:xfrm>
          <a:prstGeom prst="rect">
            <a:avLst/>
          </a:prstGeom>
          <a:noFill/>
          <a:ln w="12700" cap="flat">
            <a:noFill/>
            <a:miter lim="800000"/>
            <a:headEnd/>
            <a:tailEnd/>
          </a:ln>
          <a:effectLst>
            <a:outerShdw blurRad="127000" dist="76199" dir="2700000" algn="ctr" rotWithShape="0">
              <a:schemeClr val="bg2">
                <a:alpha val="75000"/>
              </a:schemeClr>
            </a:outerShdw>
          </a:effectLst>
        </p:spPr>
      </p:pic>
      <p:sp>
        <p:nvSpPr>
          <p:cNvPr id="395273" name="Rectangle 8"/>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pic>
        <p:nvPicPr>
          <p:cNvPr id="395274"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19" y="4987230"/>
            <a:ext cx="1732359" cy="1513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95275" name="Rectangle 10"/>
          <p:cNvSpPr>
            <a:spLocks/>
          </p:cNvSpPr>
          <p:nvPr/>
        </p:nvSpPr>
        <p:spPr bwMode="auto">
          <a:xfrm>
            <a:off x="5199310" y="6536441"/>
            <a:ext cx="39594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rgbClr val="FFFFFF"/>
                </a:solidFill>
                <a:cs typeface="Gill Sans" charset="0"/>
              </a:rPr>
              <a:t>Slides download:     </a:t>
            </a:r>
            <a:r>
              <a:rPr lang="en-US" u="sng">
                <a:solidFill>
                  <a:srgbClr val="FFFFFF"/>
                </a:solidFill>
                <a:cs typeface="Gill Sans" charset="0"/>
                <a:hlinkClick r:id="rId8"/>
              </a:rPr>
              <a:t>http://bit.ly/BringCase</a:t>
            </a:r>
            <a:endParaRPr lang="en-US" u="sng">
              <a:solidFill>
                <a:srgbClr val="FFFFFF"/>
              </a:solidFill>
              <a:cs typeface="Gill Sans" charset="0"/>
            </a:endParaRPr>
          </a:p>
        </p:txBody>
      </p:sp>
    </p:spTree>
    <p:extLst>
      <p:ext uri="{BB962C8B-B14F-4D97-AF65-F5344CB8AC3E}">
        <p14:creationId xmlns:p14="http://schemas.microsoft.com/office/powerpoint/2010/main" val="3936743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1"/>
          <p:cNvSpPr>
            <a:spLocks noGrp="1" noChangeArrowheads="1"/>
          </p:cNvSpPr>
          <p:nvPr>
            <p:ph type="title"/>
          </p:nvPr>
        </p:nvSpPr>
        <p:spPr/>
        <p:txBody>
          <a:bodyPr/>
          <a:lstStyle/>
          <a:p>
            <a:pPr eaLnBrk="1" hangingPunct="1"/>
            <a:r>
              <a:rPr lang="en-US">
                <a:latin typeface="Gill Sans" charset="0"/>
                <a:ea typeface="ヒラギノ角ゴ ProN W3" charset="0"/>
                <a:cs typeface="ヒラギノ角ゴ ProN W3" charset="0"/>
              </a:rPr>
              <a:t>We have a challenge ...</a:t>
            </a:r>
          </a:p>
        </p:txBody>
      </p:sp>
    </p:spTree>
    <p:extLst>
      <p:ext uri="{BB962C8B-B14F-4D97-AF65-F5344CB8AC3E}">
        <p14:creationId xmlns:p14="http://schemas.microsoft.com/office/powerpoint/2010/main" val="458013540"/>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1"/>
          <p:cNvSpPr>
            <a:spLocks noGrp="1" noChangeArrowheads="1"/>
          </p:cNvSpPr>
          <p:nvPr>
            <p:ph type="title"/>
          </p:nvPr>
        </p:nvSpPr>
        <p:spPr/>
        <p:txBody>
          <a:bodyPr>
            <a:normAutofit fontScale="90000"/>
          </a:bodyPr>
          <a:lstStyle/>
          <a:p>
            <a:pPr eaLnBrk="1" hangingPunct="1"/>
            <a:r>
              <a:rPr lang="en-US" sz="4300">
                <a:latin typeface="Gill Sans" charset="0"/>
                <a:ea typeface="ヒラギノ角ゴ ProN W3" charset="0"/>
                <a:cs typeface="ヒラギノ角ゴ ProN W3" charset="0"/>
              </a:rPr>
              <a:t>deliver </a:t>
            </a:r>
            <a:r>
              <a:rPr lang="en-US" sz="4300">
                <a:latin typeface="Gill Sans" charset="0"/>
                <a:ea typeface="ヒラギノ角ゴ ProN W6" charset="0"/>
                <a:cs typeface="ヒラギノ角ゴ ProN W6" charset="0"/>
              </a:rPr>
              <a:t/>
            </a:r>
            <a:br>
              <a:rPr lang="en-US" sz="4300">
                <a:latin typeface="Gill Sans" charset="0"/>
                <a:ea typeface="ヒラギノ角ゴ ProN W6" charset="0"/>
                <a:cs typeface="ヒラギノ角ゴ ProN W6" charset="0"/>
              </a:rPr>
            </a:br>
            <a:r>
              <a:rPr lang="en-US" sz="4300">
                <a:latin typeface="Gill Sans" charset="0"/>
                <a:ea typeface="ヒラギノ角ゴ ProN W3" charset="0"/>
                <a:cs typeface="ヒラギノ角ゴ ProN W3" charset="0"/>
              </a:rPr>
              <a:t>value to stakeholders, </a:t>
            </a:r>
            <a:r>
              <a:rPr lang="en-US" sz="4300">
                <a:latin typeface="Gill Sans" charset="0"/>
                <a:ea typeface="ヒラギノ角ゴ ProN W6" charset="0"/>
                <a:cs typeface="ヒラギノ角ゴ ProN W6" charset="0"/>
              </a:rPr>
              <a:t/>
            </a:r>
            <a:br>
              <a:rPr lang="en-US" sz="4300">
                <a:latin typeface="Gill Sans" charset="0"/>
                <a:ea typeface="ヒラギノ角ゴ ProN W6" charset="0"/>
                <a:cs typeface="ヒラギノ角ゴ ProN W6" charset="0"/>
              </a:rPr>
            </a:br>
            <a:r>
              <a:rPr lang="en-US" sz="4300">
                <a:latin typeface="Gill Sans" charset="0"/>
                <a:ea typeface="ヒラギノ角ゴ ProN W3" charset="0"/>
                <a:cs typeface="ヒラギノ角ゴ ProN W3" charset="0"/>
              </a:rPr>
              <a:t>within agreeable resources.</a:t>
            </a:r>
          </a:p>
        </p:txBody>
      </p:sp>
    </p:spTree>
    <p:extLst>
      <p:ext uri="{BB962C8B-B14F-4D97-AF65-F5344CB8AC3E}">
        <p14:creationId xmlns:p14="http://schemas.microsoft.com/office/powerpoint/2010/main" val="1179426524"/>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936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664" y="-160734"/>
            <a:ext cx="9572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8914" name="AutoShape 2"/>
          <p:cNvSpPr>
            <a:spLocks/>
          </p:cNvSpPr>
          <p:nvPr/>
        </p:nvSpPr>
        <p:spPr bwMode="auto">
          <a:xfrm>
            <a:off x="80367" y="3812977"/>
            <a:ext cx="8983266" cy="2732484"/>
          </a:xfrm>
          <a:prstGeom prst="roundRect">
            <a:avLst>
              <a:gd name="adj" fmla="val 4898"/>
            </a:avLst>
          </a:prstGeom>
          <a:blipFill dpi="0" rotWithShape="0">
            <a:blip r:embed="rId4"/>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no external Value delivery?</a:t>
            </a:r>
          </a:p>
          <a:p>
            <a:r>
              <a:rPr lang="en-US" sz="2800">
                <a:solidFill>
                  <a:srgbClr val="FFFFFF"/>
                </a:solidFill>
                <a:effectLst>
                  <a:outerShdw blurRad="38100" dist="38100" dir="2700000" algn="tl">
                    <a:srgbClr val="DDDDDD"/>
                  </a:outerShdw>
                </a:effectLst>
                <a:cs typeface="Gill Sans" charset="0"/>
              </a:rPr>
              <a:t>not even a thought about Stakeholders?</a:t>
            </a:r>
          </a:p>
          <a:p>
            <a:endParaRPr lang="en-US" sz="2800">
              <a:solidFill>
                <a:srgbClr val="FFFFFF"/>
              </a:solidFill>
              <a:effectLst>
                <a:outerShdw blurRad="38100" dist="38100" dir="2700000" algn="tl">
                  <a:srgbClr val="DDDDDD"/>
                </a:outerShdw>
              </a:effectLst>
              <a:cs typeface="Gill Sans" charset="0"/>
            </a:endParaRPr>
          </a:p>
          <a:p>
            <a:r>
              <a:rPr lang="en-US" sz="2800">
                <a:solidFill>
                  <a:srgbClr val="FFFFFF"/>
                </a:solidFill>
                <a:effectLst>
                  <a:outerShdw blurRad="38100" dist="38100" dir="2700000" algn="tl">
                    <a:srgbClr val="DDDDDD"/>
                  </a:outerShdw>
                </a:effectLst>
                <a:cs typeface="Gill Sans" charset="0"/>
              </a:rPr>
              <a:t>It is all about YOU</a:t>
            </a:r>
          </a:p>
          <a:p>
            <a:r>
              <a:rPr lang="ja-JP" altLang="en-US" sz="2800">
                <a:solidFill>
                  <a:srgbClr val="FFFFFF"/>
                </a:solidFill>
                <a:effectLst>
                  <a:outerShdw blurRad="38100" dist="38100" dir="2700000" algn="tl">
                    <a:srgbClr val="DDDDDD"/>
                  </a:outerShdw>
                </a:effectLst>
                <a:cs typeface="Gill Sans" charset="0"/>
              </a:rPr>
              <a:t>“</a:t>
            </a:r>
            <a:r>
              <a:rPr lang="en-US" sz="2800">
                <a:solidFill>
                  <a:srgbClr val="FFFFFF"/>
                </a:solidFill>
                <a:effectLst>
                  <a:outerShdw blurRad="38100" dist="38100" dir="2700000" algn="tl">
                    <a:srgbClr val="DDDDDD"/>
                  </a:outerShdw>
                </a:effectLst>
                <a:cs typeface="Gill Sans" charset="0"/>
              </a:rPr>
              <a:t>You, the developer, have become the center of the universe!</a:t>
            </a:r>
            <a:r>
              <a:rPr lang="ja-JP" altLang="en-US" sz="2800">
                <a:solidFill>
                  <a:srgbClr val="FFFFFF"/>
                </a:solidFill>
                <a:effectLst>
                  <a:outerShdw blurRad="38100" dist="38100" dir="2700000" algn="tl">
                    <a:srgbClr val="DDDDDD"/>
                  </a:outerShdw>
                </a:effectLst>
                <a:cs typeface="Gill Sans" charset="0"/>
              </a:rPr>
              <a:t>”</a:t>
            </a:r>
            <a:endParaRPr lang="en-US" sz="2800">
              <a:solidFill>
                <a:srgbClr val="FFFFFF"/>
              </a:solidFill>
              <a:effectLst>
                <a:outerShdw blurRad="38100" dist="38100" dir="2700000" algn="tl">
                  <a:srgbClr val="DDDDDD"/>
                </a:outerShdw>
              </a:effectLst>
              <a:cs typeface="Gill Sans" charset="0"/>
            </a:endParaRPr>
          </a:p>
          <a:p>
            <a:pPr>
              <a:lnSpc>
                <a:spcPct val="110000"/>
              </a:lnSpc>
            </a:pPr>
            <a:r>
              <a:rPr lang="en-US" sz="2800">
                <a:solidFill>
                  <a:srgbClr val="FFFFFF"/>
                </a:solidFill>
                <a:effectLst>
                  <a:outerShdw blurRad="38100" dist="38100" dir="2700000" algn="tl">
                    <a:srgbClr val="DDDDDD"/>
                  </a:outerShdw>
                </a:effectLst>
                <a:cs typeface="Gill Sans" charset="0"/>
              </a:rPr>
              <a:t>&lt;- Scott Ambler</a:t>
            </a:r>
          </a:p>
        </p:txBody>
      </p:sp>
    </p:spTree>
    <p:extLst>
      <p:ext uri="{BB962C8B-B14F-4D97-AF65-F5344CB8AC3E}">
        <p14:creationId xmlns:p14="http://schemas.microsoft.com/office/powerpoint/2010/main" val="2364554501"/>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9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nimBg="1"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14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86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0962" name="Rectangle 2"/>
          <p:cNvSpPr>
            <a:spLocks/>
          </p:cNvSpPr>
          <p:nvPr/>
        </p:nvSpPr>
        <p:spPr bwMode="auto">
          <a:xfrm>
            <a:off x="1143000" y="821531"/>
            <a:ext cx="7134820" cy="4527352"/>
          </a:xfrm>
          <a:prstGeom prst="rect">
            <a:avLst/>
          </a:prstGeom>
          <a:solidFill>
            <a:schemeClr val="accent1">
              <a:alpha val="85097"/>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nSpc>
                <a:spcPts val="1758"/>
              </a:lnSpc>
              <a:spcBef>
                <a:spcPts val="562"/>
              </a:spcBef>
            </a:pPr>
            <a:r>
              <a:rPr lang="en-US" sz="2000">
                <a:latin typeface="Helvetica" charset="0"/>
                <a:cs typeface="Helvetica" charset="0"/>
                <a:sym typeface="Helvetica" charset="0"/>
              </a:rPr>
              <a:t>In </a:t>
            </a:r>
            <a:r>
              <a:rPr lang="en-US" sz="2000">
                <a:solidFill>
                  <a:srgbClr val="0013A9"/>
                </a:solidFill>
                <a:latin typeface="Helvetica" charset="0"/>
                <a:cs typeface="Helvetica" charset="0"/>
                <a:sym typeface="Helvetica" charset="0"/>
                <a:hlinkClick r:id="rId4"/>
              </a:rPr>
              <a:t>astronomy</a:t>
            </a:r>
            <a:r>
              <a:rPr lang="en-US" sz="2000">
                <a:latin typeface="Helvetica" charset="0"/>
                <a:cs typeface="Helvetica" charset="0"/>
                <a:sym typeface="Helvetica" charset="0"/>
              </a:rPr>
              <a:t>, the </a:t>
            </a:r>
            <a:r>
              <a:rPr lang="en-US" sz="2000" b="1">
                <a:latin typeface="Helvetica" charset="0"/>
                <a:cs typeface="Helvetica" charset="0"/>
                <a:sym typeface="Helvetica" charset="0"/>
              </a:rPr>
              <a:t>geocentric model</a:t>
            </a:r>
            <a:r>
              <a:rPr lang="en-US" sz="2000">
                <a:latin typeface="Helvetica" charset="0"/>
                <a:cs typeface="Helvetica" charset="0"/>
                <a:sym typeface="Helvetica" charset="0"/>
              </a:rPr>
              <a:t> or the Ptolemaic worldview of the </a:t>
            </a:r>
            <a:r>
              <a:rPr lang="en-US" sz="2000">
                <a:solidFill>
                  <a:srgbClr val="0013A9"/>
                </a:solidFill>
                <a:latin typeface="Helvetica" charset="0"/>
                <a:cs typeface="Helvetica" charset="0"/>
                <a:sym typeface="Helvetica" charset="0"/>
              </a:rPr>
              <a:t>universe</a:t>
            </a:r>
            <a:r>
              <a:rPr lang="en-US" sz="2000">
                <a:latin typeface="Helvetica" charset="0"/>
                <a:cs typeface="Helvetica" charset="0"/>
                <a:sym typeface="Helvetica" charset="0"/>
              </a:rPr>
              <a:t> </a:t>
            </a:r>
            <a:r>
              <a:rPr lang="en-US" sz="2000">
                <a:latin typeface="Helvetica" charset="0"/>
                <a:cs typeface="Helvetica" charset="0"/>
                <a:sym typeface="Helvetica" charset="0"/>
                <a:hlinkClick r:id="rId5"/>
              </a:rPr>
              <a:t>is the </a:t>
            </a:r>
            <a:r>
              <a:rPr lang="en-US" sz="2000">
                <a:solidFill>
                  <a:srgbClr val="0013A9"/>
                </a:solidFill>
                <a:latin typeface="Helvetica" charset="0"/>
                <a:cs typeface="Helvetica" charset="0"/>
                <a:sym typeface="Helvetica" charset="0"/>
                <a:hlinkClick r:id="rId5"/>
              </a:rPr>
              <a:t>s</a:t>
            </a:r>
            <a:r>
              <a:rPr lang="en-US" sz="2000">
                <a:solidFill>
                  <a:srgbClr val="0013A9"/>
                </a:solidFill>
                <a:latin typeface="Helvetica" charset="0"/>
                <a:cs typeface="Helvetica" charset="0"/>
                <a:sym typeface="Helvetica" charset="0"/>
              </a:rPr>
              <a:t>uperseded theory</a:t>
            </a:r>
            <a:r>
              <a:rPr lang="en-US" sz="2000">
                <a:latin typeface="Helvetica" charset="0"/>
                <a:cs typeface="Helvetica" charset="0"/>
                <a:sym typeface="Helvetica" charset="0"/>
                <a:hlinkClick r:id="rId6"/>
              </a:rPr>
              <a:t> that </a:t>
            </a:r>
          </a:p>
          <a:p>
            <a:pPr>
              <a:lnSpc>
                <a:spcPts val="1758"/>
              </a:lnSpc>
              <a:spcBef>
                <a:spcPts val="562"/>
              </a:spcBef>
            </a:pPr>
            <a:endParaRPr lang="en-US" sz="2000">
              <a:latin typeface="Helvetica" charset="0"/>
              <a:cs typeface="Helvetica" charset="0"/>
              <a:sym typeface="Helvetica" charset="0"/>
              <a:hlinkClick r:id="rId6"/>
            </a:endParaRPr>
          </a:p>
          <a:p>
            <a:pPr>
              <a:lnSpc>
                <a:spcPts val="1758"/>
              </a:lnSpc>
              <a:spcBef>
                <a:spcPts val="562"/>
              </a:spcBef>
            </a:pPr>
            <a:r>
              <a:rPr lang="en-US" sz="3200">
                <a:latin typeface="Helvetica" charset="0"/>
                <a:cs typeface="Helvetica" charset="0"/>
                <a:sym typeface="Helvetica" charset="0"/>
                <a:hlinkClick r:id="rId6"/>
              </a:rPr>
              <a:t>the </a:t>
            </a:r>
            <a:r>
              <a:rPr lang="en-US" sz="3200">
                <a:solidFill>
                  <a:srgbClr val="0013A9"/>
                </a:solidFill>
                <a:latin typeface="Helvetica" charset="0"/>
                <a:cs typeface="Helvetica" charset="0"/>
                <a:sym typeface="Helvetica" charset="0"/>
                <a:hlinkClick r:id="rId6"/>
              </a:rPr>
              <a:t>Earth</a:t>
            </a:r>
            <a:r>
              <a:rPr lang="en-US" sz="3200">
                <a:latin typeface="Helvetica" charset="0"/>
                <a:cs typeface="Helvetica" charset="0"/>
                <a:sym typeface="Helvetica" charset="0"/>
              </a:rPr>
              <a:t> is the center of the univers</a:t>
            </a:r>
            <a:r>
              <a:rPr lang="en-US" sz="3200">
                <a:latin typeface="Helvetica" charset="0"/>
                <a:cs typeface="Helvetica" charset="0"/>
                <a:sym typeface="Helvetica" charset="0"/>
                <a:hlinkClick r:id="rId7"/>
              </a:rPr>
              <a:t>e and</a:t>
            </a:r>
            <a:r>
              <a:rPr lang="en-US" sz="3200">
                <a:latin typeface="Helvetica" charset="0"/>
                <a:cs typeface="Helvetica" charset="0"/>
                <a:sym typeface="Helvetica" charset="0"/>
              </a:rPr>
              <a:t> other objects go around it. </a:t>
            </a:r>
          </a:p>
          <a:p>
            <a:pPr>
              <a:lnSpc>
                <a:spcPts val="1758"/>
              </a:lnSpc>
              <a:spcBef>
                <a:spcPts val="562"/>
              </a:spcBef>
            </a:pPr>
            <a:endParaRPr lang="en-US" sz="3200">
              <a:latin typeface="Helvetica" charset="0"/>
              <a:cs typeface="Helvetica" charset="0"/>
              <a:sym typeface="Helvetica" charset="0"/>
            </a:endParaRPr>
          </a:p>
          <a:p>
            <a:pPr>
              <a:lnSpc>
                <a:spcPts val="1758"/>
              </a:lnSpc>
              <a:spcBef>
                <a:spcPts val="562"/>
              </a:spcBef>
            </a:pPr>
            <a:r>
              <a:rPr lang="en-US" sz="2000">
                <a:latin typeface="Helvetica" charset="0"/>
                <a:cs typeface="Helvetica" charset="0"/>
                <a:sym typeface="Helvetica" charset="0"/>
              </a:rPr>
              <a:t>Belief in this system was common in </a:t>
            </a:r>
            <a:r>
              <a:rPr lang="en-US" sz="2000">
                <a:solidFill>
                  <a:srgbClr val="0013A9"/>
                </a:solidFill>
                <a:latin typeface="Helvetica" charset="0"/>
                <a:cs typeface="Helvetica" charset="0"/>
                <a:sym typeface="Helvetica" charset="0"/>
              </a:rPr>
              <a:t>ancient Greece</a:t>
            </a:r>
            <a:r>
              <a:rPr lang="en-US" sz="2000">
                <a:latin typeface="Helvetica" charset="0"/>
                <a:cs typeface="Helvetica" charset="0"/>
                <a:sym typeface="Helvetica" charset="0"/>
              </a:rPr>
              <a:t>. It was embraced by both</a:t>
            </a:r>
            <a:r>
              <a:rPr lang="en-US" sz="2000">
                <a:latin typeface="Helvetica" charset="0"/>
                <a:cs typeface="Helvetica" charset="0"/>
                <a:sym typeface="Helvetica" charset="0"/>
                <a:hlinkClick r:id="rId8"/>
              </a:rPr>
              <a:t> </a:t>
            </a:r>
            <a:r>
              <a:rPr lang="en-US" sz="2000">
                <a:solidFill>
                  <a:srgbClr val="0013A9"/>
                </a:solidFill>
                <a:latin typeface="Helvetica" charset="0"/>
                <a:cs typeface="Helvetica" charset="0"/>
                <a:sym typeface="Helvetica" charset="0"/>
                <a:hlinkClick r:id="rId8"/>
              </a:rPr>
              <a:t>Aristotle</a:t>
            </a:r>
            <a:r>
              <a:rPr lang="en-US" sz="2000">
                <a:latin typeface="Helvetica" charset="0"/>
                <a:cs typeface="Helvetica" charset="0"/>
                <a:sym typeface="Helvetica" charset="0"/>
                <a:hlinkClick r:id="rId8"/>
              </a:rPr>
              <a:t> (se</a:t>
            </a:r>
            <a:r>
              <a:rPr lang="en-US" sz="2000">
                <a:latin typeface="Helvetica" charset="0"/>
                <a:cs typeface="Helvetica" charset="0"/>
                <a:sym typeface="Helvetica" charset="0"/>
              </a:rPr>
              <a:t>e </a:t>
            </a:r>
            <a:r>
              <a:rPr lang="en-US" sz="2000">
                <a:solidFill>
                  <a:srgbClr val="0013A9"/>
                </a:solidFill>
                <a:latin typeface="Helvetica" charset="0"/>
                <a:cs typeface="Helvetica" charset="0"/>
                <a:sym typeface="Helvetica" charset="0"/>
              </a:rPr>
              <a:t>Aristotelian physics</a:t>
            </a:r>
            <a:r>
              <a:rPr lang="en-US" sz="2000">
                <a:latin typeface="Helvetica" charset="0"/>
                <a:cs typeface="Helvetica" charset="0"/>
                <a:sym typeface="Helvetica" charset="0"/>
              </a:rPr>
              <a:t>) and </a:t>
            </a:r>
            <a:r>
              <a:rPr lang="en-US" sz="2000">
                <a:solidFill>
                  <a:srgbClr val="0013A9"/>
                </a:solidFill>
                <a:latin typeface="Helvetica" charset="0"/>
                <a:cs typeface="Helvetica" charset="0"/>
                <a:sym typeface="Helvetica" charset="0"/>
              </a:rPr>
              <a:t>Ptolemy</a:t>
            </a:r>
            <a:r>
              <a:rPr lang="en-US" sz="2000">
                <a:latin typeface="Helvetica" charset="0"/>
                <a:cs typeface="Helvetica" charset="0"/>
                <a:sym typeface="Helvetica" charset="0"/>
              </a:rPr>
              <a:t>, and</a:t>
            </a:r>
            <a:r>
              <a:rPr lang="en-US" sz="2000">
                <a:latin typeface="Helvetica" charset="0"/>
                <a:cs typeface="Helvetica" charset="0"/>
                <a:sym typeface="Helvetica" charset="0"/>
                <a:hlinkClick r:id="rId9"/>
              </a:rPr>
              <a:t> most, bu</a:t>
            </a:r>
            <a:r>
              <a:rPr lang="en-US" sz="2000">
                <a:latin typeface="Helvetica" charset="0"/>
                <a:cs typeface="Helvetica" charset="0"/>
                <a:sym typeface="Helvetica" charset="0"/>
              </a:rPr>
              <a:t>t not all, </a:t>
            </a:r>
            <a:r>
              <a:rPr lang="en-US" sz="2000">
                <a:solidFill>
                  <a:srgbClr val="0013A9"/>
                </a:solidFill>
                <a:latin typeface="Helvetica" charset="0"/>
                <a:cs typeface="Helvetica" charset="0"/>
                <a:sym typeface="Helvetica" charset="0"/>
              </a:rPr>
              <a:t>Anci</a:t>
            </a:r>
            <a:r>
              <a:rPr lang="en-US" sz="2000">
                <a:solidFill>
                  <a:srgbClr val="0013A9"/>
                </a:solidFill>
                <a:latin typeface="Helvetica" charset="0"/>
                <a:cs typeface="Helvetica" charset="0"/>
                <a:sym typeface="Helvetica" charset="0"/>
                <a:hlinkClick r:id="rId10"/>
              </a:rPr>
              <a:t>ent Greek philosophe</a:t>
            </a:r>
            <a:r>
              <a:rPr lang="en-US" sz="2000">
                <a:solidFill>
                  <a:srgbClr val="0013A9"/>
                </a:solidFill>
                <a:latin typeface="Helvetica" charset="0"/>
                <a:cs typeface="Helvetica" charset="0"/>
                <a:sym typeface="Helvetica" charset="0"/>
              </a:rPr>
              <a:t>rs</a:t>
            </a:r>
            <a:r>
              <a:rPr lang="en-US" sz="2000">
                <a:latin typeface="Helvetica" charset="0"/>
                <a:cs typeface="Helvetica" charset="0"/>
                <a:sym typeface="Helvetica" charset="0"/>
              </a:rPr>
              <a:t> assumed that the </a:t>
            </a:r>
            <a:r>
              <a:rPr lang="en-US" sz="2000">
                <a:solidFill>
                  <a:srgbClr val="0013A9"/>
                </a:solidFill>
                <a:latin typeface="Helvetica" charset="0"/>
                <a:cs typeface="Helvetica" charset="0"/>
                <a:sym typeface="Helvetica" charset="0"/>
              </a:rPr>
              <a:t>Sun</a:t>
            </a:r>
            <a:r>
              <a:rPr lang="en-US" sz="2000">
                <a:latin typeface="Helvetica" charset="0"/>
                <a:cs typeface="Helvetica" charset="0"/>
                <a:sym typeface="Helvetica" charset="0"/>
              </a:rPr>
              <a:t>, </a:t>
            </a:r>
            <a:r>
              <a:rPr lang="en-US" sz="2000">
                <a:solidFill>
                  <a:srgbClr val="0013A9"/>
                </a:solidFill>
                <a:latin typeface="Helvetica" charset="0"/>
                <a:cs typeface="Helvetica" charset="0"/>
                <a:sym typeface="Helvetica" charset="0"/>
              </a:rPr>
              <a:t>M</a:t>
            </a:r>
            <a:r>
              <a:rPr lang="en-US" sz="2000">
                <a:solidFill>
                  <a:srgbClr val="0013A9"/>
                </a:solidFill>
                <a:latin typeface="Helvetica" charset="0"/>
                <a:cs typeface="Helvetica" charset="0"/>
                <a:sym typeface="Helvetica" charset="0"/>
                <a:hlinkClick r:id="rId11"/>
              </a:rPr>
              <a:t>oon</a:t>
            </a:r>
            <a:r>
              <a:rPr lang="en-US" sz="2000">
                <a:latin typeface="Helvetica" charset="0"/>
                <a:cs typeface="Helvetica" charset="0"/>
                <a:sym typeface="Helvetica" charset="0"/>
                <a:hlinkClick r:id="rId11"/>
              </a:rPr>
              <a:t>, </a:t>
            </a:r>
            <a:r>
              <a:rPr lang="en-US" sz="2000">
                <a:solidFill>
                  <a:srgbClr val="0013A9"/>
                </a:solidFill>
                <a:latin typeface="Helvetica" charset="0"/>
                <a:cs typeface="Helvetica" charset="0"/>
                <a:sym typeface="Helvetica" charset="0"/>
                <a:hlinkClick r:id="rId11"/>
              </a:rPr>
              <a:t>st</a:t>
            </a:r>
            <a:r>
              <a:rPr lang="en-US" sz="2000">
                <a:solidFill>
                  <a:srgbClr val="0013A9"/>
                </a:solidFill>
                <a:latin typeface="Helvetica" charset="0"/>
                <a:cs typeface="Helvetica" charset="0"/>
                <a:sym typeface="Helvetica" charset="0"/>
              </a:rPr>
              <a:t>ars</a:t>
            </a:r>
            <a:r>
              <a:rPr lang="en-US" sz="2000">
                <a:latin typeface="Helvetica" charset="0"/>
                <a:cs typeface="Helvetica" charset="0"/>
                <a:sym typeface="Helvetica" charset="0"/>
              </a:rPr>
              <a:t>, and </a:t>
            </a:r>
            <a:r>
              <a:rPr lang="en-US" sz="2000">
                <a:solidFill>
                  <a:srgbClr val="0013A9"/>
                </a:solidFill>
                <a:latin typeface="Helvetica" charset="0"/>
                <a:cs typeface="Helvetica" charset="0"/>
                <a:sym typeface="Helvetica" charset="0"/>
              </a:rPr>
              <a:t>naked eye planets</a:t>
            </a:r>
            <a:r>
              <a:rPr lang="en-US" sz="2000">
                <a:latin typeface="Helvetica" charset="0"/>
                <a:cs typeface="Helvetica" charset="0"/>
                <a:sym typeface="Helvetica" charset="0"/>
              </a:rPr>
              <a:t> circl</a:t>
            </a:r>
            <a:r>
              <a:rPr lang="en-US" sz="2000">
                <a:latin typeface="Helvetica" charset="0"/>
                <a:cs typeface="Helvetica" charset="0"/>
                <a:sym typeface="Helvetica" charset="0"/>
                <a:hlinkClick r:id="rId12"/>
              </a:rPr>
              <a:t>e the Earth. Similar ideas</a:t>
            </a:r>
            <a:r>
              <a:rPr lang="en-US" sz="2000">
                <a:latin typeface="Helvetica" charset="0"/>
                <a:cs typeface="Helvetica" charset="0"/>
                <a:sym typeface="Helvetica" charset="0"/>
              </a:rPr>
              <a:t> were held in </a:t>
            </a:r>
            <a:r>
              <a:rPr lang="en-US" sz="2000">
                <a:solidFill>
                  <a:srgbClr val="0013A9"/>
                </a:solidFill>
                <a:latin typeface="Helvetica" charset="0"/>
                <a:cs typeface="Helvetica" charset="0"/>
                <a:sym typeface="Helvetica" charset="0"/>
              </a:rPr>
              <a:t>ancient China</a:t>
            </a:r>
            <a:r>
              <a:rPr lang="en-US" sz="2000">
                <a:latin typeface="Helvetica" charset="0"/>
                <a:cs typeface="Helvetica" charset="0"/>
                <a:sym typeface="Helvetica" charset="0"/>
              </a:rPr>
              <a:t>.</a:t>
            </a:r>
          </a:p>
          <a:p>
            <a:pPr>
              <a:lnSpc>
                <a:spcPts val="1758"/>
              </a:lnSpc>
              <a:spcBef>
                <a:spcPts val="562"/>
              </a:spcBef>
            </a:pPr>
            <a:r>
              <a:rPr lang="en-US" sz="800">
                <a:latin typeface="Helvetica" charset="0"/>
                <a:cs typeface="Helvetica" charset="0"/>
                <a:sym typeface="Helvetica" charset="0"/>
              </a:rPr>
              <a:t>&lt;Source- http:/</a:t>
            </a:r>
            <a:r>
              <a:rPr lang="en-US" sz="800">
                <a:latin typeface="Helvetica" charset="0"/>
                <a:cs typeface="Helvetica" charset="0"/>
                <a:sym typeface="Helvetica" charset="0"/>
                <a:hlinkClick r:id="rId13"/>
              </a:rPr>
              <a:t>/en</a:t>
            </a:r>
            <a:r>
              <a:rPr lang="en-US" sz="800">
                <a:latin typeface="Helvetica" charset="0"/>
                <a:cs typeface="Helvetica" charset="0"/>
                <a:sym typeface="Helvetica" charset="0"/>
              </a:rPr>
              <a:t>.wiki</a:t>
            </a:r>
            <a:r>
              <a:rPr lang="en-US" sz="800">
                <a:latin typeface="Helvetica" charset="0"/>
                <a:cs typeface="Helvetica" charset="0"/>
                <a:sym typeface="Helvetica" charset="0"/>
                <a:hlinkClick r:id="rId14"/>
              </a:rPr>
              <a:t>pedi</a:t>
            </a:r>
            <a:r>
              <a:rPr lang="en-US" sz="800">
                <a:latin typeface="Helvetica" charset="0"/>
                <a:cs typeface="Helvetica" charset="0"/>
                <a:sym typeface="Helvetica" charset="0"/>
              </a:rPr>
              <a:t>a.org/</a:t>
            </a:r>
            <a:r>
              <a:rPr lang="en-US" sz="800">
                <a:latin typeface="Helvetica" charset="0"/>
                <a:cs typeface="Helvetica" charset="0"/>
                <a:sym typeface="Helvetica" charset="0"/>
                <a:hlinkClick r:id="rId15"/>
              </a:rPr>
              <a:t>wiki/</a:t>
            </a:r>
            <a:r>
              <a:rPr lang="en-US" sz="800">
                <a:latin typeface="Helvetica" charset="0"/>
                <a:cs typeface="Helvetica" charset="0"/>
                <a:sym typeface="Helvetica" charset="0"/>
              </a:rPr>
              <a:t>Geocentric_</a:t>
            </a:r>
            <a:r>
              <a:rPr lang="en-US" sz="800">
                <a:latin typeface="Helvetica" charset="0"/>
                <a:cs typeface="Helvetica" charset="0"/>
                <a:sym typeface="Helvetica" charset="0"/>
                <a:hlinkClick r:id="rId16"/>
              </a:rPr>
              <a:t>model</a:t>
            </a:r>
          </a:p>
        </p:txBody>
      </p:sp>
    </p:spTree>
    <p:extLst>
      <p:ext uri="{BB962C8B-B14F-4D97-AF65-F5344CB8AC3E}">
        <p14:creationId xmlns:p14="http://schemas.microsoft.com/office/powerpoint/2010/main" val="1306650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9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animBg="1"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345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219" y="0"/>
            <a:ext cx="1034950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3010" name="Rectangle 2"/>
          <p:cNvSpPr>
            <a:spLocks/>
          </p:cNvSpPr>
          <p:nvPr/>
        </p:nvSpPr>
        <p:spPr bwMode="auto">
          <a:xfrm>
            <a:off x="1204392" y="1249888"/>
            <a:ext cx="4283224" cy="830997"/>
          </a:xfrm>
          <a:prstGeom prst="rect">
            <a:avLst/>
          </a:prstGeom>
          <a:solidFill>
            <a:schemeClr val="accent1">
              <a:alpha val="81960"/>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cs typeface="Gill Sans" charset="0"/>
              </a:rPr>
              <a:t>Our highest priority is to satisfy the customer</a:t>
            </a:r>
            <a:br>
              <a:rPr lang="en-US">
                <a:solidFill>
                  <a:schemeClr val="tx1"/>
                </a:solidFill>
                <a:cs typeface="Gill Sans" charset="0"/>
              </a:rPr>
            </a:br>
            <a:r>
              <a:rPr lang="en-US">
                <a:solidFill>
                  <a:schemeClr val="tx1"/>
                </a:solidFill>
                <a:cs typeface="Gill Sans" charset="0"/>
              </a:rPr>
              <a:t>through early and continuous delivery</a:t>
            </a:r>
            <a:br>
              <a:rPr lang="en-US">
                <a:solidFill>
                  <a:schemeClr val="tx1"/>
                </a:solidFill>
                <a:cs typeface="Gill Sans" charset="0"/>
              </a:rPr>
            </a:br>
            <a:r>
              <a:rPr lang="en-US">
                <a:solidFill>
                  <a:schemeClr val="tx1"/>
                </a:solidFill>
                <a:cs typeface="Gill Sans" charset="0"/>
              </a:rPr>
              <a:t>of valuable software.</a:t>
            </a:r>
          </a:p>
        </p:txBody>
      </p:sp>
      <p:sp>
        <p:nvSpPr>
          <p:cNvPr id="43011" name="Rectangle 3"/>
          <p:cNvSpPr>
            <a:spLocks/>
          </p:cNvSpPr>
          <p:nvPr/>
        </p:nvSpPr>
        <p:spPr bwMode="auto">
          <a:xfrm>
            <a:off x="609452" y="4080777"/>
            <a:ext cx="5084851" cy="276999"/>
          </a:xfrm>
          <a:prstGeom prst="rect">
            <a:avLst/>
          </a:prstGeom>
          <a:solidFill>
            <a:schemeClr val="accent1">
              <a:alpha val="81960"/>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cs typeface="Gill Sans" charset="0"/>
              </a:rPr>
              <a:t>Working software is the primary measure of progress.</a:t>
            </a:r>
          </a:p>
        </p:txBody>
      </p:sp>
    </p:spTree>
    <p:extLst>
      <p:ext uri="{BB962C8B-B14F-4D97-AF65-F5344CB8AC3E}">
        <p14:creationId xmlns:p14="http://schemas.microsoft.com/office/powerpoint/2010/main" val="3716344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30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30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animBg="1" autoUpdateAnimBg="0"/>
      <p:bldP spid="43011" grpId="0" animBg="1"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4482" name="Rectangle 1"/>
          <p:cNvSpPr>
            <a:spLocks noGrp="1" noChangeArrowheads="1"/>
          </p:cNvSpPr>
          <p:nvPr>
            <p:ph type="title"/>
          </p:nvPr>
        </p:nvSpPr>
        <p:spPr/>
        <p:txBody>
          <a:bodyPr/>
          <a:lstStyle/>
          <a:p>
            <a:pPr eaLnBrk="1" hangingPunct="1"/>
            <a:r>
              <a:rPr lang="en-US">
                <a:latin typeface="Gill Sans" charset="0"/>
                <a:ea typeface="ヒラギノ角ゴ ProN W3" charset="0"/>
                <a:cs typeface="ヒラギノ角ゴ ProN W3" charset="0"/>
              </a:rPr>
              <a:t>Scrum</a:t>
            </a:r>
          </a:p>
        </p:txBody>
      </p:sp>
      <p:pic>
        <p:nvPicPr>
          <p:cNvPr id="4044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109" y="1732359"/>
            <a:ext cx="714375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04484" name="Text Box 3"/>
          <p:cNvSpPr txBox="1">
            <a:spLocks noChangeArrowheads="1"/>
          </p:cNvSpPr>
          <p:nvPr/>
        </p:nvSpPr>
        <p:spPr bwMode="auto">
          <a:xfrm>
            <a:off x="4470426" y="6509742"/>
            <a:ext cx="193104"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78B25E16-8F8C-404B-9CB2-C2322520E84A}" type="slidenum">
              <a:rPr lang="en-US" sz="1300">
                <a:solidFill>
                  <a:schemeClr val="tx1"/>
                </a:solidFill>
                <a:cs typeface="Gill Sans" charset="0"/>
              </a:rPr>
              <a:pPr eaLnBrk="1" hangingPunct="1"/>
              <a:t>79</a:t>
            </a:fld>
            <a:endParaRPr lang="en-US" sz="1300">
              <a:solidFill>
                <a:schemeClr val="tx1"/>
              </a:solidFill>
              <a:cs typeface="Gill Sans" charset="0"/>
            </a:endParaRPr>
          </a:p>
        </p:txBody>
      </p:sp>
      <p:sp>
        <p:nvSpPr>
          <p:cNvPr id="404485" name="Rectangle 4"/>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Tree>
    <p:extLst>
      <p:ext uri="{BB962C8B-B14F-4D97-AF65-F5344CB8AC3E}">
        <p14:creationId xmlns:p14="http://schemas.microsoft.com/office/powerpoint/2010/main" val="46082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333" dirty="0" smtClean="0"/>
              <a:t>Design</a:t>
            </a:r>
            <a:r>
              <a:rPr lang="en-US" sz="2400" dirty="0" smtClean="0"/>
              <a:t>: </a:t>
            </a:r>
            <a:br>
              <a:rPr lang="en-US" sz="2400" dirty="0" smtClean="0"/>
            </a:br>
            <a:r>
              <a:rPr lang="en-US" sz="2400" dirty="0" smtClean="0"/>
              <a:t>Creating the Product, </a:t>
            </a:r>
            <a:br>
              <a:rPr lang="en-US" sz="2400" dirty="0" smtClean="0"/>
            </a:br>
            <a:r>
              <a:rPr lang="en-US" sz="2400" dirty="0" smtClean="0"/>
              <a:t>Deciding how to get what you want</a:t>
            </a:r>
            <a:endParaRPr lang="en-US" sz="2400" dirty="0"/>
          </a:p>
        </p:txBody>
      </p:sp>
      <p:graphicFrame>
        <p:nvGraphicFramePr>
          <p:cNvPr id="7" name="Content Placeholder 6"/>
          <p:cNvGraphicFramePr>
            <a:graphicFrameLocks noGrp="1"/>
          </p:cNvGraphicFramePr>
          <p:nvPr>
            <p:ph idx="1"/>
          </p:nvPr>
        </p:nvGraphicFramePr>
        <p:xfrm>
          <a:off x="457200" y="2057400"/>
          <a:ext cx="8229600"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p:cNvSpPr>
            <a:spLocks noGrp="1"/>
          </p:cNvSpPr>
          <p:nvPr>
            <p:ph type="dt" sz="half" idx="10"/>
          </p:nvPr>
        </p:nvSpPr>
        <p:spPr/>
        <p:txBody>
          <a:bodyPr/>
          <a:lstStyle/>
          <a:p>
            <a:fld id="{CD680204-AAAD-634F-BB78-CF4982024AC1}" type="datetime2">
              <a:rPr lang="en-US" smtClean="0"/>
              <a:pPr/>
              <a:t>Tuesday, 8 March 2011</a:t>
            </a:fld>
            <a:endParaRPr lang="en-GB"/>
          </a:p>
        </p:txBody>
      </p:sp>
      <p:sp>
        <p:nvSpPr>
          <p:cNvPr id="5" name="Footer Placeholder 4"/>
          <p:cNvSpPr>
            <a:spLocks noGrp="1"/>
          </p:cNvSpPr>
          <p:nvPr>
            <p:ph type="ftr" sz="quarter" idx="11"/>
          </p:nvPr>
        </p:nvSpPr>
        <p:spPr/>
        <p:txBody>
          <a:bodyPr/>
          <a:lstStyle/>
          <a:p>
            <a:r>
              <a:rPr lang="en-US" smtClean="0"/>
              <a:t>© Gilb.com</a:t>
            </a:r>
            <a:endParaRPr lang="en-GB"/>
          </a:p>
        </p:txBody>
      </p:sp>
      <p:sp>
        <p:nvSpPr>
          <p:cNvPr id="6" name="Slide Number Placeholder 5"/>
          <p:cNvSpPr>
            <a:spLocks noGrp="1"/>
          </p:cNvSpPr>
          <p:nvPr>
            <p:ph type="sldNum" sz="quarter" idx="12"/>
          </p:nvPr>
        </p:nvSpPr>
        <p:spPr/>
        <p:txBody>
          <a:bodyPr/>
          <a:lstStyle/>
          <a:p>
            <a:fld id="{1DD9AF87-53B6-FD4A-B2D3-CF1EEADDF73C}" type="slidenum">
              <a:rPr lang="en-GB" smtClean="0"/>
              <a:pPr/>
              <a:t>8</a:t>
            </a:fld>
            <a:endParaRPr lang="en-GB"/>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6530" name="Rectangle 1"/>
          <p:cNvSpPr>
            <a:spLocks noGrp="1" noChangeArrowheads="1"/>
          </p:cNvSpPr>
          <p:nvPr>
            <p:ph type="title"/>
          </p:nvPr>
        </p:nvSpPr>
        <p:spPr>
          <a:xfrm>
            <a:off x="500063" y="750094"/>
            <a:ext cx="8340328" cy="3804047"/>
          </a:xfrm>
        </p:spPr>
        <p:txBody>
          <a:bodyPr/>
          <a:lstStyle/>
          <a:p>
            <a:pPr eaLnBrk="1" hangingPunct="1"/>
            <a:r>
              <a:rPr lang="en-US" sz="4300">
                <a:latin typeface="Gill Sans" charset="0"/>
                <a:ea typeface="ヒラギノ角ゴ ProN W3" charset="0"/>
                <a:cs typeface="ヒラギノ角ゴ ProN W3" charset="0"/>
              </a:rPr>
              <a:t>deliver </a:t>
            </a:r>
            <a:r>
              <a:rPr lang="en-US" sz="4300">
                <a:latin typeface="Gill Sans" charset="0"/>
                <a:ea typeface="ヒラギノ角ゴ ProN W6" charset="0"/>
                <a:cs typeface="ヒラギノ角ゴ ProN W6" charset="0"/>
              </a:rPr>
              <a:t/>
            </a:r>
            <a:br>
              <a:rPr lang="en-US" sz="4300">
                <a:latin typeface="Gill Sans" charset="0"/>
                <a:ea typeface="ヒラギノ角ゴ ProN W6" charset="0"/>
                <a:cs typeface="ヒラギノ角ゴ ProN W6" charset="0"/>
              </a:rPr>
            </a:br>
            <a:r>
              <a:rPr lang="en-US" sz="4300">
                <a:latin typeface="Gill Sans" charset="0"/>
                <a:ea typeface="ヒラギノ角ゴ ProN W3" charset="0"/>
                <a:cs typeface="ヒラギノ角ゴ ProN W3" charset="0"/>
              </a:rPr>
              <a:t>value to stakeholders, </a:t>
            </a:r>
            <a:r>
              <a:rPr lang="en-US" sz="4300">
                <a:latin typeface="Gill Sans" charset="0"/>
                <a:ea typeface="ヒラギノ角ゴ ProN W6" charset="0"/>
                <a:cs typeface="ヒラギノ角ゴ ProN W6" charset="0"/>
              </a:rPr>
              <a:t/>
            </a:r>
            <a:br>
              <a:rPr lang="en-US" sz="4300">
                <a:latin typeface="Gill Sans" charset="0"/>
                <a:ea typeface="ヒラギノ角ゴ ProN W6" charset="0"/>
                <a:cs typeface="ヒラギノ角ゴ ProN W6" charset="0"/>
              </a:rPr>
            </a:br>
            <a:r>
              <a:rPr lang="en-US" sz="4300">
                <a:latin typeface="Gill Sans" charset="0"/>
                <a:ea typeface="ヒラギノ角ゴ ProN W3" charset="0"/>
                <a:cs typeface="ヒラギノ角ゴ ProN W3" charset="0"/>
              </a:rPr>
              <a:t>within agreeable resources.</a:t>
            </a:r>
          </a:p>
        </p:txBody>
      </p:sp>
      <p:sp>
        <p:nvSpPr>
          <p:cNvPr id="46082" name="Rectangle 2"/>
          <p:cNvSpPr>
            <a:spLocks/>
          </p:cNvSpPr>
          <p:nvPr/>
        </p:nvSpPr>
        <p:spPr bwMode="auto">
          <a:xfrm>
            <a:off x="1222251" y="4500294"/>
            <a:ext cx="42832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rgbClr val="7F7F7F"/>
                </a:solidFill>
                <a:cs typeface="Gill Sans" charset="0"/>
              </a:rPr>
              <a:t>Our</a:t>
            </a:r>
            <a:r>
              <a:rPr lang="en-US">
                <a:solidFill>
                  <a:schemeClr val="tx1"/>
                </a:solidFill>
                <a:cs typeface="Gill Sans" charset="0"/>
              </a:rPr>
              <a:t> highest priority is to satisfy the customer</a:t>
            </a:r>
            <a:br>
              <a:rPr lang="en-US">
                <a:solidFill>
                  <a:schemeClr val="tx1"/>
                </a:solidFill>
                <a:cs typeface="Gill Sans" charset="0"/>
              </a:rPr>
            </a:br>
            <a:r>
              <a:rPr lang="en-US">
                <a:solidFill>
                  <a:srgbClr val="7F7F7F"/>
                </a:solidFill>
                <a:cs typeface="Gill Sans" charset="0"/>
              </a:rPr>
              <a:t>through early and continuous delivery</a:t>
            </a:r>
            <a:br>
              <a:rPr lang="en-US">
                <a:solidFill>
                  <a:srgbClr val="7F7F7F"/>
                </a:solidFill>
                <a:cs typeface="Gill Sans" charset="0"/>
              </a:rPr>
            </a:br>
            <a:r>
              <a:rPr lang="en-US">
                <a:solidFill>
                  <a:schemeClr val="tx1"/>
                </a:solidFill>
                <a:cs typeface="Gill Sans" charset="0"/>
              </a:rPr>
              <a:t>of valuable software.</a:t>
            </a:r>
          </a:p>
        </p:txBody>
      </p:sp>
      <p:sp>
        <p:nvSpPr>
          <p:cNvPr id="46083" name="AutoShape 3"/>
          <p:cNvSpPr>
            <a:spLocks/>
          </p:cNvSpPr>
          <p:nvPr/>
        </p:nvSpPr>
        <p:spPr bwMode="auto">
          <a:xfrm>
            <a:off x="759024" y="669727"/>
            <a:ext cx="7822406" cy="4991695"/>
          </a:xfrm>
          <a:prstGeom prst="wedgeEllipseCallout">
            <a:avLst>
              <a:gd name="adj1" fmla="val -50130"/>
              <a:gd name="adj2" fmla="val 52204"/>
            </a:avLst>
          </a:prstGeom>
          <a:blipFill dpi="0" rotWithShape="0">
            <a:blip r:embed="rId3"/>
            <a:srcRect/>
            <a:tile tx="0" ty="0" sx="100000" sy="100000" flip="none" algn="tl"/>
          </a:blipFill>
          <a:ln w="25400" cap="flat">
            <a:noFill/>
            <a:miter lim="800000"/>
            <a:headEnd type="none" w="med" len="med"/>
            <a:tailEnd type="none" w="med" len="med"/>
          </a:ln>
        </p:spPr>
        <p:txBody>
          <a:bodyPr lIns="0" tIns="0" rIns="0" bIns="0" anchor="ctr"/>
          <a:lstStyle/>
          <a:p>
            <a:r>
              <a:rPr lang="en-US" sz="3800">
                <a:effectLst>
                  <a:outerShdw blurRad="38100" dist="38100" dir="2700000" algn="tl">
                    <a:srgbClr val="DDDDDD"/>
                  </a:outerShdw>
                </a:effectLst>
                <a:cs typeface="Gill Sans" charset="0"/>
              </a:rPr>
              <a:t>Should we not try to </a:t>
            </a:r>
            <a:br>
              <a:rPr lang="en-US" sz="3800">
                <a:effectLst>
                  <a:outerShdw blurRad="38100" dist="38100" dir="2700000" algn="tl">
                    <a:srgbClr val="DDDDDD"/>
                  </a:outerShdw>
                </a:effectLst>
                <a:cs typeface="Gill Sans" charset="0"/>
              </a:rPr>
            </a:br>
            <a:r>
              <a:rPr lang="en-US" sz="3800">
                <a:effectLst>
                  <a:outerShdw blurRad="38100" dist="38100" dir="2700000" algn="tl">
                    <a:srgbClr val="DDDDDD"/>
                  </a:outerShdw>
                </a:effectLst>
                <a:cs typeface="Gill Sans" charset="0"/>
              </a:rPr>
              <a:t>understand and define </a:t>
            </a:r>
            <a:br>
              <a:rPr lang="en-US" sz="3800">
                <a:effectLst>
                  <a:outerShdw blurRad="38100" dist="38100" dir="2700000" algn="tl">
                    <a:srgbClr val="DDDDDD"/>
                  </a:outerShdw>
                </a:effectLst>
                <a:cs typeface="Gill Sans" charset="0"/>
              </a:rPr>
            </a:br>
            <a:r>
              <a:rPr lang="en-US" sz="3800">
                <a:effectLst>
                  <a:outerShdw blurRad="38100" dist="38100" dir="2700000" algn="tl">
                    <a:srgbClr val="DDDDDD"/>
                  </a:outerShdw>
                </a:effectLst>
                <a:cs typeface="Gill Sans" charset="0"/>
              </a:rPr>
              <a:t>what our stakeholders value?</a:t>
            </a:r>
          </a:p>
          <a:p>
            <a:r>
              <a:rPr lang="en-US" sz="3800">
                <a:effectLst>
                  <a:outerShdw blurRad="38100" dist="38100" dir="2700000" algn="tl">
                    <a:srgbClr val="DDDDDD"/>
                  </a:outerShdw>
                </a:effectLst>
                <a:cs typeface="Gill Sans" charset="0"/>
              </a:rPr>
              <a:t>And set out to deliver that!</a:t>
            </a:r>
          </a:p>
        </p:txBody>
      </p:sp>
    </p:spTree>
    <p:extLst>
      <p:ext uri="{BB962C8B-B14F-4D97-AF65-F5344CB8AC3E}">
        <p14:creationId xmlns:p14="http://schemas.microsoft.com/office/powerpoint/2010/main" val="3125562404"/>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608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60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autoUpdateAnimBg="0"/>
      <p:bldP spid="46083" grpId="0" animBg="1"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8578" name="Rectangle 1"/>
          <p:cNvSpPr>
            <a:spLocks noGrp="1" noChangeArrowheads="1"/>
          </p:cNvSpPr>
          <p:nvPr>
            <p:ph type="title"/>
          </p:nvPr>
        </p:nvSpPr>
        <p:spPr/>
        <p:txBody>
          <a:bodyPr/>
          <a:lstStyle/>
          <a:p>
            <a:pPr eaLnBrk="1" hangingPunct="1"/>
            <a:r>
              <a:rPr lang="en-US">
                <a:latin typeface="Gill Sans" charset="0"/>
                <a:ea typeface="ヒラギノ角ゴ ProN W3" charset="0"/>
                <a:cs typeface="ヒラギノ角ゴ ProN W3" charset="0"/>
              </a:rPr>
              <a:t>history</a:t>
            </a:r>
          </a:p>
        </p:txBody>
      </p:sp>
      <p:sp>
        <p:nvSpPr>
          <p:cNvPr id="408579" name="Rectangle 2"/>
          <p:cNvSpPr>
            <a:spLocks noGrp="1" noChangeArrowheads="1"/>
          </p:cNvSpPr>
          <p:nvPr>
            <p:ph type="body" idx="1"/>
          </p:nvPr>
        </p:nvSpPr>
        <p:spPr>
          <a:xfrm>
            <a:off x="892969" y="1893094"/>
            <a:ext cx="7358063" cy="3250406"/>
          </a:xfrm>
        </p:spPr>
        <p:txBody>
          <a:bodyPr/>
          <a:lstStyle/>
          <a:p>
            <a:pPr marL="625056"/>
            <a:r>
              <a:rPr lang="en-US" b="1">
                <a:latin typeface="Gill Sans" charset="0"/>
                <a:ea typeface="ヒラギノ角ゴ ProN W3" charset="0"/>
                <a:cs typeface="ヒラギノ角ゴ ProN W3" charset="0"/>
              </a:rPr>
              <a:t>Posten Norge AS bought a series of companies </a:t>
            </a:r>
            <a:endParaRPr lang="en-US" b="1">
              <a:latin typeface="Gill Sans" charset="0"/>
              <a:ea typeface="ヒラギノ角ゴ ProN W6" charset="0"/>
              <a:cs typeface="ヒラギノ角ゴ ProN W6" charset="0"/>
            </a:endParaRPr>
          </a:p>
          <a:p>
            <a:pPr marL="937584" lvl="1"/>
            <a:r>
              <a:rPr lang="en-US">
                <a:latin typeface="Gill Sans" charset="0"/>
                <a:ea typeface="ヒラギノ角ゴ ProN W3" charset="0"/>
                <a:cs typeface="ヒラギノ角ゴ ProN W3" charset="0"/>
              </a:rPr>
              <a:t>within Logistics, Package transport, CRM and Storage</a:t>
            </a:r>
          </a:p>
          <a:p>
            <a:pPr marL="937584" lvl="1"/>
            <a:r>
              <a:rPr lang="en-US">
                <a:latin typeface="Gill Sans" charset="0"/>
                <a:ea typeface="ヒラギノ角ゴ ProN W3" charset="0"/>
                <a:cs typeface="ヒラギノ角ゴ ProN W3" charset="0"/>
              </a:rPr>
              <a:t>in Norway, Sweden, Denmark, Finland, UK, Holland and Estonia.</a:t>
            </a:r>
          </a:p>
        </p:txBody>
      </p:sp>
      <p:sp>
        <p:nvSpPr>
          <p:cNvPr id="408580" name="Text Box 3"/>
          <p:cNvSpPr txBox="1">
            <a:spLocks noChangeArrowheads="1"/>
          </p:cNvSpPr>
          <p:nvPr/>
        </p:nvSpPr>
        <p:spPr bwMode="auto">
          <a:xfrm>
            <a:off x="4470426" y="6509742"/>
            <a:ext cx="193104"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77862AE8-C878-F74E-88B9-9A12A541272B}" type="slidenum">
              <a:rPr lang="en-US" sz="1300">
                <a:solidFill>
                  <a:schemeClr val="tx1"/>
                </a:solidFill>
                <a:cs typeface="Gill Sans" charset="0"/>
              </a:rPr>
              <a:pPr eaLnBrk="1" hangingPunct="1"/>
              <a:t>81</a:t>
            </a:fld>
            <a:endParaRPr lang="en-US" sz="1300">
              <a:solidFill>
                <a:schemeClr val="tx1"/>
              </a:solidFill>
              <a:cs typeface="Gill Sans" charset="0"/>
            </a:endParaRPr>
          </a:p>
        </p:txBody>
      </p:sp>
      <p:sp>
        <p:nvSpPr>
          <p:cNvPr id="408581" name="Rectangle 4"/>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pic>
        <p:nvPicPr>
          <p:cNvPr id="40858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07219"/>
            <a:ext cx="2214563" cy="91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144700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925194"/>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1650" name="Rectangle 1"/>
          <p:cNvSpPr>
            <a:spLocks noGrp="1" noChangeArrowheads="1"/>
          </p:cNvSpPr>
          <p:nvPr>
            <p:ph type="title"/>
          </p:nvPr>
        </p:nvSpPr>
        <p:spPr/>
        <p:txBody>
          <a:bodyPr/>
          <a:lstStyle/>
          <a:p>
            <a:pPr eaLnBrk="1" hangingPunct="1"/>
            <a:r>
              <a:rPr lang="en-US">
                <a:latin typeface="Gill Sans" charset="0"/>
                <a:ea typeface="ヒラギノ角ゴ ProN W3" charset="0"/>
                <a:cs typeface="ヒラギノ角ゴ ProN W3" charset="0"/>
              </a:rPr>
              <a:t>history</a:t>
            </a:r>
          </a:p>
        </p:txBody>
      </p:sp>
      <p:sp>
        <p:nvSpPr>
          <p:cNvPr id="411651" name="Rectangle 2"/>
          <p:cNvSpPr>
            <a:spLocks noGrp="1" noChangeArrowheads="1"/>
          </p:cNvSpPr>
          <p:nvPr>
            <p:ph type="body" idx="1"/>
          </p:nvPr>
        </p:nvSpPr>
        <p:spPr/>
        <p:txBody>
          <a:bodyPr/>
          <a:lstStyle/>
          <a:p>
            <a:pPr marL="625056"/>
            <a:r>
              <a:rPr lang="en-US" b="1">
                <a:latin typeface="Gill Sans" charset="0"/>
                <a:ea typeface="ヒラギノ角ゴ ProN W3" charset="0"/>
                <a:cs typeface="ヒラギノ角ゴ ProN W3" charset="0"/>
              </a:rPr>
              <a:t>Each company had their own </a:t>
            </a:r>
            <a:r>
              <a:rPr lang="ja-JP" altLang="en-US" b="1">
                <a:latin typeface="Gill Sans" charset="0"/>
                <a:ea typeface="ヒラギノ角ゴ ProN W3" charset="0"/>
                <a:cs typeface="ヒラギノ角ゴ ProN W3" charset="0"/>
              </a:rPr>
              <a:t>“</a:t>
            </a:r>
            <a:r>
              <a:rPr lang="en-US" b="1">
                <a:latin typeface="Gill Sans" charset="0"/>
                <a:ea typeface="ヒラギノ角ゴ ProN W3" charset="0"/>
                <a:cs typeface="ヒラギノ角ゴ ProN W3" charset="0"/>
              </a:rPr>
              <a:t>everything</a:t>
            </a:r>
            <a:r>
              <a:rPr lang="ja-JP" altLang="en-US" b="1">
                <a:latin typeface="Gill Sans" charset="0"/>
                <a:ea typeface="ヒラギノ角ゴ ProN W3" charset="0"/>
                <a:cs typeface="ヒラギノ角ゴ ProN W3" charset="0"/>
              </a:rPr>
              <a:t>”</a:t>
            </a:r>
            <a:r>
              <a:rPr lang="en-US" b="1">
                <a:latin typeface="Gill Sans" charset="0"/>
                <a:ea typeface="ヒラギノ角ゴ ProN W3" charset="0"/>
                <a:cs typeface="ヒラギノ角ゴ ProN W3" charset="0"/>
              </a:rPr>
              <a:t>, including websites,</a:t>
            </a:r>
            <a:r>
              <a:rPr lang="en-US">
                <a:latin typeface="Gill Sans" charset="0"/>
                <a:ea typeface="ヒラギノ角ゴ ProN W3" charset="0"/>
                <a:cs typeface="ヒラギノ角ゴ ProN W3" charset="0"/>
              </a:rPr>
              <a:t> with their own look, feel, functionality, logo, technologies, contracts, servers etc.</a:t>
            </a:r>
          </a:p>
          <a:p>
            <a:pPr marL="625056"/>
            <a:r>
              <a:rPr lang="en-US">
                <a:latin typeface="Gill Sans" charset="0"/>
                <a:ea typeface="ヒラギノ角ゴ ProN W3" charset="0"/>
                <a:cs typeface="ヒラギノ角ゴ ProN W3" charset="0"/>
              </a:rPr>
              <a:t>Bring.no/se/dk etc. was developed as a </a:t>
            </a:r>
            <a:r>
              <a:rPr lang="en-US" b="1">
                <a:latin typeface="Gill Sans" charset="0"/>
                <a:ea typeface="ヒラギノ角ゴ ProN W3" charset="0"/>
                <a:cs typeface="ヒラギノ角ゴ ProN W3" charset="0"/>
              </a:rPr>
              <a:t>common webportal</a:t>
            </a:r>
            <a:r>
              <a:rPr lang="en-US">
                <a:latin typeface="Gill Sans" charset="0"/>
                <a:ea typeface="ヒラギノ角ゴ ProN W3" charset="0"/>
                <a:cs typeface="ヒラギノ角ゴ ProN W3" charset="0"/>
              </a:rPr>
              <a:t>, replacing the many.</a:t>
            </a:r>
          </a:p>
        </p:txBody>
      </p:sp>
      <p:sp>
        <p:nvSpPr>
          <p:cNvPr id="411652" name="Text Box 3"/>
          <p:cNvSpPr txBox="1">
            <a:spLocks noChangeArrowheads="1"/>
          </p:cNvSpPr>
          <p:nvPr/>
        </p:nvSpPr>
        <p:spPr bwMode="auto">
          <a:xfrm>
            <a:off x="4470426" y="6509742"/>
            <a:ext cx="193104"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EDB8F76E-ECFB-3140-93FE-F525E4EA0BCA}" type="slidenum">
              <a:rPr lang="en-US" sz="1300">
                <a:solidFill>
                  <a:schemeClr val="tx1"/>
                </a:solidFill>
                <a:cs typeface="Gill Sans" charset="0"/>
              </a:rPr>
              <a:pPr eaLnBrk="1" hangingPunct="1"/>
              <a:t>83</a:t>
            </a:fld>
            <a:endParaRPr lang="en-US" sz="1300">
              <a:solidFill>
                <a:schemeClr val="tx1"/>
              </a:solidFill>
              <a:cs typeface="Gill Sans" charset="0"/>
            </a:endParaRPr>
          </a:p>
        </p:txBody>
      </p:sp>
      <p:sp>
        <p:nvSpPr>
          <p:cNvPr id="411653" name="Rectangle 4"/>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pic>
        <p:nvPicPr>
          <p:cNvPr id="41165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07219"/>
            <a:ext cx="2214563" cy="91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214160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72014"/>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4722" name="Rectangle 1"/>
          <p:cNvSpPr>
            <a:spLocks noGrp="1" noChangeArrowheads="1"/>
          </p:cNvSpPr>
          <p:nvPr>
            <p:ph type="title"/>
          </p:nvPr>
        </p:nvSpPr>
        <p:spPr/>
        <p:txBody>
          <a:bodyPr/>
          <a:lstStyle/>
          <a:p>
            <a:pPr eaLnBrk="1" hangingPunct="1"/>
            <a:r>
              <a:rPr lang="en-US">
                <a:latin typeface="Gill Sans" charset="0"/>
                <a:ea typeface="ヒラギノ角ゴ ProN W3" charset="0"/>
                <a:cs typeface="ヒラギノ角ゴ ProN W3" charset="0"/>
              </a:rPr>
              <a:t>Development Methods</a:t>
            </a:r>
          </a:p>
        </p:txBody>
      </p:sp>
      <p:sp>
        <p:nvSpPr>
          <p:cNvPr id="414723" name="Rectangle 2"/>
          <p:cNvSpPr>
            <a:spLocks noGrp="1" noChangeArrowheads="1"/>
          </p:cNvSpPr>
          <p:nvPr>
            <p:ph type="body" idx="1"/>
          </p:nvPr>
        </p:nvSpPr>
        <p:spPr>
          <a:xfrm>
            <a:off x="892969" y="1723430"/>
            <a:ext cx="7358063" cy="1893094"/>
          </a:xfrm>
        </p:spPr>
        <p:txBody>
          <a:bodyPr/>
          <a:lstStyle/>
          <a:p>
            <a:pPr marL="625056"/>
            <a:r>
              <a:rPr lang="ja-JP" altLang="en-US">
                <a:latin typeface="Gill Sans" charset="0"/>
                <a:ea typeface="ヒラギノ角ゴ ProN W3" charset="0"/>
                <a:cs typeface="ヒラギノ角ゴ ProN W3" charset="0"/>
              </a:rPr>
              <a:t>“</a:t>
            </a:r>
            <a:r>
              <a:rPr lang="en-US">
                <a:latin typeface="Gill Sans" charset="0"/>
                <a:ea typeface="ヒラギノ角ゴ ProN W3" charset="0"/>
                <a:cs typeface="ヒラギノ角ゴ ProN W3" charset="0"/>
              </a:rPr>
              <a:t>Normal</a:t>
            </a:r>
            <a:r>
              <a:rPr lang="ja-JP" altLang="en-US">
                <a:latin typeface="Gill Sans" charset="0"/>
                <a:ea typeface="ヒラギノ角ゴ ProN W3" charset="0"/>
                <a:cs typeface="ヒラギノ角ゴ ProN W3" charset="0"/>
              </a:rPr>
              <a:t>”</a:t>
            </a:r>
            <a:r>
              <a:rPr lang="en-US">
                <a:latin typeface="Gill Sans" charset="0"/>
                <a:ea typeface="ヒラギノ角ゴ ProN W3" charset="0"/>
                <a:cs typeface="ヒラギノ角ゴ ProN W3" charset="0"/>
              </a:rPr>
              <a:t> Management methods</a:t>
            </a:r>
          </a:p>
          <a:p>
            <a:pPr marL="625056"/>
            <a:r>
              <a:rPr lang="en-US">
                <a:latin typeface="Gill Sans" charset="0"/>
                <a:ea typeface="ヒラギノ角ゴ ProN W3" charset="0"/>
                <a:cs typeface="ヒラギノ角ゴ ProN W3" charset="0"/>
              </a:rPr>
              <a:t>Scrum development framework</a:t>
            </a:r>
          </a:p>
        </p:txBody>
      </p:sp>
      <p:pic>
        <p:nvPicPr>
          <p:cNvPr id="41472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531" y="3250406"/>
            <a:ext cx="714375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14725" name="Text Box 4"/>
          <p:cNvSpPr txBox="1">
            <a:spLocks noChangeArrowheads="1"/>
          </p:cNvSpPr>
          <p:nvPr/>
        </p:nvSpPr>
        <p:spPr bwMode="auto">
          <a:xfrm>
            <a:off x="4470426" y="6509742"/>
            <a:ext cx="193104"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5E8B27CF-66AF-0046-9F7A-A0977EA74C4B}" type="slidenum">
              <a:rPr lang="en-US" sz="1300">
                <a:solidFill>
                  <a:schemeClr val="tx1"/>
                </a:solidFill>
                <a:cs typeface="Gill Sans" charset="0"/>
              </a:rPr>
              <a:pPr eaLnBrk="1" hangingPunct="1"/>
              <a:t>85</a:t>
            </a:fld>
            <a:endParaRPr lang="en-US" sz="1300">
              <a:solidFill>
                <a:schemeClr val="tx1"/>
              </a:solidFill>
              <a:cs typeface="Gill Sans" charset="0"/>
            </a:endParaRPr>
          </a:p>
        </p:txBody>
      </p:sp>
      <p:sp>
        <p:nvSpPr>
          <p:cNvPr id="414726" name="Rectangle 5"/>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Tree>
    <p:extLst>
      <p:ext uri="{BB962C8B-B14F-4D97-AF65-F5344CB8AC3E}">
        <p14:creationId xmlns:p14="http://schemas.microsoft.com/office/powerpoint/2010/main" val="269132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733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9" y="-17859"/>
            <a:ext cx="9081492" cy="7018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607777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3219" y="107156"/>
            <a:ext cx="14912578" cy="8108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4264828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42" name="Rectangle 1"/>
          <p:cNvSpPr>
            <a:spLocks noGrp="1" noChangeArrowheads="1"/>
          </p:cNvSpPr>
          <p:nvPr>
            <p:ph type="title"/>
          </p:nvPr>
        </p:nvSpPr>
        <p:spPr>
          <a:xfrm>
            <a:off x="892969" y="1625203"/>
            <a:ext cx="7358063" cy="2321719"/>
          </a:xfrm>
        </p:spPr>
        <p:txBody>
          <a:bodyPr/>
          <a:lstStyle/>
          <a:p>
            <a:pPr eaLnBrk="1" hangingPunct="1"/>
            <a:r>
              <a:rPr lang="en-US">
                <a:latin typeface="Gill Sans" charset="0"/>
                <a:ea typeface="ヒラギノ角ゴ ProN W3" charset="0"/>
                <a:cs typeface="ヒラギノ角ゴ ProN W3" charset="0"/>
              </a:rPr>
              <a:t>version 2</a:t>
            </a:r>
          </a:p>
        </p:txBody>
      </p:sp>
      <p:sp>
        <p:nvSpPr>
          <p:cNvPr id="419843" name="Rectangle 2"/>
          <p:cNvSpPr>
            <a:spLocks/>
          </p:cNvSpPr>
          <p:nvPr/>
        </p:nvSpPr>
        <p:spPr bwMode="auto">
          <a:xfrm>
            <a:off x="803672" y="1009054"/>
            <a:ext cx="7358063" cy="2098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2500">
                <a:cs typeface="Gill Sans" charset="0"/>
              </a:rPr>
              <a:t>core functionality is in place</a:t>
            </a:r>
          </a:p>
          <a:p>
            <a:r>
              <a:rPr lang="en-US" sz="2500">
                <a:cs typeface="Gill Sans" charset="0"/>
              </a:rPr>
              <a:t>many nice elements</a:t>
            </a:r>
          </a:p>
          <a:p>
            <a:r>
              <a:rPr lang="en-US" sz="2500">
                <a:cs typeface="Gill Sans" charset="0"/>
              </a:rPr>
              <a:t>but</a:t>
            </a:r>
          </a:p>
          <a:p>
            <a:r>
              <a:rPr lang="en-US" sz="2500">
                <a:cs typeface="Gill Sans" charset="0"/>
              </a:rPr>
              <a:t>several business partners</a:t>
            </a:r>
            <a:br>
              <a:rPr lang="en-US" sz="2500">
                <a:cs typeface="Gill Sans" charset="0"/>
              </a:rPr>
            </a:br>
            <a:r>
              <a:rPr lang="en-US" sz="2500">
                <a:cs typeface="Gill Sans" charset="0"/>
              </a:rPr>
              <a:t>are not happy with many aspects</a:t>
            </a:r>
          </a:p>
        </p:txBody>
      </p:sp>
      <p:sp>
        <p:nvSpPr>
          <p:cNvPr id="419844" name="Text Box 3"/>
          <p:cNvSpPr txBox="1">
            <a:spLocks noChangeArrowheads="1"/>
          </p:cNvSpPr>
          <p:nvPr/>
        </p:nvSpPr>
        <p:spPr bwMode="auto">
          <a:xfrm>
            <a:off x="4470426" y="6509742"/>
            <a:ext cx="193104"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EB81CEFB-9F25-E847-BE3C-AC284D4A9BC3}" type="slidenum">
              <a:rPr lang="en-US" sz="1300">
                <a:solidFill>
                  <a:schemeClr val="tx1"/>
                </a:solidFill>
                <a:cs typeface="Gill Sans" charset="0"/>
              </a:rPr>
              <a:pPr eaLnBrk="1" hangingPunct="1"/>
              <a:t>89</a:t>
            </a:fld>
            <a:endParaRPr lang="en-US" sz="1300">
              <a:solidFill>
                <a:schemeClr val="tx1"/>
              </a:solidFill>
              <a:cs typeface="Gill Sans" charset="0"/>
            </a:endParaRPr>
          </a:p>
        </p:txBody>
      </p:sp>
      <p:sp>
        <p:nvSpPr>
          <p:cNvPr id="419845" name="Rectangle 4"/>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Tree>
    <p:extLst>
      <p:ext uri="{BB962C8B-B14F-4D97-AF65-F5344CB8AC3E}">
        <p14:creationId xmlns:p14="http://schemas.microsoft.com/office/powerpoint/2010/main" val="1553166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Building: The development team</a:t>
            </a:r>
            <a:endParaRPr lang="en-US" dirty="0"/>
          </a:p>
        </p:txBody>
      </p:sp>
      <p:graphicFrame>
        <p:nvGraphicFramePr>
          <p:cNvPr id="7" name="Content Placeholder 6"/>
          <p:cNvGraphicFramePr>
            <a:graphicFrameLocks noGrp="1"/>
          </p:cNvGraphicFramePr>
          <p:nvPr>
            <p:ph idx="1"/>
          </p:nvPr>
        </p:nvGraphicFramePr>
        <p:xfrm>
          <a:off x="457200" y="2057400"/>
          <a:ext cx="8229600"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p:cNvSpPr>
            <a:spLocks noGrp="1"/>
          </p:cNvSpPr>
          <p:nvPr>
            <p:ph type="dt" sz="half" idx="10"/>
          </p:nvPr>
        </p:nvSpPr>
        <p:spPr/>
        <p:txBody>
          <a:bodyPr/>
          <a:lstStyle/>
          <a:p>
            <a:fld id="{CD680204-AAAD-634F-BB78-CF4982024AC1}" type="datetime2">
              <a:rPr lang="en-US" smtClean="0"/>
              <a:pPr/>
              <a:t>Tuesday, 8 March 2011</a:t>
            </a:fld>
            <a:endParaRPr lang="en-GB"/>
          </a:p>
        </p:txBody>
      </p:sp>
      <p:sp>
        <p:nvSpPr>
          <p:cNvPr id="5" name="Footer Placeholder 4"/>
          <p:cNvSpPr>
            <a:spLocks noGrp="1"/>
          </p:cNvSpPr>
          <p:nvPr>
            <p:ph type="ftr" sz="quarter" idx="11"/>
          </p:nvPr>
        </p:nvSpPr>
        <p:spPr/>
        <p:txBody>
          <a:bodyPr/>
          <a:lstStyle/>
          <a:p>
            <a:r>
              <a:rPr lang="en-US" smtClean="0"/>
              <a:t>© Gilb.com</a:t>
            </a:r>
            <a:endParaRPr lang="en-GB"/>
          </a:p>
        </p:txBody>
      </p:sp>
      <p:sp>
        <p:nvSpPr>
          <p:cNvPr id="6" name="Slide Number Placeholder 5"/>
          <p:cNvSpPr>
            <a:spLocks noGrp="1"/>
          </p:cNvSpPr>
          <p:nvPr>
            <p:ph type="sldNum" sz="quarter" idx="12"/>
          </p:nvPr>
        </p:nvSpPr>
        <p:spPr/>
        <p:txBody>
          <a:bodyPr/>
          <a:lstStyle/>
          <a:p>
            <a:fld id="{1DD9AF87-53B6-FD4A-B2D3-CF1EEADDF73C}" type="slidenum">
              <a:rPr lang="en-GB" smtClean="0"/>
              <a:pPr/>
              <a:t>9</a:t>
            </a:fld>
            <a:endParaRPr lang="en-GB"/>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472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2914" name="Rectangle 1"/>
          <p:cNvSpPr>
            <a:spLocks noGrp="1" noChangeArrowheads="1"/>
          </p:cNvSpPr>
          <p:nvPr>
            <p:ph type="title"/>
          </p:nvPr>
        </p:nvSpPr>
        <p:spPr/>
        <p:txBody>
          <a:bodyPr/>
          <a:lstStyle/>
          <a:p>
            <a:pPr eaLnBrk="1" hangingPunct="1"/>
            <a:r>
              <a:rPr lang="en-US">
                <a:latin typeface="Gill Sans" charset="0"/>
                <a:ea typeface="ヒラギノ角ゴ ProN W3" charset="0"/>
                <a:cs typeface="ヒラギノ角ゴ ProN W3" charset="0"/>
              </a:rPr>
              <a:t>getting better</a:t>
            </a:r>
          </a:p>
        </p:txBody>
      </p:sp>
      <p:sp>
        <p:nvSpPr>
          <p:cNvPr id="422915" name="Rectangle 2"/>
          <p:cNvSpPr>
            <a:spLocks noGrp="1" noChangeArrowheads="1"/>
          </p:cNvSpPr>
          <p:nvPr>
            <p:ph type="body" idx="1"/>
          </p:nvPr>
        </p:nvSpPr>
        <p:spPr>
          <a:xfrm>
            <a:off x="892969" y="1946672"/>
            <a:ext cx="7358063" cy="3107531"/>
          </a:xfrm>
        </p:spPr>
        <p:txBody>
          <a:bodyPr/>
          <a:lstStyle/>
          <a:p>
            <a:pPr marL="625056"/>
            <a:r>
              <a:rPr lang="en-US">
                <a:latin typeface="Gill Sans" charset="0"/>
                <a:ea typeface="ヒラギノ角ゴ ProN W3" charset="0"/>
                <a:cs typeface="ヒラギノ角ゴ ProN W3" charset="0"/>
              </a:rPr>
              <a:t>version 1 - put the core functionality in place. </a:t>
            </a:r>
          </a:p>
          <a:p>
            <a:pPr marL="625056"/>
            <a:r>
              <a:rPr lang="en-US">
                <a:latin typeface="Gill Sans" charset="0"/>
                <a:ea typeface="ヒラギノ角ゴ ProN W3" charset="0"/>
                <a:cs typeface="ヒラギノ角ゴ ProN W3" charset="0"/>
              </a:rPr>
              <a:t>version 2 - is about </a:t>
            </a:r>
            <a:r>
              <a:rPr lang="en-US" b="1">
                <a:latin typeface="Gill Sans" charset="0"/>
                <a:ea typeface="ヒラギノ角ゴ ProN W3" charset="0"/>
                <a:cs typeface="ヒラギノ角ゴ ProN W3" charset="0"/>
              </a:rPr>
              <a:t>making that functionality work better</a:t>
            </a:r>
            <a:r>
              <a:rPr lang="en-US">
                <a:latin typeface="Gill Sans" charset="0"/>
                <a:ea typeface="ヒラギノ角ゴ ProN W3" charset="0"/>
                <a:cs typeface="ヒラギノ角ゴ ProN W3" charset="0"/>
              </a:rPr>
              <a:t> for all stakeholders; Users, Business Partners etc.</a:t>
            </a:r>
          </a:p>
        </p:txBody>
      </p:sp>
      <p:sp>
        <p:nvSpPr>
          <p:cNvPr id="422916" name="Text Box 3"/>
          <p:cNvSpPr txBox="1">
            <a:spLocks noChangeArrowheads="1"/>
          </p:cNvSpPr>
          <p:nvPr/>
        </p:nvSpPr>
        <p:spPr bwMode="auto">
          <a:xfrm>
            <a:off x="4470426" y="6509742"/>
            <a:ext cx="193104"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D966CC8F-5EDC-3944-8033-E2DC80490023}" type="slidenum">
              <a:rPr lang="en-US" sz="1300">
                <a:solidFill>
                  <a:schemeClr val="tx1"/>
                </a:solidFill>
                <a:cs typeface="Gill Sans" charset="0"/>
              </a:rPr>
              <a:pPr eaLnBrk="1" hangingPunct="1"/>
              <a:t>91</a:t>
            </a:fld>
            <a:endParaRPr lang="en-US" sz="1300">
              <a:solidFill>
                <a:schemeClr val="tx1"/>
              </a:solidFill>
              <a:cs typeface="Gill Sans" charset="0"/>
            </a:endParaRPr>
          </a:p>
        </p:txBody>
      </p:sp>
      <p:sp>
        <p:nvSpPr>
          <p:cNvPr id="422917" name="Rectangle 4"/>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Tree>
    <p:extLst>
      <p:ext uri="{BB962C8B-B14F-4D97-AF65-F5344CB8AC3E}">
        <p14:creationId xmlns:p14="http://schemas.microsoft.com/office/powerpoint/2010/main" val="1841271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153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p:cNvPicPr>
            <a:picLocks noChangeAspect="1" noChangeArrowheads="1"/>
          </p:cNvPicPr>
          <p:nvPr/>
        </p:nvPicPr>
        <p:blipFill>
          <a:blip r:embed="rId2"/>
          <a:srcRect/>
          <a:stretch>
            <a:fillRect/>
          </a:stretch>
        </p:blipFill>
        <p:spPr bwMode="auto">
          <a:xfrm>
            <a:off x="258961" y="428625"/>
            <a:ext cx="2125266" cy="1250156"/>
          </a:xfrm>
          <a:prstGeom prst="rect">
            <a:avLst/>
          </a:prstGeom>
          <a:noFill/>
          <a:ln w="12700" cap="flat">
            <a:noFill/>
            <a:miter lim="800000"/>
            <a:headEnd/>
            <a:tailEnd/>
          </a:ln>
          <a:effectLst>
            <a:outerShdw blurRad="127000" dist="76199" dir="2700000" algn="ctr" rotWithShape="0">
              <a:schemeClr val="bg2">
                <a:alpha val="75000"/>
              </a:schemeClr>
            </a:outerShdw>
          </a:effectLst>
        </p:spPr>
      </p:pic>
      <p:pic>
        <p:nvPicPr>
          <p:cNvPr id="4259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61" y="2116336"/>
            <a:ext cx="1241227"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2598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961" y="3071812"/>
            <a:ext cx="219670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5540" name="Picture 4"/>
          <p:cNvPicPr>
            <a:picLocks noChangeAspect="1" noChangeArrowheads="1"/>
          </p:cNvPicPr>
          <p:nvPr/>
        </p:nvPicPr>
        <p:blipFill>
          <a:blip r:embed="rId5"/>
          <a:srcRect/>
          <a:stretch>
            <a:fillRect/>
          </a:stretch>
        </p:blipFill>
        <p:spPr bwMode="auto">
          <a:xfrm>
            <a:off x="1321594" y="1893094"/>
            <a:ext cx="892969" cy="830461"/>
          </a:xfrm>
          <a:prstGeom prst="rect">
            <a:avLst/>
          </a:prstGeom>
          <a:noFill/>
          <a:ln w="12700" cap="flat">
            <a:noFill/>
            <a:miter lim="800000"/>
            <a:headEnd/>
            <a:tailEnd/>
          </a:ln>
          <a:effectLst>
            <a:outerShdw blurRad="127000" dist="76199" dir="2700000" algn="ctr" rotWithShape="0">
              <a:schemeClr val="bg2">
                <a:alpha val="75000"/>
              </a:schemeClr>
            </a:outerShdw>
          </a:effectLst>
        </p:spPr>
      </p:pic>
      <p:sp>
        <p:nvSpPr>
          <p:cNvPr id="425990" name="Rectangle 5"/>
          <p:cNvSpPr>
            <a:spLocks noGrp="1" noChangeArrowheads="1"/>
          </p:cNvSpPr>
          <p:nvPr>
            <p:ph type="title"/>
          </p:nvPr>
        </p:nvSpPr>
        <p:spPr>
          <a:xfrm>
            <a:off x="2643187" y="178594"/>
            <a:ext cx="5607844" cy="1250156"/>
          </a:xfrm>
        </p:spPr>
        <p:txBody>
          <a:bodyPr/>
          <a:lstStyle/>
          <a:p>
            <a:pPr eaLnBrk="1" hangingPunct="1"/>
            <a:r>
              <a:rPr lang="en-US">
                <a:latin typeface="Gill Sans" charset="0"/>
                <a:ea typeface="ヒラギノ角ゴ ProN W3" charset="0"/>
                <a:cs typeface="ヒラギノ角ゴ ProN W3" charset="0"/>
              </a:rPr>
              <a:t>Some Players</a:t>
            </a:r>
          </a:p>
        </p:txBody>
      </p:sp>
      <p:sp>
        <p:nvSpPr>
          <p:cNvPr id="425991" name="Text Box 6"/>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03F0742C-6133-AC46-9D01-29B5B027421E}" type="slidenum">
              <a:rPr lang="en-US" sz="1300">
                <a:solidFill>
                  <a:schemeClr val="tx1"/>
                </a:solidFill>
                <a:cs typeface="Gill Sans" charset="0"/>
              </a:rPr>
              <a:pPr eaLnBrk="1" hangingPunct="1"/>
              <a:t>93</a:t>
            </a:fld>
            <a:endParaRPr lang="en-US" sz="1300">
              <a:solidFill>
                <a:schemeClr val="tx1"/>
              </a:solidFill>
              <a:cs typeface="Gill Sans" charset="0"/>
            </a:endParaRPr>
          </a:p>
        </p:txBody>
      </p:sp>
      <p:sp>
        <p:nvSpPr>
          <p:cNvPr id="425992" name="Rectangle 7"/>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
        <p:nvSpPr>
          <p:cNvPr id="425993" name="Rectangle 8"/>
          <p:cNvSpPr>
            <a:spLocks/>
          </p:cNvSpPr>
          <p:nvPr/>
        </p:nvSpPr>
        <p:spPr bwMode="auto">
          <a:xfrm>
            <a:off x="2714625" y="1053703"/>
            <a:ext cx="6456164" cy="5080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spcBef>
                <a:spcPts val="562"/>
              </a:spcBef>
            </a:pPr>
            <a:r>
              <a:rPr lang="en-US" sz="1600" b="1">
                <a:cs typeface="Gill Sans" charset="0"/>
              </a:rPr>
              <a:t>Posten</a:t>
            </a:r>
          </a:p>
          <a:p>
            <a:pPr>
              <a:spcBef>
                <a:spcPts val="562"/>
              </a:spcBef>
            </a:pPr>
            <a:r>
              <a:rPr lang="en-US" sz="1600">
                <a:cs typeface="Gill Sans" charset="0"/>
              </a:rPr>
              <a:t>Webteam - Value Management Certified</a:t>
            </a:r>
          </a:p>
          <a:p>
            <a:pPr marL="0" lvl="1">
              <a:spcBef>
                <a:spcPts val="562"/>
              </a:spcBef>
            </a:pPr>
            <a:r>
              <a:rPr lang="en-US" sz="1600">
                <a:cs typeface="Gill Sans" charset="0"/>
              </a:rPr>
              <a:t>Project Owner: Anne Hognestad anne.hognestad@posten.no</a:t>
            </a:r>
          </a:p>
          <a:p>
            <a:pPr marL="0" lvl="1">
              <a:spcBef>
                <a:spcPts val="562"/>
              </a:spcBef>
            </a:pPr>
            <a:r>
              <a:rPr lang="en-US" sz="1600">
                <a:cs typeface="Gill Sans" charset="0"/>
              </a:rPr>
              <a:t>Product Owner: Terje Berget terje.berget@posten.no</a:t>
            </a:r>
          </a:p>
          <a:p>
            <a:pPr marL="0" lvl="1">
              <a:spcBef>
                <a:spcPts val="562"/>
              </a:spcBef>
            </a:pPr>
            <a:r>
              <a:rPr lang="en-US" sz="1600">
                <a:cs typeface="Gill Sans" charset="0"/>
              </a:rPr>
              <a:t>Lin Smitt-Amundsen &amp; Kristin Nygård</a:t>
            </a:r>
          </a:p>
          <a:p>
            <a:pPr>
              <a:spcBef>
                <a:spcPts val="562"/>
              </a:spcBef>
            </a:pPr>
            <a:r>
              <a:rPr lang="en-US" sz="1600">
                <a:cs typeface="Gill Sans" charset="0"/>
              </a:rPr>
              <a:t>Many Business Groups and internal stakeholders.</a:t>
            </a:r>
          </a:p>
          <a:p>
            <a:pPr>
              <a:spcBef>
                <a:spcPts val="562"/>
              </a:spcBef>
            </a:pPr>
            <a:r>
              <a:rPr lang="en-US" sz="1600">
                <a:cs typeface="Gill Sans" charset="0"/>
              </a:rPr>
              <a:t>Kjetil Halvorsen kjetil.halvorsen@posten.no</a:t>
            </a:r>
          </a:p>
          <a:p>
            <a:pPr>
              <a:spcBef>
                <a:spcPts val="562"/>
              </a:spcBef>
            </a:pPr>
            <a:r>
              <a:rPr lang="en-US" sz="1600" b="1">
                <a:cs typeface="Gill Sans" charset="0"/>
              </a:rPr>
              <a:t>Bekk &amp; Ergo Group</a:t>
            </a:r>
          </a:p>
          <a:p>
            <a:pPr>
              <a:spcBef>
                <a:spcPts val="562"/>
              </a:spcBef>
            </a:pPr>
            <a:r>
              <a:rPr lang="en-US" sz="1600">
                <a:cs typeface="Gill Sans" charset="0"/>
              </a:rPr>
              <a:t>Scrum Master: Fredrik Bach fredrik.bach@bekk.no</a:t>
            </a:r>
          </a:p>
          <a:p>
            <a:pPr>
              <a:spcBef>
                <a:spcPts val="562"/>
              </a:spcBef>
            </a:pPr>
            <a:r>
              <a:rPr lang="en-US" sz="1600">
                <a:cs typeface="Gill Sans" charset="0"/>
              </a:rPr>
              <a:t>Technical Architect: Stefan M. Landrø: </a:t>
            </a:r>
            <a:r>
              <a:rPr lang="en-US" sz="1600" u="sng">
                <a:cs typeface="Gill Sans" charset="0"/>
                <a:hlinkClick r:id="rId6"/>
              </a:rPr>
              <a:t>stefan.landro@bekk.no</a:t>
            </a:r>
            <a:endParaRPr lang="en-US" sz="1600">
              <a:cs typeface="Gill Sans" charset="0"/>
            </a:endParaRPr>
          </a:p>
          <a:p>
            <a:pPr>
              <a:spcBef>
                <a:spcPts val="562"/>
              </a:spcBef>
            </a:pPr>
            <a:r>
              <a:rPr lang="en-US" sz="1600">
                <a:cs typeface="Gill Sans" charset="0"/>
              </a:rPr>
              <a:t>Graphics: Espen Satver</a:t>
            </a:r>
          </a:p>
          <a:p>
            <a:pPr>
              <a:spcBef>
                <a:spcPts val="562"/>
              </a:spcBef>
            </a:pPr>
            <a:r>
              <a:rPr lang="en-US" sz="1600">
                <a:cs typeface="Gill Sans" charset="0"/>
              </a:rPr>
              <a:t>Morten Wille Johannessen, Markus Krüger, Dag Stepanenko</a:t>
            </a:r>
          </a:p>
          <a:p>
            <a:pPr>
              <a:spcBef>
                <a:spcPts val="562"/>
              </a:spcBef>
            </a:pPr>
            <a:r>
              <a:rPr lang="en-US" sz="1600" b="1">
                <a:cs typeface="Gill Sans" charset="0"/>
              </a:rPr>
              <a:t>NetLife Research</a:t>
            </a:r>
          </a:p>
          <a:p>
            <a:pPr>
              <a:spcBef>
                <a:spcPts val="562"/>
              </a:spcBef>
            </a:pPr>
            <a:r>
              <a:rPr lang="en-US" sz="1600">
                <a:cs typeface="Gill Sans" charset="0"/>
              </a:rPr>
              <a:t>User Experience: Gjermund Also gjermund@netliferesearch.com Kjell-Morten Bratsberg Thorsen </a:t>
            </a:r>
          </a:p>
          <a:p>
            <a:pPr>
              <a:spcBef>
                <a:spcPts val="562"/>
              </a:spcBef>
            </a:pPr>
            <a:r>
              <a:rPr lang="en-US" sz="1600" b="1">
                <a:cs typeface="Gill Sans" charset="0"/>
              </a:rPr>
              <a:t>Kai Gilb</a:t>
            </a:r>
            <a:r>
              <a:rPr lang="en-US" sz="1600">
                <a:cs typeface="Gill Sans" charset="0"/>
              </a:rPr>
              <a:t>: Management Coach: Kai</a:t>
            </a:r>
          </a:p>
        </p:txBody>
      </p:sp>
      <p:pic>
        <p:nvPicPr>
          <p:cNvPr id="425994"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19" y="4987230"/>
            <a:ext cx="1732359" cy="1513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941530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825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27011" name="Text Box 2"/>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F61DA640-DEEF-E946-949E-FAEF6BA80951}" type="slidenum">
              <a:rPr lang="en-US" sz="1300">
                <a:solidFill>
                  <a:schemeClr val="tx1"/>
                </a:solidFill>
                <a:cs typeface="Gill Sans" charset="0"/>
              </a:rPr>
              <a:pPr eaLnBrk="1" hangingPunct="1"/>
              <a:t>94</a:t>
            </a:fld>
            <a:endParaRPr lang="en-US" sz="1300">
              <a:solidFill>
                <a:schemeClr val="tx1"/>
              </a:solidFill>
              <a:cs typeface="Gill Sans" charset="0"/>
            </a:endParaRPr>
          </a:p>
        </p:txBody>
      </p:sp>
    </p:spTree>
    <p:extLst>
      <p:ext uri="{BB962C8B-B14F-4D97-AF65-F5344CB8AC3E}">
        <p14:creationId xmlns:p14="http://schemas.microsoft.com/office/powerpoint/2010/main" val="2732371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428034" name="Slide Number Placeholder 3"/>
          <p:cNvSpPr>
            <a:spLocks noGrp="1"/>
          </p:cNvSpPr>
          <p:nvPr>
            <p:ph type="sldNum"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3000">
                <a:solidFill>
                  <a:srgbClr val="000000"/>
                </a:solidFill>
                <a:latin typeface="Gill Sans" charset="0"/>
                <a:ea typeface="ヒラギノ角ゴ ProN W3" charset="0"/>
                <a:cs typeface="ヒラギノ角ゴ ProN W3" charset="0"/>
                <a:sym typeface="Gill Sans" charset="0"/>
              </a:defRPr>
            </a:lvl1pPr>
            <a:lvl2pPr marL="26669796" indent="-26348339" eaLnBrk="0" hangingPunct="0">
              <a:defRPr sz="3000">
                <a:solidFill>
                  <a:srgbClr val="000000"/>
                </a:solidFill>
                <a:latin typeface="Gill Sans" charset="0"/>
                <a:ea typeface="ヒラギノ角ゴ ProN W3" charset="0"/>
                <a:cs typeface="ヒラギノ角ゴ ProN W3" charset="0"/>
                <a:sym typeface="Gill Sans" charset="0"/>
              </a:defRPr>
            </a:lvl2pPr>
            <a:lvl3pPr eaLnBrk="0" hangingPunct="0">
              <a:defRPr sz="3000">
                <a:solidFill>
                  <a:srgbClr val="000000"/>
                </a:solidFill>
                <a:latin typeface="Gill Sans" charset="0"/>
                <a:ea typeface="ヒラギノ角ゴ ProN W3" charset="0"/>
                <a:cs typeface="ヒラギノ角ゴ ProN W3" charset="0"/>
                <a:sym typeface="Gill Sans" charset="0"/>
              </a:defRPr>
            </a:lvl3pPr>
            <a:lvl4pPr eaLnBrk="0" hangingPunct="0">
              <a:defRPr sz="3000">
                <a:solidFill>
                  <a:srgbClr val="000000"/>
                </a:solidFill>
                <a:latin typeface="Gill Sans" charset="0"/>
                <a:ea typeface="ヒラギノ角ゴ ProN W3" charset="0"/>
                <a:cs typeface="ヒラギノ角ゴ ProN W3" charset="0"/>
                <a:sym typeface="Gill Sans" charset="0"/>
              </a:defRPr>
            </a:lvl4pPr>
            <a:lvl5pPr eaLnBrk="0" hangingPunct="0">
              <a:defRPr sz="3000">
                <a:solidFill>
                  <a:srgbClr val="000000"/>
                </a:solidFill>
                <a:latin typeface="Gill Sans" charset="0"/>
                <a:ea typeface="ヒラギノ角ゴ ProN W3" charset="0"/>
                <a:cs typeface="ヒラギノ角ゴ ProN W3" charset="0"/>
                <a:sym typeface="Gill Sans" charset="0"/>
              </a:defRPr>
            </a:lvl5pPr>
            <a:lvl6pPr marL="321457"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642915"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964372"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1285829"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pPr eaLnBrk="1" hangingPunct="1"/>
            <a:fld id="{6BA95C46-7056-A64F-BD13-4F6B5A19F317}" type="slidenum">
              <a:rPr lang="en-US" sz="1300">
                <a:solidFill>
                  <a:schemeClr val="tx1"/>
                </a:solidFill>
                <a:cs typeface="Gill Sans" charset="0"/>
              </a:rPr>
              <a:pPr eaLnBrk="1" hangingPunct="1"/>
              <a:t>95</a:t>
            </a:fld>
            <a:endParaRPr lang="en-US" sz="1300">
              <a:solidFill>
                <a:schemeClr val="tx1"/>
              </a:solidFill>
              <a:cs typeface="Gill Sans" charset="0"/>
            </a:endParaRPr>
          </a:p>
        </p:txBody>
      </p:sp>
      <p:sp>
        <p:nvSpPr>
          <p:cNvPr id="428035" name="Rectangle 1"/>
          <p:cNvSpPr>
            <a:spLocks noGrp="1" noChangeArrowheads="1"/>
          </p:cNvSpPr>
          <p:nvPr>
            <p:ph type="title"/>
          </p:nvPr>
        </p:nvSpPr>
        <p:spPr/>
        <p:txBody>
          <a:bodyPr/>
          <a:lstStyle/>
          <a:p>
            <a:pPr eaLnBrk="1" hangingPunct="1"/>
            <a:r>
              <a:rPr lang="en-US">
                <a:latin typeface="Gill Sans" charset="0"/>
                <a:ea typeface="ヒラギノ角ゴ ProN W3" charset="0"/>
                <a:cs typeface="ヒラギノ角ゴ ProN W3" charset="0"/>
              </a:rPr>
              <a:t>Value Management Process (Evo)</a:t>
            </a:r>
          </a:p>
        </p:txBody>
      </p:sp>
      <p:sp>
        <p:nvSpPr>
          <p:cNvPr id="67586" name="Rectangle 2"/>
          <p:cNvSpPr>
            <a:spLocks noGrp="1" noChangeArrowheads="1"/>
          </p:cNvSpPr>
          <p:nvPr>
            <p:ph type="body" idx="1"/>
          </p:nvPr>
        </p:nvSpPr>
        <p:spPr>
          <a:xfrm>
            <a:off x="1893094" y="1884164"/>
            <a:ext cx="4357688" cy="4464844"/>
          </a:xfrm>
        </p:spPr>
        <p:txBody>
          <a:bodyPr/>
          <a:lstStyle/>
          <a:p>
            <a:pPr marL="364988" indent="-207608">
              <a:buSzPct val="99000"/>
              <a:buFontTx/>
              <a:buAutoNum type="arabicPeriod"/>
            </a:pPr>
            <a:r>
              <a:rPr lang="en-US" sz="2000">
                <a:solidFill>
                  <a:srgbClr val="44422C"/>
                </a:solidFill>
                <a:latin typeface="Gill Sans" charset="0"/>
                <a:ea typeface="ヒラギノ角ゴ ProN W3" charset="0"/>
                <a:cs typeface="ヒラギノ角ゴ ProN W3" charset="0"/>
              </a:rPr>
              <a:t>Identify Stakeholders</a:t>
            </a:r>
            <a:endParaRPr lang="en-US" sz="2000">
              <a:solidFill>
                <a:srgbClr val="44422C"/>
              </a:solidFill>
              <a:latin typeface="Gill Sans" charset="0"/>
              <a:ea typeface="ヒラギノ角ゴ ProN W6" charset="0"/>
              <a:cs typeface="ヒラギノ角ゴ ProN W6" charset="0"/>
            </a:endParaRPr>
          </a:p>
          <a:p>
            <a:pPr marL="364988" indent="-207608">
              <a:spcBef>
                <a:spcPts val="1758"/>
              </a:spcBef>
              <a:buSzPct val="99000"/>
              <a:buFontTx/>
              <a:buAutoNum type="arabicPeriod"/>
            </a:pPr>
            <a:r>
              <a:rPr lang="en-US" sz="2000">
                <a:solidFill>
                  <a:srgbClr val="44422C"/>
                </a:solidFill>
                <a:latin typeface="Gill Sans" charset="0"/>
                <a:ea typeface="ヒラギノ角ゴ ProN W3" charset="0"/>
                <a:cs typeface="ヒラギノ角ゴ ProN W3" charset="0"/>
              </a:rPr>
              <a:t>Specify Stakeholder Value and Product Quality Requirements</a:t>
            </a:r>
          </a:p>
          <a:p>
            <a:pPr marL="364988" indent="-207608">
              <a:spcBef>
                <a:spcPts val="1758"/>
              </a:spcBef>
              <a:buSzPct val="99000"/>
              <a:buFontTx/>
              <a:buAutoNum type="arabicPeriod"/>
            </a:pPr>
            <a:r>
              <a:rPr lang="en-US" sz="2000">
                <a:solidFill>
                  <a:srgbClr val="44422C"/>
                </a:solidFill>
                <a:latin typeface="Gill Sans" charset="0"/>
                <a:ea typeface="ヒラギノ角ゴ ProN W3" charset="0"/>
                <a:cs typeface="ヒラギノ角ゴ ProN W3" charset="0"/>
              </a:rPr>
              <a:t>Find, Evaluate &amp; Prioritize Solutions to satisfy Requirements.</a:t>
            </a:r>
            <a:endParaRPr lang="en-US" sz="2000">
              <a:solidFill>
                <a:srgbClr val="44422C"/>
              </a:solidFill>
              <a:latin typeface="Gill Sans" charset="0"/>
              <a:ea typeface="ヒラギノ角ゴ ProN W6" charset="0"/>
              <a:cs typeface="ヒラギノ角ゴ ProN W6" charset="0"/>
            </a:endParaRPr>
          </a:p>
          <a:p>
            <a:pPr marL="364988" indent="-207608">
              <a:spcBef>
                <a:spcPts val="1758"/>
              </a:spcBef>
              <a:buSzPct val="99000"/>
              <a:buFontTx/>
              <a:buAutoNum type="arabicPeriod"/>
            </a:pPr>
            <a:r>
              <a:rPr lang="en-US" sz="2000">
                <a:solidFill>
                  <a:srgbClr val="44422C"/>
                </a:solidFill>
                <a:latin typeface="Gill Sans" charset="0"/>
                <a:ea typeface="ヒラギノ角ゴ ProN W3" charset="0"/>
                <a:cs typeface="ヒラギノ角ゴ ProN W3" charset="0"/>
              </a:rPr>
              <a:t>Decompose the Solutions down into </a:t>
            </a:r>
            <a:r>
              <a:rPr lang="ja-JP" altLang="en-US" sz="2000">
                <a:solidFill>
                  <a:srgbClr val="44422C"/>
                </a:solidFill>
                <a:latin typeface="Gill Sans" charset="0"/>
                <a:ea typeface="ヒラギノ角ゴ ProN W3" charset="0"/>
                <a:cs typeface="ヒラギノ角ゴ ProN W3" charset="0"/>
              </a:rPr>
              <a:t>‘</a:t>
            </a:r>
            <a:r>
              <a:rPr lang="en-US" sz="2000">
                <a:solidFill>
                  <a:srgbClr val="44422C"/>
                </a:solidFill>
                <a:latin typeface="Gill Sans" charset="0"/>
                <a:ea typeface="ヒラギノ角ゴ ProN W3" charset="0"/>
                <a:cs typeface="ヒラギノ角ゴ ProN W3" charset="0"/>
              </a:rPr>
              <a:t>weekly</a:t>
            </a:r>
            <a:r>
              <a:rPr lang="ja-JP" altLang="en-US" sz="2000">
                <a:solidFill>
                  <a:srgbClr val="44422C"/>
                </a:solidFill>
                <a:latin typeface="Gill Sans" charset="0"/>
                <a:ea typeface="ヒラギノ角ゴ ProN W3" charset="0"/>
                <a:cs typeface="ヒラギノ角ゴ ProN W3" charset="0"/>
              </a:rPr>
              <a:t>’</a:t>
            </a:r>
            <a:r>
              <a:rPr lang="en-US" sz="2000">
                <a:solidFill>
                  <a:srgbClr val="44422C"/>
                </a:solidFill>
                <a:latin typeface="Gill Sans" charset="0"/>
                <a:ea typeface="ヒラギノ角ゴ ProN W3" charset="0"/>
                <a:cs typeface="ヒラギノ角ゴ ProN W3" charset="0"/>
              </a:rPr>
              <a:t> evolutionary delivery cycles.</a:t>
            </a:r>
          </a:p>
          <a:p>
            <a:pPr marL="364988" indent="-207608">
              <a:spcBef>
                <a:spcPts val="1758"/>
              </a:spcBef>
              <a:buSzPct val="99000"/>
              <a:buFontTx/>
              <a:buAutoNum type="arabicPeriod"/>
            </a:pPr>
            <a:r>
              <a:rPr lang="en-US" sz="2000">
                <a:solidFill>
                  <a:srgbClr val="44422C"/>
                </a:solidFill>
                <a:latin typeface="Gill Sans" charset="0"/>
                <a:ea typeface="ヒラギノ角ゴ ProN W3" charset="0"/>
                <a:cs typeface="ヒラギノ角ゴ ProN W3" charset="0"/>
              </a:rPr>
              <a:t>Develop the next cycle, Deliver, </a:t>
            </a:r>
            <a:br>
              <a:rPr lang="en-US" sz="2000">
                <a:solidFill>
                  <a:srgbClr val="44422C"/>
                </a:solidFill>
                <a:latin typeface="Gill Sans" charset="0"/>
                <a:ea typeface="ヒラギノ角ゴ ProN W3" charset="0"/>
                <a:cs typeface="ヒラギノ角ゴ ProN W3" charset="0"/>
              </a:rPr>
            </a:br>
            <a:r>
              <a:rPr lang="en-US" sz="2000">
                <a:solidFill>
                  <a:srgbClr val="44422C"/>
                </a:solidFill>
                <a:latin typeface="Gill Sans" charset="0"/>
                <a:ea typeface="ヒラギノ角ゴ ProN W3" charset="0"/>
                <a:cs typeface="ヒラギノ角ゴ ProN W3" charset="0"/>
              </a:rPr>
              <a:t>Measure, Learn, Change.</a:t>
            </a:r>
            <a:endParaRPr lang="en-US" sz="2000">
              <a:solidFill>
                <a:srgbClr val="44422C"/>
              </a:solidFill>
              <a:latin typeface="Gill Sans" charset="0"/>
              <a:ea typeface="ヒラギノ角ゴ ProN W6" charset="0"/>
              <a:cs typeface="ヒラギノ角ゴ ProN W6" charset="0"/>
            </a:endParaRPr>
          </a:p>
        </p:txBody>
      </p:sp>
      <p:sp>
        <p:nvSpPr>
          <p:cNvPr id="67587" name="AutoShape 3"/>
          <p:cNvSpPr>
            <a:spLocks/>
          </p:cNvSpPr>
          <p:nvPr/>
        </p:nvSpPr>
        <p:spPr bwMode="auto">
          <a:xfrm>
            <a:off x="1399729" y="1800448"/>
            <a:ext cx="609451" cy="3878833"/>
          </a:xfrm>
          <a:custGeom>
            <a:avLst/>
            <a:gdLst>
              <a:gd name="T0" fmla="*/ 0 w 21119"/>
              <a:gd name="T1" fmla="*/ 0 h 21332"/>
              <a:gd name="T2" fmla="*/ 21119 w 21119"/>
              <a:gd name="T3" fmla="*/ 21332 h 21332"/>
            </a:gdLst>
            <a:ahLst/>
            <a:cxnLst/>
            <a:rect l="T0" t="T1" r="T2" b="T3"/>
            <a:pathLst>
              <a:path w="21119" h="21332">
                <a:moveTo>
                  <a:pt x="21119" y="21332"/>
                </a:moveTo>
                <a:cubicBezTo>
                  <a:pt x="21119" y="21332"/>
                  <a:pt x="11880" y="21331"/>
                  <a:pt x="8414" y="20546"/>
                </a:cubicBezTo>
                <a:cubicBezTo>
                  <a:pt x="4947" y="19761"/>
                  <a:pt x="3322" y="19688"/>
                  <a:pt x="1596" y="16911"/>
                </a:cubicBezTo>
                <a:cubicBezTo>
                  <a:pt x="-129" y="14135"/>
                  <a:pt x="-481" y="6918"/>
                  <a:pt x="666" y="4140"/>
                </a:cubicBezTo>
                <a:cubicBezTo>
                  <a:pt x="1814" y="1362"/>
                  <a:pt x="2526" y="800"/>
                  <a:pt x="6244" y="309"/>
                </a:cubicBezTo>
                <a:cubicBezTo>
                  <a:pt x="10610" y="-268"/>
                  <a:pt x="15197" y="92"/>
                  <a:pt x="17710" y="358"/>
                </a:cubicBezTo>
                <a:cubicBezTo>
                  <a:pt x="20223" y="623"/>
                  <a:pt x="20499" y="1684"/>
                  <a:pt x="20499" y="1684"/>
                </a:cubicBezTo>
                <a:lnTo>
                  <a:pt x="20703" y="2435"/>
                </a:lnTo>
              </a:path>
            </a:pathLst>
          </a:custGeom>
          <a:noFill/>
          <a:ln w="63500">
            <a:solidFill>
              <a:srgbClr val="44422C"/>
            </a:solidFill>
            <a:miter lim="800000"/>
            <a:headEn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endParaRPr lang="nb-NO"/>
          </a:p>
        </p:txBody>
      </p:sp>
      <p:sp>
        <p:nvSpPr>
          <p:cNvPr id="67588" name="Line 4"/>
          <p:cNvSpPr>
            <a:spLocks noChangeShapeType="1"/>
          </p:cNvSpPr>
          <p:nvPr/>
        </p:nvSpPr>
        <p:spPr bwMode="auto">
          <a:xfrm>
            <a:off x="6072187" y="3661172"/>
            <a:ext cx="1117" cy="2044898"/>
          </a:xfrm>
          <a:prstGeom prst="line">
            <a:avLst/>
          </a:prstGeom>
          <a:noFill/>
          <a:ln w="25400">
            <a:solidFill>
              <a:srgbClr val="44422C"/>
            </a:solidFill>
            <a:miter lim="800000"/>
            <a:headEnd type="stealth" w="med" len="med"/>
            <a:tailEnd type="stealth" w="med" len="med"/>
          </a:ln>
          <a:extLst>
            <a:ext uri="{909E8E84-426E-40dd-AFC4-6F175D3DCCD1}">
              <a14:hiddenFill xmlns:a14="http://schemas.microsoft.com/office/drawing/2010/main">
                <a:noFill/>
              </a14:hiddenFill>
            </a:ext>
          </a:extLst>
        </p:spPr>
        <p:txBody>
          <a:bodyPr lIns="0" tIns="0" rIns="0" bIns="0"/>
          <a:lstStyle/>
          <a:p>
            <a:endParaRPr lang="en-GB"/>
          </a:p>
        </p:txBody>
      </p:sp>
      <p:sp>
        <p:nvSpPr>
          <p:cNvPr id="67589" name="Rectangle 5"/>
          <p:cNvSpPr>
            <a:spLocks/>
          </p:cNvSpPr>
          <p:nvPr/>
        </p:nvSpPr>
        <p:spPr bwMode="auto">
          <a:xfrm>
            <a:off x="6247433" y="4533937"/>
            <a:ext cx="739258" cy="361876"/>
          </a:xfrm>
          <a:prstGeom prst="rect">
            <a:avLst/>
          </a:prstGeom>
          <a:noFill/>
          <a:ln w="12700" cap="flat">
            <a:noFill/>
            <a:miter lim="800000"/>
            <a:headEnd type="none" w="med" len="med"/>
            <a:tailEnd type="none" w="med" len="med"/>
          </a:ln>
        </p:spPr>
        <p:txBody>
          <a:bodyPr wrap="none" lIns="26788" tIns="26788" rIns="26788" bIns="26788" anchor="ctr">
            <a:spAutoFit/>
          </a:bodyPr>
          <a:lstStyle/>
          <a:p>
            <a:r>
              <a:rPr lang="en-US" sz="2000">
                <a:solidFill>
                  <a:srgbClr val="44422C"/>
                </a:solidFill>
                <a:effectLst>
                  <a:outerShdw blurRad="38100" dist="38100" dir="2700000" algn="tl">
                    <a:srgbClr val="DDDDDD"/>
                  </a:outerShdw>
                </a:effectLst>
                <a:cs typeface="Gill Sans" charset="0"/>
              </a:rPr>
              <a:t>Scrum</a:t>
            </a:r>
          </a:p>
        </p:txBody>
      </p:sp>
      <p:sp>
        <p:nvSpPr>
          <p:cNvPr id="67590" name="Line 6"/>
          <p:cNvSpPr>
            <a:spLocks noChangeShapeType="1"/>
          </p:cNvSpPr>
          <p:nvPr/>
        </p:nvSpPr>
        <p:spPr bwMode="auto">
          <a:xfrm flipH="1">
            <a:off x="6161484" y="3661172"/>
            <a:ext cx="0" cy="683121"/>
          </a:xfrm>
          <a:prstGeom prst="line">
            <a:avLst/>
          </a:prstGeom>
          <a:noFill/>
          <a:ln w="25400">
            <a:solidFill>
              <a:srgbClr val="44422C"/>
            </a:solidFill>
            <a:miter lim="800000"/>
            <a:headEnd type="stealth" w="med" len="med"/>
            <a:tailEnd type="stealth" w="med" len="med"/>
          </a:ln>
          <a:extLst>
            <a:ext uri="{909E8E84-426E-40dd-AFC4-6F175D3DCCD1}">
              <a14:hiddenFill xmlns:a14="http://schemas.microsoft.com/office/drawing/2010/main">
                <a:noFill/>
              </a14:hiddenFill>
            </a:ext>
          </a:extLst>
        </p:spPr>
        <p:txBody>
          <a:bodyPr lIns="0" tIns="0" rIns="0" bIns="0"/>
          <a:lstStyle/>
          <a:p>
            <a:endParaRPr lang="en-GB"/>
          </a:p>
        </p:txBody>
      </p:sp>
      <p:sp>
        <p:nvSpPr>
          <p:cNvPr id="67591" name="Rectangle 7"/>
          <p:cNvSpPr>
            <a:spLocks/>
          </p:cNvSpPr>
          <p:nvPr/>
        </p:nvSpPr>
        <p:spPr bwMode="auto">
          <a:xfrm>
            <a:off x="6275338" y="3792773"/>
            <a:ext cx="1654723" cy="361876"/>
          </a:xfrm>
          <a:prstGeom prst="rect">
            <a:avLst/>
          </a:prstGeom>
          <a:noFill/>
          <a:ln w="12700" cap="flat">
            <a:noFill/>
            <a:miter lim="800000"/>
            <a:headEnd type="none" w="med" len="med"/>
            <a:tailEnd type="none" w="med" len="med"/>
          </a:ln>
        </p:spPr>
        <p:txBody>
          <a:bodyPr wrap="none" lIns="26788" tIns="26788" rIns="26788" bIns="26788" anchor="ctr">
            <a:spAutoFit/>
          </a:bodyPr>
          <a:lstStyle/>
          <a:p>
            <a:r>
              <a:rPr lang="en-US" sz="2000">
                <a:solidFill>
                  <a:srgbClr val="44422C"/>
                </a:solidFill>
                <a:effectLst>
                  <a:outerShdw blurRad="38100" dist="38100" dir="2700000" algn="tl">
                    <a:srgbClr val="DDDDDD"/>
                  </a:outerShdw>
                </a:effectLst>
                <a:cs typeface="Gill Sans" charset="0"/>
              </a:rPr>
              <a:t>Product Owner</a:t>
            </a:r>
          </a:p>
        </p:txBody>
      </p:sp>
      <p:sp>
        <p:nvSpPr>
          <p:cNvPr id="428042" name="Rectangle 8"/>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spTree>
    <p:extLst>
      <p:ext uri="{BB962C8B-B14F-4D97-AF65-F5344CB8AC3E}">
        <p14:creationId xmlns:p14="http://schemas.microsoft.com/office/powerpoint/2010/main" val="1631327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758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758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758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758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758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758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67588"/>
                                        </p:tgtEl>
                                        <p:attrNameLst>
                                          <p:attrName>style.visibility</p:attrName>
                                        </p:attrNameLst>
                                      </p:cBhvr>
                                      <p:to>
                                        <p:strVal val="visible"/>
                                      </p:to>
                                    </p:set>
                                  </p:childTnLst>
                                </p:cTn>
                              </p:par>
                            </p:childTnLst>
                          </p:cTn>
                        </p:par>
                        <p:par>
                          <p:cTn id="31" fill="hold" nodeType="afterGroup">
                            <p:stCondLst>
                              <p:cond delay="500"/>
                            </p:stCondLst>
                            <p:childTnLst>
                              <p:par>
                                <p:cTn id="32" presetID="1" presetClass="entr" presetSubtype="0" fill="hold" grpId="0" nodeType="afterEffect">
                                  <p:stCondLst>
                                    <p:cond delay="0"/>
                                  </p:stCondLst>
                                  <p:childTnLst>
                                    <p:set>
                                      <p:cBhvr>
                                        <p:cTn id="33" dur="1" fill="hold">
                                          <p:stCondLst>
                                            <p:cond delay="499"/>
                                          </p:stCondLst>
                                        </p:cTn>
                                        <p:tgtEl>
                                          <p:spTgt spid="67589"/>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67590"/>
                                        </p:tgtEl>
                                        <p:attrNameLst>
                                          <p:attrName>style.visibility</p:attrName>
                                        </p:attrNameLst>
                                      </p:cBhvr>
                                      <p:to>
                                        <p:strVal val="visible"/>
                                      </p:to>
                                    </p:set>
                                  </p:childTnLst>
                                </p:cTn>
                              </p:par>
                            </p:childTnLst>
                          </p:cTn>
                        </p:par>
                        <p:par>
                          <p:cTn id="38" fill="hold" nodeType="afterGroup">
                            <p:stCondLst>
                              <p:cond delay="500"/>
                            </p:stCondLst>
                            <p:childTnLst>
                              <p:par>
                                <p:cTn id="39" presetID="1" presetClass="entr" presetSubtype="0" fill="hold" grpId="0" nodeType="afterEffect">
                                  <p:stCondLst>
                                    <p:cond delay="0"/>
                                  </p:stCondLst>
                                  <p:childTnLst>
                                    <p:set>
                                      <p:cBhvr>
                                        <p:cTn id="40" dur="1" fill="hold">
                                          <p:stCondLst>
                                            <p:cond delay="499"/>
                                          </p:stCondLst>
                                        </p:cTn>
                                        <p:tgtEl>
                                          <p:spTgt spid="675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build="p" bldLvl="5" autoUpdateAnimBg="0"/>
      <p:bldP spid="67587" grpId="0" animBg="1"/>
      <p:bldP spid="67588" grpId="0" animBg="1"/>
      <p:bldP spid="67589" grpId="0" autoUpdateAnimBg="0"/>
      <p:bldP spid="67590" grpId="0" animBg="1"/>
      <p:bldP spid="67591"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Text Box 1"/>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2140ACE7-507C-A74C-8E9A-504EBF0FE5ED}" type="slidenum">
              <a:rPr lang="en-US" sz="1300">
                <a:solidFill>
                  <a:schemeClr val="tx1"/>
                </a:solidFill>
                <a:cs typeface="Gill Sans" charset="0"/>
              </a:rPr>
              <a:pPr eaLnBrk="1" hangingPunct="1"/>
              <a:t>96</a:t>
            </a:fld>
            <a:endParaRPr lang="en-US" sz="1300">
              <a:solidFill>
                <a:schemeClr val="tx1"/>
              </a:solidFill>
              <a:cs typeface="Gill Sans" charset="0"/>
            </a:endParaRPr>
          </a:p>
        </p:txBody>
      </p:sp>
      <p:sp>
        <p:nvSpPr>
          <p:cNvPr id="429059" name="Rectangle 2"/>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pic>
        <p:nvPicPr>
          <p:cNvPr id="42906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60000">
            <a:off x="2445619" y="705445"/>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2906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389582">
            <a:off x="4311923" y="-53578"/>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2906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328146">
            <a:off x="6366867" y="882923"/>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2906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9999">
            <a:off x="7009805" y="2642072"/>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2906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697825">
            <a:off x="6223992" y="4563070"/>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2906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264142">
            <a:off x="4196953" y="5338837"/>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29066"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00000">
            <a:off x="2330648" y="4491633"/>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29067"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7439">
            <a:off x="1625203" y="2571750"/>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29068" name="Rectangle 11"/>
          <p:cNvSpPr>
            <a:spLocks/>
          </p:cNvSpPr>
          <p:nvPr/>
        </p:nvSpPr>
        <p:spPr bwMode="auto">
          <a:xfrm>
            <a:off x="5345535" y="687496"/>
            <a:ext cx="12518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Stakeholders</a:t>
            </a:r>
          </a:p>
        </p:txBody>
      </p:sp>
      <p:sp>
        <p:nvSpPr>
          <p:cNvPr id="429069" name="Rectangle 12"/>
          <p:cNvSpPr>
            <a:spLocks/>
          </p:cNvSpPr>
          <p:nvPr/>
        </p:nvSpPr>
        <p:spPr bwMode="auto">
          <a:xfrm>
            <a:off x="6956227" y="2263586"/>
            <a:ext cx="6343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Values</a:t>
            </a:r>
          </a:p>
        </p:txBody>
      </p:sp>
      <p:sp>
        <p:nvSpPr>
          <p:cNvPr id="429070" name="Rectangle 13"/>
          <p:cNvSpPr>
            <a:spLocks/>
          </p:cNvSpPr>
          <p:nvPr/>
        </p:nvSpPr>
        <p:spPr bwMode="auto">
          <a:xfrm>
            <a:off x="6744146" y="4263836"/>
            <a:ext cx="8976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Solutions</a:t>
            </a:r>
          </a:p>
        </p:txBody>
      </p:sp>
      <p:sp>
        <p:nvSpPr>
          <p:cNvPr id="429071" name="Rectangle 14"/>
          <p:cNvSpPr>
            <a:spLocks/>
          </p:cNvSpPr>
          <p:nvPr/>
        </p:nvSpPr>
        <p:spPr bwMode="auto">
          <a:xfrm>
            <a:off x="5096619" y="5719375"/>
            <a:ext cx="11390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Decompose</a:t>
            </a:r>
          </a:p>
        </p:txBody>
      </p:sp>
      <p:sp>
        <p:nvSpPr>
          <p:cNvPr id="429072" name="Rectangle 15"/>
          <p:cNvSpPr>
            <a:spLocks/>
          </p:cNvSpPr>
          <p:nvPr/>
        </p:nvSpPr>
        <p:spPr bwMode="auto">
          <a:xfrm>
            <a:off x="3151064" y="5656867"/>
            <a:ext cx="7892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Develop</a:t>
            </a:r>
          </a:p>
        </p:txBody>
      </p:sp>
      <p:sp>
        <p:nvSpPr>
          <p:cNvPr id="429073" name="Rectangle 16"/>
          <p:cNvSpPr>
            <a:spLocks/>
          </p:cNvSpPr>
          <p:nvPr/>
        </p:nvSpPr>
        <p:spPr bwMode="auto">
          <a:xfrm>
            <a:off x="1741289" y="4263836"/>
            <a:ext cx="6796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Deliver</a:t>
            </a:r>
          </a:p>
        </p:txBody>
      </p:sp>
      <p:sp>
        <p:nvSpPr>
          <p:cNvPr id="429074" name="Rectangle 17"/>
          <p:cNvSpPr>
            <a:spLocks/>
          </p:cNvSpPr>
          <p:nvPr/>
        </p:nvSpPr>
        <p:spPr bwMode="auto">
          <a:xfrm>
            <a:off x="1740174" y="2129641"/>
            <a:ext cx="8225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Measure</a:t>
            </a:r>
          </a:p>
        </p:txBody>
      </p:sp>
      <p:sp>
        <p:nvSpPr>
          <p:cNvPr id="429075" name="Rectangle 18"/>
          <p:cNvSpPr>
            <a:spLocks/>
          </p:cNvSpPr>
          <p:nvPr/>
        </p:nvSpPr>
        <p:spPr bwMode="auto">
          <a:xfrm>
            <a:off x="3306217" y="691961"/>
            <a:ext cx="5471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Learn</a:t>
            </a:r>
          </a:p>
        </p:txBody>
      </p:sp>
      <p:sp>
        <p:nvSpPr>
          <p:cNvPr id="429076" name="Rectangle 19"/>
          <p:cNvSpPr>
            <a:spLocks/>
          </p:cNvSpPr>
          <p:nvPr/>
        </p:nvSpPr>
        <p:spPr bwMode="auto">
          <a:xfrm>
            <a:off x="3141017" y="2718911"/>
            <a:ext cx="187230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cs typeface="Gill Sans" charset="0"/>
              </a:rPr>
              <a:t>Value Management </a:t>
            </a:r>
            <a:br>
              <a:rPr lang="en-US">
                <a:solidFill>
                  <a:schemeClr val="tx1"/>
                </a:solidFill>
                <a:cs typeface="Gill Sans" charset="0"/>
              </a:rPr>
            </a:br>
            <a:r>
              <a:rPr lang="en-US">
                <a:solidFill>
                  <a:schemeClr val="tx1"/>
                </a:solidFill>
                <a:cs typeface="Gill Sans" charset="0"/>
              </a:rPr>
              <a:t>Process</a:t>
            </a:r>
          </a:p>
        </p:txBody>
      </p:sp>
    </p:spTree>
    <p:extLst>
      <p:ext uri="{BB962C8B-B14F-4D97-AF65-F5344CB8AC3E}">
        <p14:creationId xmlns:p14="http://schemas.microsoft.com/office/powerpoint/2010/main" val="1068194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Text Box 1"/>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D2BA354F-ABC5-724B-8F5D-5F5A303208A9}" type="slidenum">
              <a:rPr lang="en-US" sz="1300">
                <a:solidFill>
                  <a:schemeClr val="tx1"/>
                </a:solidFill>
                <a:cs typeface="Gill Sans" charset="0"/>
              </a:rPr>
              <a:pPr eaLnBrk="1" hangingPunct="1"/>
              <a:t>97</a:t>
            </a:fld>
            <a:endParaRPr lang="en-US" sz="1300">
              <a:solidFill>
                <a:schemeClr val="tx1"/>
              </a:solidFill>
              <a:cs typeface="Gill Sans" charset="0"/>
            </a:endParaRPr>
          </a:p>
        </p:txBody>
      </p:sp>
      <p:sp>
        <p:nvSpPr>
          <p:cNvPr id="430083" name="Rectangle 2"/>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pic>
        <p:nvPicPr>
          <p:cNvPr id="43008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60000">
            <a:off x="2445619" y="705445"/>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008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389582">
            <a:off x="4311923" y="-53578"/>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008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328146">
            <a:off x="6366867" y="882923"/>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008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9999">
            <a:off x="7009805" y="2642072"/>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008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697825">
            <a:off x="6223992" y="4563070"/>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008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264142">
            <a:off x="4196953" y="5338837"/>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009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00000">
            <a:off x="2330648" y="4491633"/>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0091"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7439">
            <a:off x="1625203" y="2571750"/>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30092" name="Rectangle 11"/>
          <p:cNvSpPr>
            <a:spLocks/>
          </p:cNvSpPr>
          <p:nvPr/>
        </p:nvSpPr>
        <p:spPr bwMode="auto">
          <a:xfrm>
            <a:off x="5345535" y="687496"/>
            <a:ext cx="12518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Stakeholders</a:t>
            </a:r>
          </a:p>
        </p:txBody>
      </p:sp>
      <p:sp>
        <p:nvSpPr>
          <p:cNvPr id="430093" name="Rectangle 12"/>
          <p:cNvSpPr>
            <a:spLocks/>
          </p:cNvSpPr>
          <p:nvPr/>
        </p:nvSpPr>
        <p:spPr bwMode="auto">
          <a:xfrm>
            <a:off x="6956227" y="2263586"/>
            <a:ext cx="6343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Values</a:t>
            </a:r>
          </a:p>
        </p:txBody>
      </p:sp>
      <p:sp>
        <p:nvSpPr>
          <p:cNvPr id="430094" name="Rectangle 13"/>
          <p:cNvSpPr>
            <a:spLocks/>
          </p:cNvSpPr>
          <p:nvPr/>
        </p:nvSpPr>
        <p:spPr bwMode="auto">
          <a:xfrm>
            <a:off x="6744146" y="4263836"/>
            <a:ext cx="8976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Solutions</a:t>
            </a:r>
          </a:p>
        </p:txBody>
      </p:sp>
      <p:sp>
        <p:nvSpPr>
          <p:cNvPr id="430095" name="Rectangle 14"/>
          <p:cNvSpPr>
            <a:spLocks/>
          </p:cNvSpPr>
          <p:nvPr/>
        </p:nvSpPr>
        <p:spPr bwMode="auto">
          <a:xfrm>
            <a:off x="5096619" y="5719375"/>
            <a:ext cx="11390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Decompose</a:t>
            </a:r>
          </a:p>
        </p:txBody>
      </p:sp>
      <p:sp>
        <p:nvSpPr>
          <p:cNvPr id="430096" name="Rectangle 15"/>
          <p:cNvSpPr>
            <a:spLocks/>
          </p:cNvSpPr>
          <p:nvPr/>
        </p:nvSpPr>
        <p:spPr bwMode="auto">
          <a:xfrm>
            <a:off x="3151064" y="5656867"/>
            <a:ext cx="7892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Develop</a:t>
            </a:r>
          </a:p>
        </p:txBody>
      </p:sp>
      <p:sp>
        <p:nvSpPr>
          <p:cNvPr id="430097" name="Rectangle 16"/>
          <p:cNvSpPr>
            <a:spLocks/>
          </p:cNvSpPr>
          <p:nvPr/>
        </p:nvSpPr>
        <p:spPr bwMode="auto">
          <a:xfrm>
            <a:off x="1741289" y="4263836"/>
            <a:ext cx="6796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Deliver</a:t>
            </a:r>
          </a:p>
        </p:txBody>
      </p:sp>
      <p:sp>
        <p:nvSpPr>
          <p:cNvPr id="430098" name="Rectangle 17"/>
          <p:cNvSpPr>
            <a:spLocks/>
          </p:cNvSpPr>
          <p:nvPr/>
        </p:nvSpPr>
        <p:spPr bwMode="auto">
          <a:xfrm>
            <a:off x="1740174" y="2129641"/>
            <a:ext cx="8225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Measure</a:t>
            </a:r>
          </a:p>
        </p:txBody>
      </p:sp>
      <p:sp>
        <p:nvSpPr>
          <p:cNvPr id="430099" name="Rectangle 18"/>
          <p:cNvSpPr>
            <a:spLocks/>
          </p:cNvSpPr>
          <p:nvPr/>
        </p:nvSpPr>
        <p:spPr bwMode="auto">
          <a:xfrm>
            <a:off x="3306217" y="691961"/>
            <a:ext cx="5471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Learn</a:t>
            </a:r>
          </a:p>
        </p:txBody>
      </p:sp>
      <p:sp>
        <p:nvSpPr>
          <p:cNvPr id="69651" name="AutoShape 19"/>
          <p:cNvSpPr>
            <a:spLocks/>
          </p:cNvSpPr>
          <p:nvPr/>
        </p:nvSpPr>
        <p:spPr bwMode="auto">
          <a:xfrm>
            <a:off x="3071812" y="2357438"/>
            <a:ext cx="3098602" cy="1937742"/>
          </a:xfrm>
          <a:custGeom>
            <a:avLst/>
            <a:gdLst>
              <a:gd name="T0" fmla="*/ 10800 w 21600"/>
              <a:gd name="T1" fmla="+- 0 10800 8757"/>
              <a:gd name="T2" fmla="*/ 10800 h 12843"/>
            </a:gdLst>
            <a:ahLst/>
            <a:cxnLst>
              <a:cxn ang="0">
                <a:pos x="T0" y="T2"/>
              </a:cxn>
            </a:cxnLst>
            <a:rect l="0" t="0" r="r" b="b"/>
            <a:pathLst>
              <a:path w="21600" h="12843">
                <a:moveTo>
                  <a:pt x="18832" y="-8757"/>
                </a:moveTo>
                <a:lnTo>
                  <a:pt x="17737" y="0"/>
                </a:lnTo>
                <a:lnTo>
                  <a:pt x="1245" y="0"/>
                </a:lnTo>
                <a:cubicBezTo>
                  <a:pt x="557" y="0"/>
                  <a:pt x="0" y="530"/>
                  <a:pt x="0" y="1184"/>
                </a:cubicBezTo>
                <a:lnTo>
                  <a:pt x="0" y="11659"/>
                </a:lnTo>
                <a:cubicBezTo>
                  <a:pt x="0" y="12313"/>
                  <a:pt x="557" y="12843"/>
                  <a:pt x="1245" y="12843"/>
                </a:cubicBezTo>
                <a:lnTo>
                  <a:pt x="20355" y="12843"/>
                </a:lnTo>
                <a:cubicBezTo>
                  <a:pt x="21043" y="12843"/>
                  <a:pt x="21600" y="12313"/>
                  <a:pt x="21600" y="11659"/>
                </a:cubicBezTo>
                <a:lnTo>
                  <a:pt x="21600" y="1184"/>
                </a:lnTo>
                <a:cubicBezTo>
                  <a:pt x="21600" y="530"/>
                  <a:pt x="21043" y="0"/>
                  <a:pt x="20355" y="0"/>
                </a:cubicBezTo>
                <a:lnTo>
                  <a:pt x="19925" y="0"/>
                </a:lnTo>
                <a:lnTo>
                  <a:pt x="18832" y="-8757"/>
                </a:lnTo>
                <a:close/>
                <a:moveTo>
                  <a:pt x="18832" y="-8757"/>
                </a:moveTo>
              </a:path>
            </a:pathLst>
          </a:custGeom>
          <a:blipFill dpi="0" rotWithShape="0">
            <a:blip r:embed="rId4"/>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Identify Stakeholders</a:t>
            </a:r>
          </a:p>
          <a:p>
            <a:r>
              <a:rPr lang="en-US" sz="1700">
                <a:solidFill>
                  <a:srgbClr val="FFFFFF"/>
                </a:solidFill>
                <a:effectLst>
                  <a:outerShdw blurRad="38100" dist="38100" dir="2700000" algn="tl">
                    <a:srgbClr val="DDDDDD"/>
                  </a:outerShdw>
                </a:effectLst>
                <a:cs typeface="Gill Sans" charset="0"/>
              </a:rPr>
              <a:t>Who and what cares about the outcome of our project?</a:t>
            </a:r>
          </a:p>
        </p:txBody>
      </p:sp>
    </p:spTree>
    <p:extLst>
      <p:ext uri="{BB962C8B-B14F-4D97-AF65-F5344CB8AC3E}">
        <p14:creationId xmlns:p14="http://schemas.microsoft.com/office/powerpoint/2010/main" val="2610600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Text Box 1"/>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817AAFA9-F307-924D-BAC2-4F802FF89079}" type="slidenum">
              <a:rPr lang="en-US" sz="1300">
                <a:solidFill>
                  <a:schemeClr val="tx1"/>
                </a:solidFill>
                <a:cs typeface="Gill Sans" charset="0"/>
              </a:rPr>
              <a:pPr eaLnBrk="1" hangingPunct="1"/>
              <a:t>98</a:t>
            </a:fld>
            <a:endParaRPr lang="en-US" sz="1300">
              <a:solidFill>
                <a:schemeClr val="tx1"/>
              </a:solidFill>
              <a:cs typeface="Gill Sans" charset="0"/>
            </a:endParaRPr>
          </a:p>
        </p:txBody>
      </p:sp>
      <p:sp>
        <p:nvSpPr>
          <p:cNvPr id="431107" name="Rectangle 2"/>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pic>
        <p:nvPicPr>
          <p:cNvPr id="43110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60000">
            <a:off x="2445619" y="705445"/>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110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389582">
            <a:off x="4311923" y="-53578"/>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111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328146">
            <a:off x="6366867" y="882923"/>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111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9999">
            <a:off x="7009805" y="2642072"/>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11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697825">
            <a:off x="6223992" y="4563070"/>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111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264142">
            <a:off x="4196953" y="5338837"/>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1114"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00000">
            <a:off x="2330648" y="4491633"/>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1115"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7439">
            <a:off x="1625203" y="2571750"/>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31116" name="Rectangle 11"/>
          <p:cNvSpPr>
            <a:spLocks/>
          </p:cNvSpPr>
          <p:nvPr/>
        </p:nvSpPr>
        <p:spPr bwMode="auto">
          <a:xfrm>
            <a:off x="5345535" y="687496"/>
            <a:ext cx="12518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Stakeholders</a:t>
            </a:r>
          </a:p>
        </p:txBody>
      </p:sp>
      <p:sp>
        <p:nvSpPr>
          <p:cNvPr id="431117" name="Rectangle 12"/>
          <p:cNvSpPr>
            <a:spLocks/>
          </p:cNvSpPr>
          <p:nvPr/>
        </p:nvSpPr>
        <p:spPr bwMode="auto">
          <a:xfrm>
            <a:off x="6956227" y="2263586"/>
            <a:ext cx="6343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Values</a:t>
            </a:r>
          </a:p>
        </p:txBody>
      </p:sp>
      <p:sp>
        <p:nvSpPr>
          <p:cNvPr id="431118" name="Rectangle 13"/>
          <p:cNvSpPr>
            <a:spLocks/>
          </p:cNvSpPr>
          <p:nvPr/>
        </p:nvSpPr>
        <p:spPr bwMode="auto">
          <a:xfrm>
            <a:off x="6744146" y="4263836"/>
            <a:ext cx="8976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Solutions</a:t>
            </a:r>
          </a:p>
        </p:txBody>
      </p:sp>
      <p:sp>
        <p:nvSpPr>
          <p:cNvPr id="431119" name="Rectangle 14"/>
          <p:cNvSpPr>
            <a:spLocks/>
          </p:cNvSpPr>
          <p:nvPr/>
        </p:nvSpPr>
        <p:spPr bwMode="auto">
          <a:xfrm>
            <a:off x="5096619" y="5719375"/>
            <a:ext cx="11390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Decompose</a:t>
            </a:r>
          </a:p>
        </p:txBody>
      </p:sp>
      <p:sp>
        <p:nvSpPr>
          <p:cNvPr id="431120" name="Rectangle 15"/>
          <p:cNvSpPr>
            <a:spLocks/>
          </p:cNvSpPr>
          <p:nvPr/>
        </p:nvSpPr>
        <p:spPr bwMode="auto">
          <a:xfrm>
            <a:off x="3151064" y="5656867"/>
            <a:ext cx="7892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Develop</a:t>
            </a:r>
          </a:p>
        </p:txBody>
      </p:sp>
      <p:sp>
        <p:nvSpPr>
          <p:cNvPr id="431121" name="Rectangle 16"/>
          <p:cNvSpPr>
            <a:spLocks/>
          </p:cNvSpPr>
          <p:nvPr/>
        </p:nvSpPr>
        <p:spPr bwMode="auto">
          <a:xfrm>
            <a:off x="1741289" y="4263836"/>
            <a:ext cx="6796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Deliver</a:t>
            </a:r>
          </a:p>
        </p:txBody>
      </p:sp>
      <p:sp>
        <p:nvSpPr>
          <p:cNvPr id="431122" name="Rectangle 17"/>
          <p:cNvSpPr>
            <a:spLocks/>
          </p:cNvSpPr>
          <p:nvPr/>
        </p:nvSpPr>
        <p:spPr bwMode="auto">
          <a:xfrm>
            <a:off x="1740174" y="2129641"/>
            <a:ext cx="8225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Measure</a:t>
            </a:r>
          </a:p>
        </p:txBody>
      </p:sp>
      <p:sp>
        <p:nvSpPr>
          <p:cNvPr id="431123" name="Rectangle 18"/>
          <p:cNvSpPr>
            <a:spLocks/>
          </p:cNvSpPr>
          <p:nvPr/>
        </p:nvSpPr>
        <p:spPr bwMode="auto">
          <a:xfrm>
            <a:off x="3306217" y="691961"/>
            <a:ext cx="5471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Learn</a:t>
            </a:r>
          </a:p>
        </p:txBody>
      </p:sp>
      <p:sp>
        <p:nvSpPr>
          <p:cNvPr id="70675" name="AutoShape 19"/>
          <p:cNvSpPr>
            <a:spLocks/>
          </p:cNvSpPr>
          <p:nvPr/>
        </p:nvSpPr>
        <p:spPr bwMode="auto">
          <a:xfrm>
            <a:off x="3071812" y="2357438"/>
            <a:ext cx="3098602" cy="1937742"/>
          </a:xfrm>
          <a:custGeom>
            <a:avLst/>
            <a:gdLst>
              <a:gd name="T0" fmla="*/ 10800 w 17284"/>
              <a:gd name="T1" fmla="*/ 10800 h 21600"/>
            </a:gdLst>
            <a:ahLst/>
            <a:cxnLst>
              <a:cxn ang="0">
                <a:pos x="T0" y="T1"/>
              </a:cxn>
            </a:cxnLst>
            <a:rect l="0" t="0" r="r" b="b"/>
            <a:pathLst>
              <a:path w="17284" h="21600">
                <a:moveTo>
                  <a:pt x="996" y="0"/>
                </a:moveTo>
                <a:cubicBezTo>
                  <a:pt x="446" y="0"/>
                  <a:pt x="0" y="891"/>
                  <a:pt x="0" y="1991"/>
                </a:cubicBezTo>
                <a:lnTo>
                  <a:pt x="0" y="19609"/>
                </a:lnTo>
                <a:cubicBezTo>
                  <a:pt x="0" y="20709"/>
                  <a:pt x="446" y="21600"/>
                  <a:pt x="996" y="21600"/>
                </a:cubicBezTo>
                <a:lnTo>
                  <a:pt x="16288" y="21600"/>
                </a:lnTo>
                <a:cubicBezTo>
                  <a:pt x="16838" y="21600"/>
                  <a:pt x="17284" y="20709"/>
                  <a:pt x="17284" y="19609"/>
                </a:cubicBezTo>
                <a:lnTo>
                  <a:pt x="17284" y="3288"/>
                </a:lnTo>
                <a:lnTo>
                  <a:pt x="21600" y="837"/>
                </a:lnTo>
                <a:lnTo>
                  <a:pt x="16765" y="255"/>
                </a:lnTo>
                <a:cubicBezTo>
                  <a:pt x="16623" y="98"/>
                  <a:pt x="16462" y="0"/>
                  <a:pt x="16288" y="0"/>
                </a:cubicBezTo>
                <a:lnTo>
                  <a:pt x="996" y="0"/>
                </a:lnTo>
                <a:close/>
                <a:moveTo>
                  <a:pt x="996" y="0"/>
                </a:moveTo>
              </a:path>
            </a:pathLst>
          </a:custGeom>
          <a:blipFill dpi="0" rotWithShape="0">
            <a:blip r:embed="rId4"/>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Value Capturing</a:t>
            </a:r>
          </a:p>
          <a:p>
            <a:r>
              <a:rPr lang="en-US" sz="1700">
                <a:solidFill>
                  <a:srgbClr val="FFFFFF"/>
                </a:solidFill>
                <a:effectLst>
                  <a:outerShdw blurRad="38100" dist="38100" dir="2700000" algn="tl">
                    <a:srgbClr val="DDDDDD"/>
                  </a:outerShdw>
                </a:effectLst>
                <a:cs typeface="Gill Sans" charset="0"/>
              </a:rPr>
              <a:t>Find &amp; specify quantitatively  Stakeholder Values, Product Qualities &amp; Resource improvements.</a:t>
            </a:r>
          </a:p>
        </p:txBody>
      </p:sp>
    </p:spTree>
    <p:extLst>
      <p:ext uri="{BB962C8B-B14F-4D97-AF65-F5344CB8AC3E}">
        <p14:creationId xmlns:p14="http://schemas.microsoft.com/office/powerpoint/2010/main" val="1507019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Text Box 1"/>
          <p:cNvSpPr txBox="1">
            <a:spLocks noChangeArrowheads="1"/>
          </p:cNvSpPr>
          <p:nvPr/>
        </p:nvSpPr>
        <p:spPr bwMode="auto">
          <a:xfrm>
            <a:off x="4446984" y="6509742"/>
            <a:ext cx="241102" cy="2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4200">
                <a:solidFill>
                  <a:srgbClr val="000000"/>
                </a:solidFill>
                <a:latin typeface="Gill Sans" charset="0"/>
                <a:ea typeface="ヒラギノ角ゴ ProN W3" charset="0"/>
                <a:cs typeface="ヒラギノ角ゴ ProN W3" charset="0"/>
                <a:sym typeface="Gill Sans" charset="0"/>
              </a:defRPr>
            </a:lvl2pPr>
            <a:lvl3pPr eaLnBrk="0" hangingPunct="0">
              <a:defRPr sz="4200">
                <a:solidFill>
                  <a:srgbClr val="000000"/>
                </a:solidFill>
                <a:latin typeface="Gill Sans" charset="0"/>
                <a:ea typeface="ヒラギノ角ゴ ProN W3" charset="0"/>
                <a:cs typeface="ヒラギノ角ゴ ProN W3" charset="0"/>
                <a:sym typeface="Gill Sans" charset="0"/>
              </a:defRPr>
            </a:lvl3pPr>
            <a:lvl4pPr eaLnBrk="0" hangingPunct="0">
              <a:defRPr sz="4200">
                <a:solidFill>
                  <a:srgbClr val="000000"/>
                </a:solidFill>
                <a:latin typeface="Gill Sans" charset="0"/>
                <a:ea typeface="ヒラギノ角ゴ ProN W3" charset="0"/>
                <a:cs typeface="ヒラギノ角ゴ ProN W3" charset="0"/>
                <a:sym typeface="Gill Sans" charset="0"/>
              </a:defRPr>
            </a:lvl4pPr>
            <a:lvl5pPr eaLnBrk="0" hangingPunct="0">
              <a:defRPr sz="42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66A0DF78-74CC-B44A-9740-DFB44DE30976}" type="slidenum">
              <a:rPr lang="en-US" sz="1300">
                <a:solidFill>
                  <a:schemeClr val="tx1"/>
                </a:solidFill>
                <a:cs typeface="Gill Sans" charset="0"/>
              </a:rPr>
              <a:pPr eaLnBrk="1" hangingPunct="1"/>
              <a:t>99</a:t>
            </a:fld>
            <a:endParaRPr lang="en-US" sz="1300">
              <a:solidFill>
                <a:schemeClr val="tx1"/>
              </a:solidFill>
              <a:cs typeface="Gill Sans" charset="0"/>
            </a:endParaRPr>
          </a:p>
        </p:txBody>
      </p:sp>
      <p:sp>
        <p:nvSpPr>
          <p:cNvPr id="432131" name="Rectangle 2"/>
          <p:cNvSpPr>
            <a:spLocks/>
          </p:cNvSpPr>
          <p:nvPr/>
        </p:nvSpPr>
        <p:spPr bwMode="auto">
          <a:xfrm>
            <a:off x="73670" y="6544136"/>
            <a:ext cx="23203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a:cs typeface="Gill Sans" charset="0"/>
              </a:rPr>
              <a:t>Copyright: Kai@Gilb.com</a:t>
            </a:r>
          </a:p>
        </p:txBody>
      </p:sp>
      <p:pic>
        <p:nvPicPr>
          <p:cNvPr id="43213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60000">
            <a:off x="2445619" y="705445"/>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213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389582">
            <a:off x="4311923" y="-53578"/>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213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328146">
            <a:off x="6366867" y="882923"/>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213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9999">
            <a:off x="7009805" y="2642072"/>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213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697825">
            <a:off x="6223992" y="4563070"/>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213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264142">
            <a:off x="4196953" y="5338837"/>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2138"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00000">
            <a:off x="2330648" y="4491633"/>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2139"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7439">
            <a:off x="1625203" y="2571750"/>
            <a:ext cx="741164" cy="149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32140" name="Rectangle 11"/>
          <p:cNvSpPr>
            <a:spLocks/>
          </p:cNvSpPr>
          <p:nvPr/>
        </p:nvSpPr>
        <p:spPr bwMode="auto">
          <a:xfrm>
            <a:off x="5345535" y="687496"/>
            <a:ext cx="12518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Stakeholders</a:t>
            </a:r>
          </a:p>
        </p:txBody>
      </p:sp>
      <p:sp>
        <p:nvSpPr>
          <p:cNvPr id="432141" name="Rectangle 12"/>
          <p:cNvSpPr>
            <a:spLocks/>
          </p:cNvSpPr>
          <p:nvPr/>
        </p:nvSpPr>
        <p:spPr bwMode="auto">
          <a:xfrm>
            <a:off x="6956227" y="2263586"/>
            <a:ext cx="6343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Values</a:t>
            </a:r>
          </a:p>
        </p:txBody>
      </p:sp>
      <p:sp>
        <p:nvSpPr>
          <p:cNvPr id="432142" name="Rectangle 13"/>
          <p:cNvSpPr>
            <a:spLocks/>
          </p:cNvSpPr>
          <p:nvPr/>
        </p:nvSpPr>
        <p:spPr bwMode="auto">
          <a:xfrm>
            <a:off x="6744146" y="4263836"/>
            <a:ext cx="8976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Solutions</a:t>
            </a:r>
          </a:p>
        </p:txBody>
      </p:sp>
      <p:sp>
        <p:nvSpPr>
          <p:cNvPr id="432143" name="Rectangle 14"/>
          <p:cNvSpPr>
            <a:spLocks/>
          </p:cNvSpPr>
          <p:nvPr/>
        </p:nvSpPr>
        <p:spPr bwMode="auto">
          <a:xfrm>
            <a:off x="5096619" y="5719375"/>
            <a:ext cx="11390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Decompose</a:t>
            </a:r>
          </a:p>
        </p:txBody>
      </p:sp>
      <p:sp>
        <p:nvSpPr>
          <p:cNvPr id="432144" name="Rectangle 15"/>
          <p:cNvSpPr>
            <a:spLocks/>
          </p:cNvSpPr>
          <p:nvPr/>
        </p:nvSpPr>
        <p:spPr bwMode="auto">
          <a:xfrm>
            <a:off x="3151064" y="5656867"/>
            <a:ext cx="7892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Develop</a:t>
            </a:r>
          </a:p>
        </p:txBody>
      </p:sp>
      <p:sp>
        <p:nvSpPr>
          <p:cNvPr id="432145" name="Rectangle 16"/>
          <p:cNvSpPr>
            <a:spLocks/>
          </p:cNvSpPr>
          <p:nvPr/>
        </p:nvSpPr>
        <p:spPr bwMode="auto">
          <a:xfrm>
            <a:off x="1741289" y="4263836"/>
            <a:ext cx="6796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Deliver</a:t>
            </a:r>
          </a:p>
        </p:txBody>
      </p:sp>
      <p:sp>
        <p:nvSpPr>
          <p:cNvPr id="432146" name="Rectangle 17"/>
          <p:cNvSpPr>
            <a:spLocks/>
          </p:cNvSpPr>
          <p:nvPr/>
        </p:nvSpPr>
        <p:spPr bwMode="auto">
          <a:xfrm>
            <a:off x="1740174" y="2129641"/>
            <a:ext cx="8225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Measure</a:t>
            </a:r>
          </a:p>
        </p:txBody>
      </p:sp>
      <p:sp>
        <p:nvSpPr>
          <p:cNvPr id="432147" name="Rectangle 18"/>
          <p:cNvSpPr>
            <a:spLocks/>
          </p:cNvSpPr>
          <p:nvPr/>
        </p:nvSpPr>
        <p:spPr bwMode="auto">
          <a:xfrm>
            <a:off x="3306217" y="691961"/>
            <a:ext cx="5471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cs typeface="Gill Sans" charset="0"/>
              </a:rPr>
              <a:t>Learn</a:t>
            </a:r>
          </a:p>
        </p:txBody>
      </p:sp>
      <p:sp>
        <p:nvSpPr>
          <p:cNvPr id="71699" name="AutoShape 19"/>
          <p:cNvSpPr>
            <a:spLocks/>
          </p:cNvSpPr>
          <p:nvPr/>
        </p:nvSpPr>
        <p:spPr bwMode="auto">
          <a:xfrm>
            <a:off x="3071812" y="2357438"/>
            <a:ext cx="3098602" cy="1937742"/>
          </a:xfrm>
          <a:custGeom>
            <a:avLst/>
            <a:gdLst>
              <a:gd name="T0" fmla="*/ 10800 w 18275"/>
              <a:gd name="T1" fmla="*/ 10800 h 20651"/>
            </a:gdLst>
            <a:ahLst/>
            <a:cxnLst>
              <a:cxn ang="0">
                <a:pos x="T0" y="T1"/>
              </a:cxn>
            </a:cxnLst>
            <a:rect l="0" t="0" r="r" b="b"/>
            <a:pathLst>
              <a:path w="18275" h="20651">
                <a:moveTo>
                  <a:pt x="1053" y="0"/>
                </a:moveTo>
                <a:cubicBezTo>
                  <a:pt x="472" y="0"/>
                  <a:pt x="0" y="852"/>
                  <a:pt x="0" y="1903"/>
                </a:cubicBezTo>
                <a:lnTo>
                  <a:pt x="0" y="18748"/>
                </a:lnTo>
                <a:cubicBezTo>
                  <a:pt x="0" y="19799"/>
                  <a:pt x="472" y="20651"/>
                  <a:pt x="1053" y="20651"/>
                </a:cubicBezTo>
                <a:lnTo>
                  <a:pt x="16054" y="20651"/>
                </a:lnTo>
                <a:lnTo>
                  <a:pt x="21600" y="21600"/>
                </a:lnTo>
                <a:lnTo>
                  <a:pt x="18275" y="17511"/>
                </a:lnTo>
                <a:lnTo>
                  <a:pt x="18275" y="1903"/>
                </a:lnTo>
                <a:cubicBezTo>
                  <a:pt x="18275" y="852"/>
                  <a:pt x="17804" y="0"/>
                  <a:pt x="17222" y="0"/>
                </a:cubicBezTo>
                <a:lnTo>
                  <a:pt x="1053" y="0"/>
                </a:lnTo>
                <a:close/>
                <a:moveTo>
                  <a:pt x="1053" y="0"/>
                </a:moveTo>
              </a:path>
            </a:pathLst>
          </a:custGeom>
          <a:blipFill dpi="0" rotWithShape="0">
            <a:blip r:embed="rId4"/>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r>
              <a:rPr lang="en-US" sz="2800">
                <a:solidFill>
                  <a:srgbClr val="FFFFFF"/>
                </a:solidFill>
                <a:effectLst>
                  <a:outerShdw blurRad="38100" dist="38100" dir="2700000" algn="tl">
                    <a:srgbClr val="DDDDDD"/>
                  </a:outerShdw>
                </a:effectLst>
                <a:cs typeface="Gill Sans" charset="0"/>
              </a:rPr>
              <a:t>Solution Prioritization</a:t>
            </a:r>
          </a:p>
          <a:p>
            <a:r>
              <a:rPr lang="en-US" sz="1700">
                <a:solidFill>
                  <a:srgbClr val="FFFFFF"/>
                </a:solidFill>
                <a:effectLst>
                  <a:outerShdw blurRad="38100" dist="38100" dir="2700000" algn="tl">
                    <a:srgbClr val="DDDDDD"/>
                  </a:outerShdw>
                </a:effectLst>
                <a:cs typeface="Gill Sans" charset="0"/>
              </a:rPr>
              <a:t>Find, Evaluate &amp; Prioritize Solutions to satisfy Requirements.</a:t>
            </a:r>
          </a:p>
        </p:txBody>
      </p:sp>
    </p:spTree>
    <p:extLst>
      <p:ext uri="{BB962C8B-B14F-4D97-AF65-F5344CB8AC3E}">
        <p14:creationId xmlns:p14="http://schemas.microsoft.com/office/powerpoint/2010/main" val="1342136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Focus">
  <a:themeElements>
    <a:clrScheme name="Focus">
      <a:dk1>
        <a:sysClr val="windowText" lastClr="000000"/>
      </a:dk1>
      <a:lt1>
        <a:sysClr val="window" lastClr="FFFFFF"/>
      </a:lt1>
      <a:dk2>
        <a:srgbClr val="0064E2"/>
      </a:dk2>
      <a:lt2>
        <a:srgbClr val="B5D2F5"/>
      </a:lt2>
      <a:accent1>
        <a:srgbClr val="FFB91D"/>
      </a:accent1>
      <a:accent2>
        <a:srgbClr val="F97817"/>
      </a:accent2>
      <a:accent3>
        <a:srgbClr val="6DE304"/>
      </a:accent3>
      <a:accent4>
        <a:srgbClr val="FF0000"/>
      </a:accent4>
      <a:accent5>
        <a:srgbClr val="732BEA"/>
      </a:accent5>
      <a:accent6>
        <a:srgbClr val="C913AD"/>
      </a:accent6>
      <a:hlink>
        <a:srgbClr val="FFE400"/>
      </a:hlink>
      <a:folHlink>
        <a:srgbClr val="A3EC62"/>
      </a:folHlink>
    </a:clrScheme>
    <a:fontScheme name="Focus">
      <a:majorFont>
        <a:latin typeface="Corbel"/>
        <a:ea typeface=""/>
        <a:cs typeface=""/>
        <a:font script="Jpan" typeface="ＭＳ ゴシック"/>
      </a:majorFont>
      <a:minorFont>
        <a:latin typeface="Corbel"/>
        <a:ea typeface=""/>
        <a:cs typeface=""/>
        <a:font script="Jpan" typeface="ＭＳ ゴシック"/>
      </a:minorFont>
    </a:fontScheme>
    <a:fmtScheme name="Focus">
      <a:fillStyleLst>
        <a:solidFill>
          <a:schemeClr val="phClr"/>
        </a:solidFill>
        <a:solidFill>
          <a:schemeClr val="phClr"/>
        </a:solidFill>
        <a:solidFill>
          <a:schemeClr val="phClr">
            <a:satMod val="150000"/>
          </a:schemeClr>
        </a:solidFill>
      </a:fillStyleLst>
      <a:lnStyleLst>
        <a:ln w="19050" cap="flat" cmpd="sng" algn="ctr">
          <a:solidFill>
            <a:schemeClr val="phClr">
              <a:shade val="95000"/>
              <a:satMod val="105000"/>
            </a:schemeClr>
          </a:solidFill>
          <a:prstDash val="solid"/>
        </a:ln>
        <a:ln w="38100" cap="flat" cmpd="sng" algn="ctr">
          <a:solidFill>
            <a:schemeClr val="phClr"/>
          </a:solidFill>
          <a:prstDash val="solid"/>
        </a:ln>
        <a:ln w="508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101600" dist="63500" dir="4200000" algn="br" rotWithShape="0">
              <a:srgbClr val="000000">
                <a:alpha val="50000"/>
              </a:srgbClr>
            </a:outerShdw>
          </a:effectLst>
        </a:effectStyle>
        <a:effectStyle>
          <a:effectLst>
            <a:glow rad="101600">
              <a:schemeClr val="lt1">
                <a:alpha val="40000"/>
              </a:schemeClr>
            </a:glow>
          </a:effectLst>
          <a:scene3d>
            <a:camera prst="orthographicFront">
              <a:rot lat="0" lon="0" rev="0"/>
            </a:camera>
            <a:lightRig rig="soft" dir="r">
              <a:rot lat="0" lon="0" rev="5400000"/>
            </a:lightRig>
          </a:scene3d>
          <a:sp3d prstMaterial="softmetal">
            <a:bevelT w="31750" h="63500"/>
          </a:sp3d>
        </a:effectStyle>
      </a:effectStyleLst>
      <a:bgFillStyleLst>
        <a:blipFill rotWithShape="1">
          <a:blip xmlns:r="http://schemas.openxmlformats.org/officeDocument/2006/relationships" r:embed="rId1">
            <a:duotone>
              <a:schemeClr val="phClr">
                <a:tint val="80000"/>
                <a:shade val="10000"/>
                <a:satMod val="250000"/>
              </a:schemeClr>
              <a:schemeClr val="phClr">
                <a:tint val="70000"/>
                <a:alpha val="80000"/>
                <a:satMod val="250000"/>
              </a:schemeClr>
            </a:duotone>
          </a:blip>
          <a:stretch/>
        </a:blipFill>
        <a:blipFill rotWithShape="1">
          <a:blip xmlns:r="http://schemas.openxmlformats.org/officeDocument/2006/relationships" r:embed="rId2">
            <a:duotone>
              <a:schemeClr val="phClr">
                <a:tint val="80000"/>
                <a:shade val="10000"/>
                <a:satMod val="250000"/>
              </a:schemeClr>
              <a:schemeClr val="phClr">
                <a:tint val="70000"/>
                <a:alpha val="80000"/>
                <a:satMod val="250000"/>
              </a:schemeClr>
            </a:duotone>
          </a:blip>
          <a:stretch/>
        </a:blipFill>
        <a:blipFill rotWithShape="1">
          <a:blip xmlns:r="http://schemas.openxmlformats.org/officeDocument/2006/relationships" r:embed="rId3">
            <a:duotone>
              <a:schemeClr val="phClr">
                <a:tint val="80000"/>
                <a:shade val="10000"/>
                <a:satMod val="250000"/>
              </a:schemeClr>
              <a:schemeClr val="phClr">
                <a:tint val="70000"/>
                <a:alpha val="80000"/>
                <a:satMod val="2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Focus.thmx</Template>
  <TotalTime>3582</TotalTime>
  <Words>12287</Words>
  <Application>Microsoft Macintosh PowerPoint</Application>
  <PresentationFormat>On-screen Show (4:3)</PresentationFormat>
  <Paragraphs>2783</Paragraphs>
  <Slides>232</Slides>
  <Notes>53</Notes>
  <HiddenSlides>43</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232</vt:i4>
      </vt:variant>
    </vt:vector>
  </HeadingPairs>
  <TitlesOfParts>
    <vt:vector size="235" baseType="lpstr">
      <vt:lpstr>Focus</vt:lpstr>
      <vt:lpstr>Document</vt:lpstr>
      <vt:lpstr>Chart</vt:lpstr>
      <vt:lpstr>Value-Driven Scrum:  A Front End to Scrum  For Business Value Requirements </vt:lpstr>
      <vt:lpstr>PowerPoint Presentation</vt:lpstr>
      <vt:lpstr>PowerPoint Presentation</vt:lpstr>
      <vt:lpstr>PowerPoint Presentation</vt:lpstr>
      <vt:lpstr>The Product Management Process (Deciding The Exact Product Content)</vt:lpstr>
      <vt:lpstr>Analysis: What You have to know (done by Product Management)</vt:lpstr>
      <vt:lpstr>Requirements:  Determining What You Want</vt:lpstr>
      <vt:lpstr>Design:  Creating the Product,  Deciding how to get what you want</vt:lpstr>
      <vt:lpstr>Building: The development team</vt:lpstr>
      <vt:lpstr>Implementation: Integration: delivery to Market</vt:lpstr>
      <vt:lpstr>Value Driven Scrum </vt:lpstr>
      <vt:lpstr>The ‘Product Manager’ aka Product Owner</vt:lpstr>
      <vt:lpstr>What is new?  What is Value-Planning (VP) ?</vt:lpstr>
      <vt:lpstr>PowerPoint Presentation</vt:lpstr>
      <vt:lpstr>Game Zero: Agile Inspection of Requirements (30 minutes)</vt:lpstr>
      <vt:lpstr>Page 1 &amp; 2, Acceptance Test Basis</vt:lpstr>
      <vt:lpstr>Evaluating the Requirement</vt:lpstr>
      <vt:lpstr>Game 1: Analyze Your Plans</vt:lpstr>
      <vt:lpstr>Game 2: Analyze A Value Objective – Ambiguity Test</vt:lpstr>
      <vt:lpstr>Game 3: Agree to one clear and useful definition of ‘X’, everybody concerned can understand</vt:lpstr>
      <vt:lpstr>Game 4: ‘Radically Improved’</vt:lpstr>
      <vt:lpstr>We need to Quantify Improvement Levels!</vt:lpstr>
      <vt:lpstr>Game 5a: Defining a Scale of Measure for Critical Objectives</vt:lpstr>
      <vt:lpstr>Scales: Hopefully you observed </vt:lpstr>
      <vt:lpstr>Game 5b: Now Quantify: ‘Improved’ as a difference between 2 points</vt:lpstr>
      <vt:lpstr>Was it difficult to Quantify?</vt:lpstr>
      <vt:lpstr>Stakeholder:  Concept *233 .</vt:lpstr>
      <vt:lpstr>Stakeholder Map</vt:lpstr>
      <vt:lpstr>Stakeholders: Example of classes of stakeholders;  Example from real customer requirements definition about 1997, USAintelli</vt:lpstr>
      <vt:lpstr>Game 6: Stakeholders: defined as: People or things that can determine product/system success or failure.</vt:lpstr>
      <vt:lpstr>Stakeholders:  How to specify stakeholders  together with their requirements.</vt:lpstr>
      <vt:lpstr>Stakeholder Artifacts: Zachman zifa.com</vt:lpstr>
      <vt:lpstr>Observations</vt:lpstr>
      <vt:lpstr>Game 7: Stakeholder Values</vt:lpstr>
      <vt:lpstr>Stakeholder Value: Observations</vt:lpstr>
      <vt:lpstr>Game 8: Simple* Design for Goal</vt:lpstr>
      <vt:lpstr>Game 9: Estimate Value Impact  of your design</vt:lpstr>
      <vt:lpstr>Game 10: Estimate Uncertainty* Get real: it is rarely ±0 %  </vt:lpstr>
      <vt:lpstr>± Uncertainty: You will have considered that:</vt:lpstr>
      <vt:lpstr>Game 11: Credibility Index*</vt:lpstr>
      <vt:lpstr>Game 12: Solution Cost*</vt:lpstr>
      <vt:lpstr>Game 13: Priority</vt:lpstr>
      <vt:lpstr>Game 14: Priority Policy</vt:lpstr>
      <vt:lpstr>The solution You prioritize</vt:lpstr>
      <vt:lpstr>111111  </vt:lpstr>
      <vt:lpstr>´1´ 4 U2</vt:lpstr>
      <vt:lpstr>One                  Bono U2</vt:lpstr>
      <vt:lpstr>´One´ lyrics</vt:lpstr>
      <vt:lpstr>A True War Story 111111 in practice</vt:lpstr>
      <vt:lpstr>The Persinscom IT System Case</vt:lpstr>
      <vt:lpstr>The ´Evo´ Planning Week at DoD</vt:lpstr>
      <vt:lpstr>US Army Example: PERSINSCOM: Personnel System</vt:lpstr>
      <vt:lpstr>Sample of Objectives/Strategy definitions US Army Example: PERSINSCOM: Personnel System</vt:lpstr>
      <vt:lpstr>US Army Example: PERSINSCOM: Personnel System</vt:lpstr>
      <vt:lpstr>Sample of Objectives/Strategy definitions US Army Example: PERSINSCOM: Personnel System</vt:lpstr>
      <vt:lpstr>Wednesday: Sanity Check Day 3 of 5 of ‘Feasibility Study</vt:lpstr>
      <vt:lpstr>Persinscom Impact Estimation Table: </vt:lpstr>
      <vt:lpstr>Impact Estimation: Value-for-Money Delivery Table</vt:lpstr>
      <vt:lpstr>Thursday:  Day 4 of 5 of ‘Feasibility Study</vt:lpstr>
      <vt:lpstr>Next weeks Evo Step?</vt:lpstr>
      <vt:lpstr>1 1 1 1 1 1 Unity  </vt:lpstr>
      <vt:lpstr>PowerPoint Presentation</vt:lpstr>
      <vt:lpstr>Decomposition Principles A Teachable Discipline</vt:lpstr>
      <vt:lpstr>Rene Descartes on Focus</vt:lpstr>
      <vt:lpstr>Tao Te Ching (500BC)</vt:lpstr>
      <vt:lpstr>What new useful things did your learn?</vt:lpstr>
      <vt:lpstr>What Problems do you see in implementing these ideas in practice</vt:lpstr>
      <vt:lpstr>What advice would you give to your managers as a result of this</vt:lpstr>
      <vt:lpstr>What should be our Policies regarding product development</vt:lpstr>
      <vt:lpstr>What are you going to do next week of any of this?</vt:lpstr>
      <vt:lpstr>End of ‘Learning by Doing’</vt:lpstr>
      <vt:lpstr>Case Studies</vt:lpstr>
      <vt:lpstr>Value Management (Evo) with Scrum development</vt:lpstr>
      <vt:lpstr>We have a challenge ...</vt:lpstr>
      <vt:lpstr>deliver  value to stakeholders,  within agreeable resources.</vt:lpstr>
      <vt:lpstr>PowerPoint Presentation</vt:lpstr>
      <vt:lpstr>PowerPoint Presentation</vt:lpstr>
      <vt:lpstr>PowerPoint Presentation</vt:lpstr>
      <vt:lpstr>Scrum</vt:lpstr>
      <vt:lpstr>deliver  value to stakeholders,  within agreeable resources.</vt:lpstr>
      <vt:lpstr>history</vt:lpstr>
      <vt:lpstr>PowerPoint Presentation</vt:lpstr>
      <vt:lpstr>history</vt:lpstr>
      <vt:lpstr>PowerPoint Presentation</vt:lpstr>
      <vt:lpstr>Development Methods</vt:lpstr>
      <vt:lpstr>PowerPoint Presentation</vt:lpstr>
      <vt:lpstr>PowerPoint Presentation</vt:lpstr>
      <vt:lpstr>PowerPoint Presentation</vt:lpstr>
      <vt:lpstr>version 2</vt:lpstr>
      <vt:lpstr>PowerPoint Presentation</vt:lpstr>
      <vt:lpstr>getting better</vt:lpstr>
      <vt:lpstr>PowerPoint Presentation</vt:lpstr>
      <vt:lpstr>Some Players</vt:lpstr>
      <vt:lpstr>PowerPoint Presentation</vt:lpstr>
      <vt:lpstr>Value Management Process (Evo)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Value Management</vt:lpstr>
      <vt:lpstr>Value Management</vt:lpstr>
      <vt:lpstr>Value Management</vt:lpstr>
      <vt:lpstr>Value Decision Tables</vt:lpstr>
      <vt:lpstr>Value Decision Tables</vt:lpstr>
      <vt:lpstr>Value Decision Tables</vt:lpstr>
      <vt:lpstr>Value Decision Tables</vt:lpstr>
      <vt:lpstr>Value Decision Tables</vt:lpstr>
      <vt:lpstr>Value Decision Tables</vt:lpstr>
      <vt:lpstr>Value Decision Tables</vt:lpstr>
      <vt:lpstr>Value Decision Tables</vt:lpstr>
      <vt:lpstr>Value Decision Tables</vt:lpstr>
      <vt:lpstr>Value Decision Tables</vt:lpstr>
      <vt:lpstr>Value Decision Tables</vt:lpstr>
      <vt:lpstr>Value Decision Tables</vt:lpstr>
      <vt:lpstr>Value Decision Tables</vt:lpstr>
      <vt:lpstr>Value Decision Tables</vt:lpstr>
      <vt:lpstr>Value Decision Tables</vt:lpstr>
      <vt:lpstr>Value Decision Tables</vt:lpstr>
      <vt:lpstr>Value Decision Tables</vt:lpstr>
      <vt:lpstr>Value Decision Tables</vt:lpstr>
      <vt:lpstr>Value Decision Tables</vt:lpstr>
      <vt:lpstr>Value Decision Tables</vt:lpstr>
      <vt:lpstr>PowerPoint Presentation</vt:lpstr>
      <vt:lpstr>examples</vt:lpstr>
      <vt:lpstr>PowerPoint Presentation</vt:lpstr>
      <vt:lpstr>PowerPoint Presentation</vt:lpstr>
      <vt:lpstr>PowerPoint Presentation</vt:lpstr>
      <vt:lpstr>PowerPoint Presentation</vt:lpstr>
      <vt:lpstr>Wargame</vt:lpstr>
      <vt:lpstr>PowerPoint Presentation</vt:lpstr>
      <vt:lpstr>Wargame</vt:lpstr>
      <vt:lpstr>Wargame</vt:lpstr>
      <vt:lpstr>Examples of Solution submitted</vt:lpstr>
      <vt:lpstr>PowerPoint Presentation</vt:lpstr>
      <vt:lpstr>PowerPoint Presentation</vt:lpstr>
      <vt:lpstr>Produktveileder Wizard</vt:lpstr>
      <vt:lpstr>Forside</vt:lpstr>
      <vt:lpstr>Produktguide Fasettert</vt:lpstr>
      <vt:lpstr>PowerPoint Presentation</vt:lpstr>
      <vt:lpstr>PowerPoint Presentation</vt:lpstr>
      <vt:lpstr>PowerPoint Presentation</vt:lpstr>
      <vt:lpstr>PowerPoint Presentation</vt:lpstr>
      <vt:lpstr>Vise alle produkter og tjenester</vt:lpstr>
      <vt:lpstr>PowerPoint Presentation</vt:lpstr>
      <vt:lpstr>Prosessen</vt:lpstr>
      <vt:lpstr>Solution: Front page sorted by needs</vt:lpstr>
      <vt:lpstr>Solution: Opportunity to buy from search-results page</vt:lpstr>
      <vt:lpstr>Solution: Product comparison in search</vt:lpstr>
      <vt:lpstr>Solution: Service Guide</vt:lpstr>
      <vt:lpstr>Solution: Training</vt:lpstr>
      <vt:lpstr>Wargame Value Decision Table</vt:lpstr>
      <vt:lpstr>Wargame Value Decision Table</vt:lpstr>
      <vt:lpstr>”Gode nettsider krever prioriteringer.  Når det er mange hensyn å ta, kan resultatet lett bli en jungel som ingen finner fram i. Evo hjelper prosjektet med å prioritere hensyn opp mot hverandre og å fokusere på det som vil gi størst verdi. Evo hjelper oss til ikke å miste synet av stjernen vi seiler skuta etter.”</vt:lpstr>
      <vt:lpstr>”Good websites require prioritization. When there are many needs to consider the result can quickly become a jungle that no one can navigate through. Value Management helps the project to prioritize needs up against each other and to focus on that which will give the biggest Value. Value Management helps us not to loose sight of the star we are sailing the ship towards.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“Our challenge is to measure in practice” </vt:lpstr>
      <vt:lpstr>Measurements: Establishing Past Levels</vt:lpstr>
      <vt:lpstr>PowerPoint Presentation</vt:lpstr>
      <vt:lpstr>PowerPoint Presentation</vt:lpstr>
      <vt:lpstr>PowerPoint Presentation</vt:lpstr>
      <vt:lpstr>Measurements: Establishing Past Levels</vt:lpstr>
      <vt:lpstr>Measurements: Establishing Status Levels</vt:lpstr>
      <vt:lpstr>Measurements: Establishing Status Levels</vt:lpstr>
      <vt:lpstr>PowerPoint Presentation</vt:lpstr>
      <vt:lpstr>PowerPoint Presentation</vt:lpstr>
      <vt:lpstr>PowerPoint Presentation</vt:lpstr>
      <vt:lpstr>PowerPoint Presentation</vt:lpstr>
      <vt:lpstr>PowerPoint Presentation</vt:lpstr>
      <vt:lpstr>Value Decision Table</vt:lpstr>
      <vt:lpstr>PowerPoint Presentation</vt:lpstr>
      <vt:lpstr>PowerPoint Presentation</vt:lpstr>
      <vt:lpstr>PowerPoint Presentation</vt:lpstr>
      <vt:lpstr>Stakeholder Value Examples</vt:lpstr>
      <vt:lpstr>Stakeholder Value Examples</vt:lpstr>
      <vt:lpstr>PowerPoint Presentation</vt:lpstr>
      <vt:lpstr>PowerPoint Presentation</vt:lpstr>
      <vt:lpstr>Value Decision Table</vt:lpstr>
      <vt:lpstr>PowerPoint Presentation</vt:lpstr>
      <vt:lpstr>Rammeplan - Policy</vt:lpstr>
      <vt:lpstr>PowerPoint Presentation</vt:lpstr>
      <vt:lpstr>PowerPoint Presentation</vt:lpstr>
      <vt:lpstr>reflections</vt:lpstr>
      <vt:lpstr>PowerPoint Presentation</vt:lpstr>
      <vt:lpstr>Erfaringer med Evo/Scrum i prosjektet</vt:lpstr>
      <vt:lpstr>Erfaringer med Evo/Scrum i prosjektet</vt:lpstr>
      <vt:lpstr>Erfaringer med Evo/Scrum i prosjektet</vt:lpstr>
      <vt:lpstr>“Our challenge is to, in practice,  make payments based on value delivery.”</vt:lpstr>
      <vt:lpstr>The Team</vt:lpstr>
      <vt:lpstr>PowerPoint Presentation</vt:lpstr>
      <vt:lpstr>PowerPoint Presentation</vt:lpstr>
      <vt:lpstr>total hours to complete job</vt:lpstr>
      <vt:lpstr>PowerPoint Presentation</vt:lpstr>
      <vt:lpstr>PowerPoint Presentation</vt:lpstr>
      <vt:lpstr>PowerPoint Presentation</vt:lpstr>
      <vt:lpstr>PowerPoint Presentation</vt:lpstr>
      <vt:lpstr>PowerPoint Presentation</vt:lpstr>
      <vt:lpstr>PowerPoint Presentation</vt:lpstr>
      <vt:lpstr>Paradigm Shift With EVO, our requirements process changed.</vt:lpstr>
      <vt:lpstr>PowerPoint Presentation</vt:lpstr>
      <vt:lpstr>take home points</vt:lpstr>
      <vt:lpstr>PowerPoint Presentation</vt:lpstr>
      <vt:lpstr>PowerPoint Presentation</vt:lpstr>
      <vt:lpstr>PowerPoint Presentation</vt:lpstr>
      <vt:lpstr>PowerPoint Presentation</vt:lpstr>
      <vt:lpstr>PowerPoint Presentation</vt:lpstr>
      <vt:lpstr>deliver  value to stakeholders,  within agreeable resources.</vt:lpstr>
      <vt:lpstr>What you can do immediately!</vt:lpstr>
      <vt:lpstr>We have a challenge ...</vt:lpstr>
      <vt:lpstr>PowerPoint Presentation</vt:lpstr>
      <vt:lpstr>End of Slides</vt:lpstr>
    </vt:vector>
  </TitlesOfParts>
  <Company>RPL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Scrum +</dc:title>
  <dc:creator>Tom Gilb</dc:creator>
  <cp:lastModifiedBy>Tom Gilb</cp:lastModifiedBy>
  <cp:revision>174</cp:revision>
  <dcterms:created xsi:type="dcterms:W3CDTF">2009-11-20T23:20:22Z</dcterms:created>
  <dcterms:modified xsi:type="dcterms:W3CDTF">2011-03-08T15:00:15Z</dcterms:modified>
</cp:coreProperties>
</file>